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71" r:id="rId7"/>
    <p:sldId id="266" r:id="rId8"/>
    <p:sldId id="264" r:id="rId9"/>
    <p:sldId id="265" r:id="rId10"/>
    <p:sldId id="267" r:id="rId11"/>
    <p:sldId id="269" r:id="rId12"/>
    <p:sldId id="262" r:id="rId13"/>
    <p:sldId id="270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30BD8-6C39-41FB-8369-03A393A2CA0F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A78B8-66A8-4905-8B6B-A29485E20D0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E4CC95C-1E19-4EFA-B459-1A0AFAC68860}" type="datetimeFigureOut">
              <a:rPr lang="pl-PL" smtClean="0"/>
              <a:pPr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5CA6711-0FCF-4E3B-8288-6776EAB4048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Historia Goraja i jego zabytki</a:t>
            </a:r>
            <a:endParaRPr lang="pl-PL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00034" y="4000504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8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Prezentacja zawiera:   </a:t>
            </a:r>
          </a:p>
          <a:p>
            <a:pPr marL="342900" indent="-342900" algn="l"/>
            <a:r>
              <a:rPr lang="pl-PL" sz="1800" dirty="0" smtClean="0">
                <a:solidFill>
                  <a:schemeClr val="tx1"/>
                </a:solidFill>
              </a:rPr>
              <a:t> * Historia Goraja</a:t>
            </a:r>
          </a:p>
          <a:p>
            <a:pPr marL="342900" indent="-342900" algn="l"/>
            <a:r>
              <a:rPr lang="pl-PL" sz="1800" dirty="0" smtClean="0">
                <a:solidFill>
                  <a:schemeClr val="tx1"/>
                </a:solidFill>
              </a:rPr>
              <a:t> * Historia Szkoły w Goraju</a:t>
            </a:r>
          </a:p>
          <a:p>
            <a:pPr marL="342900" indent="-342900" algn="l"/>
            <a:r>
              <a:rPr lang="pl-PL" sz="1800" dirty="0" smtClean="0">
                <a:solidFill>
                  <a:schemeClr val="tx1"/>
                </a:solidFill>
              </a:rPr>
              <a:t> * Zabytki:</a:t>
            </a:r>
          </a:p>
          <a:p>
            <a:pPr marL="342900" indent="-342900" algn="l"/>
            <a:r>
              <a:rPr lang="pl-PL" sz="1800" dirty="0" smtClean="0">
                <a:solidFill>
                  <a:schemeClr val="tx1"/>
                </a:solidFill>
              </a:rPr>
              <a:t>       - Kościół  i dzwonnica</a:t>
            </a:r>
          </a:p>
          <a:p>
            <a:pPr marL="342900" indent="-342900" algn="l"/>
            <a:r>
              <a:rPr lang="pl-PL" sz="1800" dirty="0" smtClean="0">
                <a:solidFill>
                  <a:schemeClr val="tx1"/>
                </a:solidFill>
              </a:rPr>
              <a:t>       - Cmentarze</a:t>
            </a:r>
          </a:p>
          <a:p>
            <a:pPr marL="342900" indent="-342900" algn="l"/>
            <a:r>
              <a:rPr lang="pl-PL" sz="1800" dirty="0" smtClean="0">
                <a:solidFill>
                  <a:schemeClr val="tx1"/>
                </a:solidFill>
              </a:rPr>
              <a:t>* Miejsca o znaczeniu historycznym</a:t>
            </a:r>
          </a:p>
          <a:p>
            <a:pPr marL="342900" indent="-342900" algn="l"/>
            <a:endParaRPr lang="pl-PL" sz="1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</a:endParaRPr>
          </a:p>
          <a:p>
            <a:pPr marL="342900" indent="-342900" algn="l"/>
            <a:endParaRPr lang="pl-PL" sz="14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2. Cmentarze</a:t>
            </a:r>
          </a:p>
          <a:p>
            <a:pPr>
              <a:buNone/>
            </a:pPr>
            <a:endParaRPr lang="pl-PL" sz="2400" b="1" dirty="0" smtClean="0"/>
          </a:p>
          <a:p>
            <a:pPr>
              <a:buNone/>
            </a:pPr>
            <a:r>
              <a:rPr lang="pl-PL" sz="1800" b="1" dirty="0" smtClean="0"/>
              <a:t>    </a:t>
            </a:r>
            <a:r>
              <a:rPr lang="pl-PL" sz="1800" b="1" dirty="0" smtClean="0">
                <a:latin typeface="Arial" pitchFamily="34" charset="0"/>
                <a:cs typeface="Arial" pitchFamily="34" charset="0"/>
              </a:rPr>
              <a:t>a) Cmentarz parafialny-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na starej części cmentarza znajdują się nagrobki z XIX wieku. Najstarszy nagrobek pochodzi z 1857 r. Jest to kamienna płyta z wyrzeźbioną czaszką i piszczelami. Po lewej stronie jest figura Matki Bożej z 1926 r. Teren powierzchni wynosi 2,3 ha. Cmentarz podzielony jest na 8 części. W zachodniej części cmentarza znajduje się kaplica z 1988 roku. Cmentarz został wpisany w rejestr zabytków 28 lipca 1986 roku. Wcześniej cmentarz istniał na terenie dzisiejszej szkoły podstawowej.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r>
              <a:rPr lang="pl-PL" sz="2000" b="1" dirty="0" smtClean="0"/>
              <a:t>    </a:t>
            </a:r>
          </a:p>
          <a:p>
            <a:pPr>
              <a:buNone/>
            </a:pPr>
            <a:endParaRPr lang="pl-PL" sz="1900" dirty="0"/>
          </a:p>
        </p:txBody>
      </p:sp>
      <p:pic>
        <p:nvPicPr>
          <p:cNvPr id="4" name="Obraz 3" descr="cmentarz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714884"/>
            <a:ext cx="2857520" cy="19306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800" b="1" dirty="0" smtClean="0"/>
              <a:t>b</a:t>
            </a:r>
            <a:r>
              <a:rPr lang="pl-PL" sz="1800" b="1" dirty="0" smtClean="0"/>
              <a:t>) </a:t>
            </a:r>
            <a:r>
              <a:rPr lang="en-US" sz="1800" b="1" dirty="0" err="1" smtClean="0"/>
              <a:t>Cmentarz</a:t>
            </a:r>
            <a:r>
              <a:rPr lang="en-US" sz="1800" b="1" dirty="0" smtClean="0"/>
              <a:t> </a:t>
            </a:r>
            <a:r>
              <a:rPr lang="pl-PL" sz="1800" b="1" dirty="0" smtClean="0"/>
              <a:t>żydowski- </a:t>
            </a:r>
            <a:r>
              <a:rPr lang="pl-PL" sz="1800" dirty="0" smtClean="0"/>
              <a:t>znajduje się przy ulicy Cmentarnej, niedaleko cmentarza rzymsko-katolickiego. Ogrodzony jest metalową siatką przymocowaną do metalowych słupków. W XVI wieku znajdował się w innym miejscu, obecny cmentarz został założony w 1850 roku i istniał do 1943 roku. Został zniszczony w czasie wojny i po wojnie i nie zachowały się żadne nagrobki. Znajduje się jedynie kamienna Stella z napisem „Cmentarz żydowski” oraz wieloelementowy pomnik z wybudowanymi fragmentami starych macew i napisem pomordowanym 1940-1942- obecnie bardzo zniszczony. Stella i pomnik ustawione zostały po II wojnie światowej.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pl-PL" sz="1800" dirty="0"/>
          </a:p>
        </p:txBody>
      </p:sp>
      <p:pic>
        <p:nvPicPr>
          <p:cNvPr id="4" name="Obraz 3" descr="cmeentar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572008"/>
            <a:ext cx="2533152" cy="1714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az 4" descr="cmentarz żydows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4357695"/>
            <a:ext cx="2571768" cy="1928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Miejsce o znaczeniu historycznym</a:t>
            </a:r>
            <a:endParaRPr lang="pl-PL" sz="5400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625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 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l-PL" sz="1900" b="1" dirty="0" smtClean="0">
                <a:latin typeface="Arial" pitchFamily="34" charset="0"/>
                <a:cs typeface="Arial" pitchFamily="34" charset="0"/>
              </a:rPr>
              <a:t>Pomnik na rynku w Goraju 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- Pomnik został wybudowany w 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1963 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roku poświęcony pomordowanym w czasie II Wojny Światowej. Na kamieniu o wymiarach 500x500 cm i wysokości 4m znajdują sie marmurowe tablice z 137 nazwiskami pomordowanych mieszkańców. Na pomniku widnieje napis: "W dwudziestą czwartą rocznicę napaści na Polskę hord hitlerowskich dla uczczenia pamięci mieszkańców Goraja bestialsko zamordowanych, zgładzonych i 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zamęczonych 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przez zbrodniarzy hitlerowskich w więzieniu i obozach koncentracyjnych za umiłowanie ziemi Ojczystej - społeczeństwo Goraja" </a:t>
            </a:r>
          </a:p>
          <a:p>
            <a:endParaRPr lang="pl-PL" dirty="0"/>
          </a:p>
        </p:txBody>
      </p:sp>
      <p:pic>
        <p:nvPicPr>
          <p:cNvPr id="4" name="Obraz 3" descr="Goraj_Pomnik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643702" y="4429132"/>
            <a:ext cx="1941331" cy="21591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lgerian" pitchFamily="82" charset="0"/>
              </a:rPr>
              <a:t>Koniec!!!</a:t>
            </a:r>
            <a:endParaRPr lang="pl-PL" sz="7200" dirty="0">
              <a:solidFill>
                <a:schemeClr val="accent3">
                  <a:lumMod val="40000"/>
                  <a:lumOff val="60000"/>
                </a:schemeClr>
              </a:solidFill>
              <a:latin typeface="Algerian" pitchFamily="82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428596" y="3643314"/>
            <a:ext cx="8077200" cy="1499616"/>
          </a:xfrm>
        </p:spPr>
        <p:txBody>
          <a:bodyPr>
            <a:noAutofit/>
          </a:bodyPr>
          <a:lstStyle/>
          <a:p>
            <a:r>
              <a:rPr lang="pl-PL" sz="2400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Przygotowywały:</a:t>
            </a:r>
          </a:p>
          <a:p>
            <a:r>
              <a:rPr lang="pl-PL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- Julia Różańska</a:t>
            </a:r>
          </a:p>
          <a:p>
            <a:pPr>
              <a:buFontTx/>
              <a:buChar char="-"/>
            </a:pPr>
            <a:r>
              <a:rPr lang="pl-PL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Sylwia Żółw</a:t>
            </a:r>
          </a:p>
          <a:p>
            <a:pPr>
              <a:buFontTx/>
              <a:buChar char="-"/>
            </a:pPr>
            <a:endParaRPr lang="pl-PL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pl-PL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Źródła:</a:t>
            </a:r>
          </a:p>
          <a:p>
            <a:r>
              <a:rPr lang="pl-PL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pl-PL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Wikipedia</a:t>
            </a:r>
            <a:endParaRPr lang="pl-PL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r>
              <a:rPr lang="pl-PL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- Książki informacyjne</a:t>
            </a:r>
          </a:p>
          <a:p>
            <a:r>
              <a:rPr lang="pl-PL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- Wiedza ogólna</a:t>
            </a:r>
          </a:p>
          <a:p>
            <a:endParaRPr lang="pl-PL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Obraz 5" descr="leonar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15144">
            <a:off x="6083257" y="2031342"/>
            <a:ext cx="1970878" cy="2633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erb.png"/>
          <p:cNvPicPr>
            <a:picLocks noChangeAspect="1"/>
          </p:cNvPicPr>
          <p:nvPr/>
        </p:nvPicPr>
        <p:blipFill>
          <a:blip r:embed="rId2">
            <a:lum bright="45000"/>
          </a:blip>
          <a:stretch>
            <a:fillRect/>
          </a:stretch>
        </p:blipFill>
        <p:spPr>
          <a:xfrm>
            <a:off x="2428860" y="1643050"/>
            <a:ext cx="4143404" cy="5020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Historia Goraja</a:t>
            </a:r>
            <a:endParaRPr lang="pl-PL" sz="7200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25609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Powstanie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Goraja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wi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ąż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ę z nadaniem w 1377 roku Dymitrowi z Goraja i jego bratu Iwanowi, przez Ludwika Węgierskiego, zamku oraz z podgrodziem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utoż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samianym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przez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ęść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badaczy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osad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ą o nazwie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Goray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. Niestety nie jest znana dokładna data powstania miasta Goraj. Część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badaczy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wskazuje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ż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prawa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miejskie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ś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rodek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otrzyma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oko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ło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1389 roku z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rą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kr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la W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adys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awa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Jagie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łł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y,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jednak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inne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ź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wskazuj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ż lokacja Goraja na prawie polskim miała miejsce dopiero w 1498 roku, na mocy przywileju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kró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la W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adys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awa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III Warne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ńczyka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. W roku 1508 miasto zostało przeniesione na mocy przywileju Zygmunta I z prawa polskiego na magdeburskie. W tym okresie miasto znajdował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r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kach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Miko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aja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Firleja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– wojewody lubelskiego. Po 1517 r. Goraj znalazł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r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kach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Wiktoryna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Sienie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ńskiego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. W 1540 r. Goraj stał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asno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ś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ci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hrabiego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Andrzeja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z G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rk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w,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kt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ż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Goraju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ynny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zb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kalwi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ń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ski,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kt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przetrwa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prawdopodobnie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oko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ło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1625 roku. W 1561 r. miasto otrzymało prawo budowy ratusza i jatek. Goraj przeszedł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dwa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gro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ź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ne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żary: w 1561 i 1780 r.,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któ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re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dokona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ły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spustoszenia w jego drewnianej zabudowie. Pod koniec XVI w. Goraj wszedł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ład ordynacji Zamojskich, rozwojowi oś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rodka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sprzyja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jednak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ę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ste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zmiany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dziedzic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ów. W czasie 1648 r. został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zniszczony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przez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oddzia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ły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kozacko-tatarskie. A 124 lat później w trakcie 1772 roku Goraj znalazł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ę w zaborze austriackim natomiast w 1809 r. wszedł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sk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ad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Ksi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ęstwa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Warszawskiego. W 1815 r. został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łą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czony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do Kr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ólestwa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Polskiego, a w 1855 r. w mieś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cie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wybuch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ła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epidemia cholery, w wyniku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któ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rej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nast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pi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spadek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liczby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ludno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ści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. Podczas powstania styczniowego w 1863 r. ochotnicy z Goraja walczyli przeciwko zaborcy w szeregach powstań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czych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Z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tego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ż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powodu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6 lat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pó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ź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niej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Goraj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utraci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 prawa miejskie. Pod koniec stulecia,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wś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ód drewnianej zabudowy miasta dominował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murowany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ś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ci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ół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i synagoga. W czasie I wojny ś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wiatowej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miasteczko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zosta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niemal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ca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kowicie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zniszczone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upad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te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ż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lokalny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przemys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tkacki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miasteczku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by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jednoklasowa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szko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ła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oraz 4 sklepy. W osadzie wszystkie domy kryte był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y s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om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ą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Tylko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rynku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sta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kilka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budynk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ów krytych gontem. Podczas okupacji hitlerowskiej za aktywne popieranie ruchu oporu przez mieszkań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w,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Goraj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zosta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dwukrotnie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spalony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przez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Niemc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w.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Pierwszy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ż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mia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miejsce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26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wrze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śnia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1942 r. W jego wyniku zniszczeniu uległa ul. Nadrzeczna, Rynek oraz część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onia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Drugi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ż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ar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mia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ł miejsce w lipcu 1944 r. Goraj został wyzwolony spod okupacji hitlerowskiej 26 sierpnia 1944 r. przez wojska I Frontu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Ukraiń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skiego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300" dirty="0" smtClean="0"/>
          </a:p>
          <a:p>
            <a:endParaRPr lang="pl-PL" sz="13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 descr="Goraj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887413">
            <a:off x="5395018" y="2149553"/>
            <a:ext cx="3054579" cy="206771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Goraj</a:t>
            </a:r>
            <a:br>
              <a:rPr lang="pl-PL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kiedyś - dziś</a:t>
            </a:r>
            <a:endParaRPr lang="pl-PL" sz="4400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Obraz 5" descr="Goraj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7133">
            <a:off x="2753822" y="4080017"/>
            <a:ext cx="3262002" cy="22059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az 4" descr="Goraj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9648">
            <a:off x="518608" y="2113726"/>
            <a:ext cx="3196908" cy="20333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Historia Szkoły</a:t>
            </a:r>
            <a:endParaRPr lang="pl-PL" sz="7200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625609"/>
          </a:xfrm>
        </p:spPr>
        <p:txBody>
          <a:bodyPr>
            <a:no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pl-PL" sz="1300" dirty="0" smtClean="0">
                <a:latin typeface="Arial" pitchFamily="34" charset="0"/>
                <a:cs typeface="Arial" pitchFamily="34" charset="0"/>
              </a:rPr>
              <a:t>Szkoła została założona w Goraju w 1808r., miała własny budynek,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kt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ry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wznieśli mieszkańcy miasta z materiał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w przydzielonych przez Ordynacje Zamojską. </a:t>
            </a:r>
            <a:r>
              <a:rPr lang="pl-PL" sz="1300" dirty="0" err="1" smtClean="0">
                <a:latin typeface="Arial" pitchFamily="34" charset="0"/>
                <a:cs typeface="Arial" pitchFamily="34" charset="0"/>
              </a:rPr>
              <a:t>Opr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ó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cz izby szkolnej było tam mieszkanie dla nauczyciela. Szkoła posiadała dwa budynki: jeden z nich to obecnie przedszkole, a drugi znajdował się w miejscu obecnej szkoły. Budynek ten spłonął w czasie wojny. Chwilowo stacjonowali w nim Niemcy.  Nauka odbywała się w czterech izbach lekcyjnych: trzech własnych i jednej w budynku prywatnym. Po pierwszym pożarze murowany budynek szkolny z dużą izbą lekcyjną zajęto na biuro zarządu gminy, a mieszkanie dla pracownika tego biura, przydzielając szkole małe pomieszczenie w domu pożydowskim. Stan taki dotrwał do końca wojny. Ilość uczącej się młodzieży znacznie zmalała - wiele rodzin nie posyłało dzieci ze względu na brak obuwia, ubrania lub w trosce o bezpieczeństwo. Historia i geografia zostały skreślone z programu. Wszelkie podręczniki były zakazane. Jedyną pomocą do języka polskiego był miesięcznik "Ster" i "Mały Ster". Nauka była oparta na pamięci uczni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ów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wspomaganej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tablicą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szkolną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ćwiczenie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pisaniu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liczeniu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Polska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publiczna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szkoła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powszechna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o 7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klasach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dniem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września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1943r.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została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przeorganizowana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utworzono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klasy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siedmioma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rocznikami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Po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bitwie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wyzwoleńczej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(26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lipca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1944r.)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Goraj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przedstawiał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opłakany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widok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Wszystkie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izby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lekcyjne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akta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sprzęt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szkolny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zostały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spalone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Po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zakończeniu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działań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wojennych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większość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uczniów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zgłosiła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się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szkoły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Ubywało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nauczycieli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kwietnia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1945r.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pozostało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tylko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dwoje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- Jadwiga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Jan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Skwiecińscy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Naukę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rozpoczęto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13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września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opuszczeniu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przez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biuro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urzędu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dużej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jedynej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izby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lekcyjnej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budynku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szkolnym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Po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dwóch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tygodniach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uzyskano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mały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pokoik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budynku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plebani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który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następnym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roku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zamieniono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niewiele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większy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budynku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szkolnym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opuszczeniu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go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przez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resztę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biura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urzędu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Stan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taki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trwał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do 20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października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1946r.,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tj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do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czasu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wejścia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dwóch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izb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piętrze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remizy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O.S.P. 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dniu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12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października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1947r.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zorganizowano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dzień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propagandy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budowy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szkoły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Niemal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cały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wrzesień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1953r.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miarę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wykończania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pomieszczeń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poszczególne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klasy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przechodziły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nowego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budynku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w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którym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mieściło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się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7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izb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lekcyjnych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7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małych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pokoików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szatnia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sala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latin typeface="Arial" pitchFamily="34" charset="0"/>
                <a:cs typeface="Arial" pitchFamily="34" charset="0"/>
              </a:rPr>
              <a:t>gimnastyczna</a:t>
            </a:r>
            <a:r>
              <a:rPr lang="en-US" sz="13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sz="1300" dirty="0" smtClean="0">
                <a:latin typeface="Arial" pitchFamily="34" charset="0"/>
                <a:cs typeface="Arial" pitchFamily="34" charset="0"/>
              </a:rPr>
              <a:t>  W latach 1950-1960 pracowało 19 nauczycieli niekwalifikowanych.</a:t>
            </a:r>
            <a:endParaRPr lang="pl-PL" sz="13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Ciąg dalszy…</a:t>
            </a:r>
            <a:endParaRPr lang="pl-PL" sz="6600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3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Byli to absolwenci 9 klasy licealnej lub zasadniczej szkoły zawodowej. W początkach lat siedemdziesiątych na 15 nauczycieli tylko jeden miał wykształcenie średnie pedagogiczne, reszta dodatkowe kwalifikacje zdobyte zaocznie w SN, a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niekt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órzy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rozpoczęli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studia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zaoczne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W 1974r.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Szkoła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Podstawowa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Goraju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posiadała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lekcyjnych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około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330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uczniów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Pracowało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niej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nauczycieli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Do obwodu szkolnego w Goraju uczęszczały w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ówczas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dzieci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Goraja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Zastawia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Bononii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oraz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Folwarków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ponadto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kilkoro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dzieci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sąsiednich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obwodów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Zagród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Wólki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Abramowskiej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Nauka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konieczności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odbywała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dwie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zmiany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godz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8.00 do 16.30. Dn. 22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maja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1982r.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Podstawowej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Goraju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miała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miejsce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uroczystość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nadania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imienia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gen.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Sikorskiego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wręczenia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sztandaru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dniu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listopada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1993r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zostało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uroczyście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otwarte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nowe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skrzydło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szkoły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którego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budowy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przyczynili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Dyrektor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Jerzy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Wyrostek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zastępca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Witold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Gorzała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Nowy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obiekt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zawierał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lekcyjnych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W 1999r.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przeprowadzono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reformę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systemu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edukacji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polegającą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utworzeniu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sześcioklasowej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szkoły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podstawowej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oraz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trzyletniego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gimnazjum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Część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nauczycieli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szkoły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podstawowej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została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zatrudniona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gimnazjum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Uchwałą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Rady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Goraj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26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sierpnia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roku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utworzono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Zespół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Szkół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Goraju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skład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którego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weszły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Szkoła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Podstawowa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oraz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Gimnazjum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Goraju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września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2016 r.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Zespołu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włączono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nowo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utworzone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Przedszkole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Samorządowe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Goraju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W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wyniku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reformy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edukacji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w 2017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roku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Szkołę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Podstawową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przekształcono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ośmioklasową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szkołę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podstawową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oddziałami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gimnazjalnymi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czasu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wygaszenia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z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dniem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31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sierpnia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2019 r.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Zespół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Szkół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2015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roku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jest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jedyną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placówką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oświatową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terenie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Gminy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Goraj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Kierownicy / Dyrektorzy</a:t>
            </a:r>
            <a:endParaRPr lang="pl-PL" sz="6600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</a:pPr>
            <a:r>
              <a:rPr lang="pl-PL" b="1" dirty="0" smtClean="0"/>
              <a:t>Szkoły </a:t>
            </a:r>
            <a:r>
              <a:rPr lang="pl-PL" b="1" dirty="0" smtClean="0"/>
              <a:t>Podstawowej od </a:t>
            </a:r>
            <a:r>
              <a:rPr lang="pl-PL" b="1" dirty="0" smtClean="0"/>
              <a:t>1915r: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 1915-1924 → </a:t>
            </a:r>
            <a:r>
              <a:rPr lang="pl-PL" dirty="0" err="1" smtClean="0"/>
              <a:t>Dyszewski</a:t>
            </a:r>
            <a:r>
              <a:rPr lang="pl-PL" dirty="0" smtClean="0"/>
              <a:t>, Babel</a:t>
            </a:r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 1924-1928 </a:t>
            </a:r>
            <a:r>
              <a:rPr lang="pl-PL" dirty="0" smtClean="0"/>
              <a:t>→ Pieniążek</a:t>
            </a:r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 1928-1972 </a:t>
            </a:r>
            <a:r>
              <a:rPr lang="pl-PL" dirty="0" smtClean="0"/>
              <a:t>→ Dec, Szewczyk, Stanisław Kapica, Jan </a:t>
            </a:r>
            <a:r>
              <a:rPr lang="pl-PL" dirty="0" err="1" smtClean="0"/>
              <a:t>Skwieciński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 1973-1976 </a:t>
            </a:r>
            <a:r>
              <a:rPr lang="pl-PL" dirty="0" smtClean="0"/>
              <a:t>→ Józef </a:t>
            </a:r>
            <a:r>
              <a:rPr lang="pl-PL" dirty="0" err="1" smtClean="0"/>
              <a:t>Maksymiec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 1976-1981 </a:t>
            </a:r>
            <a:r>
              <a:rPr lang="pl-PL" dirty="0" smtClean="0"/>
              <a:t>→ Władysław Piotrowski </a:t>
            </a:r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 1978-1984 </a:t>
            </a:r>
            <a:r>
              <a:rPr lang="pl-PL" dirty="0" smtClean="0"/>
              <a:t>→ Jan </a:t>
            </a:r>
            <a:r>
              <a:rPr lang="pl-PL" dirty="0" err="1" smtClean="0"/>
              <a:t>Kulnianin</a:t>
            </a:r>
            <a:r>
              <a:rPr lang="pl-PL" dirty="0" smtClean="0"/>
              <a:t>, Witold Gorzała</a:t>
            </a:r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 1984-1992 </a:t>
            </a:r>
            <a:r>
              <a:rPr lang="pl-PL" dirty="0" smtClean="0"/>
              <a:t>→ Jerzy Wyrostek, Witold Gorzała - </a:t>
            </a:r>
            <a:r>
              <a:rPr lang="pl-PL" b="1" i="1" dirty="0" smtClean="0"/>
              <a:t>zastępca</a:t>
            </a:r>
            <a:r>
              <a:rPr lang="pl-PL" dirty="0" smtClean="0"/>
              <a:t> </a:t>
            </a:r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 1992-2013 </a:t>
            </a:r>
            <a:r>
              <a:rPr lang="pl-PL" dirty="0" smtClean="0"/>
              <a:t>→ Grażyna </a:t>
            </a:r>
            <a:r>
              <a:rPr lang="pl-PL" dirty="0" err="1" smtClean="0"/>
              <a:t>Fiedurek</a:t>
            </a:r>
            <a:r>
              <a:rPr lang="pl-PL" dirty="0" smtClean="0"/>
              <a:t>, Teodozja </a:t>
            </a:r>
            <a:r>
              <a:rPr lang="pl-PL" dirty="0" err="1" smtClean="0"/>
              <a:t>Szkołut</a:t>
            </a:r>
            <a:r>
              <a:rPr lang="pl-PL" dirty="0" smtClean="0"/>
              <a:t>, Urszula </a:t>
            </a:r>
            <a:r>
              <a:rPr lang="pl-PL" dirty="0" err="1" smtClean="0"/>
              <a:t>Maluga</a:t>
            </a:r>
            <a:r>
              <a:rPr lang="pl-PL" dirty="0" smtClean="0"/>
              <a:t>, </a:t>
            </a:r>
            <a:r>
              <a:rPr lang="pl-PL" dirty="0" smtClean="0"/>
              <a:t>             Elżbieta </a:t>
            </a:r>
            <a:r>
              <a:rPr lang="pl-PL" dirty="0" smtClean="0"/>
              <a:t>Grodzka-Marek, Wanda </a:t>
            </a:r>
            <a:r>
              <a:rPr lang="pl-PL" dirty="0" err="1" smtClean="0"/>
              <a:t>Smyl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  od </a:t>
            </a:r>
            <a:r>
              <a:rPr lang="pl-PL" dirty="0" smtClean="0"/>
              <a:t>2013 → Elżbieta Różańska</a:t>
            </a:r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 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pl-PL" b="1" dirty="0" smtClean="0"/>
              <a:t> </a:t>
            </a:r>
            <a:r>
              <a:rPr lang="pl-PL" b="1" dirty="0" smtClean="0"/>
              <a:t>Gimnazjum: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- </a:t>
            </a:r>
            <a:r>
              <a:rPr lang="pl-PL" dirty="0" smtClean="0"/>
              <a:t>1999-2006 </a:t>
            </a:r>
            <a:r>
              <a:rPr lang="pl-PL" dirty="0" smtClean="0"/>
              <a:t>→ Teodozja </a:t>
            </a:r>
            <a:r>
              <a:rPr lang="pl-PL" dirty="0" err="1" smtClean="0"/>
              <a:t>Szkołut</a:t>
            </a:r>
            <a:endParaRPr lang="pl-PL" dirty="0" smtClean="0"/>
          </a:p>
          <a:p>
            <a:pPr>
              <a:buNone/>
            </a:pPr>
            <a:r>
              <a:rPr lang="pl-PL" b="1" dirty="0" smtClean="0"/>
              <a:t>-</a:t>
            </a:r>
            <a:r>
              <a:rPr lang="pl-PL" dirty="0" smtClean="0"/>
              <a:t> 2006-2019 </a:t>
            </a:r>
            <a:r>
              <a:rPr lang="pl-PL" dirty="0" smtClean="0"/>
              <a:t>→ Elżbieta Różańska</a:t>
            </a:r>
          </a:p>
          <a:p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Zdjęcia Szkoły w Goraju</a:t>
            </a:r>
            <a:br>
              <a:rPr lang="pl-PL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pl-PL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kiedyś - dziś</a:t>
            </a:r>
            <a:endParaRPr lang="pl-PL" sz="4400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Symbol zastępczy zawartości 3" descr="Szkoł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96596">
            <a:off x="570067" y="2374806"/>
            <a:ext cx="4156249" cy="23378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az 4" descr="Szkoła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01270">
            <a:off x="4572643" y="3456304"/>
            <a:ext cx="3922114" cy="23672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Zabytki: </a:t>
            </a:r>
            <a:endParaRPr lang="pl-PL" sz="7200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785926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marL="576072" indent="-457200">
              <a:buNone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1. 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Kościół </a:t>
            </a:r>
            <a:r>
              <a:rPr lang="pl-PL" sz="2000" b="1" dirty="0" err="1" smtClean="0">
                <a:latin typeface="Arial" pitchFamily="34" charset="0"/>
                <a:cs typeface="Arial" pitchFamily="34" charset="0"/>
              </a:rPr>
              <a:t>pw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. św. Bartłomieja Apostoła w Goraju</a:t>
            </a:r>
          </a:p>
          <a:p>
            <a:pPr marL="576072" indent="-457200">
              <a:buAutoNum type="arabicPeriod"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Parafia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łożona została w 1379 roku przez Dymitra w Goraju. Dawniej obejmowała teren: Radzięcin,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Branew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Chrzanów, Gilów. Należała do jednej z największych diecezji w ówczesnej Europie, Diecezji Krakowskiej. Dopiero w II połowie XVII wieku utworzono Diecezję Zamojską. W 1790 r. utworzono Diecezję Chełmsko-Lubelską, do której zaliczana była gorajska parafia. Po kilkunastu latach nasza parafia trafiła do Diecezji Kieleckiej, która w roku 1818 zamieniona została na Diecezję Sandomierską. Później parafię gorajską zaliczano do Diecezji Lubelskiej, a obecnie do Zamojsko-Lubaczowskiej. Kościół parafialny wybudowano w latach 1779-1782. Stoi na miejscu dawnego zboru ariańskiego. Konsekrowany przez biskupa Jana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Lenczowskiego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13 czerwca 1790 roku. W 1795 r. doszło do przykrego zdarzenia- miał miejsce pożar kościoła, a 25 lipca 1923 r. dachu. Na szczęście budynek odremontowano i pomalowano w roku 1928. Kilka lat po wojnie odbudowano zniszczoną wieżyczkę na sygnaturkę, w 1964 r. odnowiono wnętrze kościoła. </a:t>
            </a:r>
            <a:endParaRPr lang="en-US" sz="2000" b="1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Zdjęcia naszego Kościoła</a:t>
            </a:r>
            <a:endParaRPr lang="pl-PL" sz="7200" dirty="0">
              <a:solidFill>
                <a:schemeClr val="accent3">
                  <a:lumMod val="40000"/>
                  <a:lumOff val="6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Symbol zastępczy zawartości 3" descr="Kościół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61806">
            <a:off x="480344" y="2185304"/>
            <a:ext cx="3453904" cy="22882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Obraz 4" descr="Kościół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0608">
            <a:off x="6136386" y="1917738"/>
            <a:ext cx="2428892" cy="36207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Obraz 5" descr="kościół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66267">
            <a:off x="2750168" y="4096566"/>
            <a:ext cx="3571900" cy="238126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207</TotalTime>
  <Words>1770</Words>
  <Application>Microsoft Office PowerPoint</Application>
  <PresentationFormat>Pokaz na ekranie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Moduł</vt:lpstr>
      <vt:lpstr>Historia Goraja i jego zabytki</vt:lpstr>
      <vt:lpstr>Historia Goraja</vt:lpstr>
      <vt:lpstr>Goraj kiedyś - dziś</vt:lpstr>
      <vt:lpstr>Historia Szkoły</vt:lpstr>
      <vt:lpstr>Ciąg dalszy…</vt:lpstr>
      <vt:lpstr>Kierownicy / Dyrektorzy</vt:lpstr>
      <vt:lpstr>Zdjęcia Szkoły w Goraju kiedyś - dziś</vt:lpstr>
      <vt:lpstr>Zabytki: </vt:lpstr>
      <vt:lpstr>Zdjęcia naszego Kościoła</vt:lpstr>
      <vt:lpstr>Slajd 10</vt:lpstr>
      <vt:lpstr>Slajd 11</vt:lpstr>
      <vt:lpstr>Miejsce o znaczeniu historycznym</vt:lpstr>
      <vt:lpstr>Koniec!!!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Goraja i jego zabytki</dc:title>
  <dc:creator>Sylwia</dc:creator>
  <cp:lastModifiedBy>Sylwia</cp:lastModifiedBy>
  <cp:revision>24</cp:revision>
  <dcterms:created xsi:type="dcterms:W3CDTF">2020-05-27T12:43:09Z</dcterms:created>
  <dcterms:modified xsi:type="dcterms:W3CDTF">2020-06-03T11:10:30Z</dcterms:modified>
</cp:coreProperties>
</file>