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9" r:id="rId8"/>
    <p:sldId id="261" r:id="rId9"/>
    <p:sldId id="262" r:id="rId10"/>
    <p:sldId id="264" r:id="rId11"/>
    <p:sldId id="265" r:id="rId12"/>
    <p:sldId id="266" r:id="rId13"/>
    <p:sldId id="267"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A27B747-7EEE-4F70-8491-DD1F5D5B2886}" type="datetimeFigureOut">
              <a:rPr lang="pl-PL" smtClean="0"/>
              <a:t>16.05.2020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CB39AF9-B10E-4EDE-B313-2303C45D466F}" type="slidenum">
              <a:rPr lang="pl-PL" smtClean="0"/>
              <a:t>‹#›</a:t>
            </a:fld>
            <a:endParaRPr lang="pl-PL"/>
          </a:p>
        </p:txBody>
      </p:sp>
    </p:spTree>
    <p:extLst>
      <p:ext uri="{BB962C8B-B14F-4D97-AF65-F5344CB8AC3E}">
        <p14:creationId xmlns:p14="http://schemas.microsoft.com/office/powerpoint/2010/main" val="321278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A27B747-7EEE-4F70-8491-DD1F5D5B2886}" type="datetimeFigureOut">
              <a:rPr lang="pl-PL" smtClean="0"/>
              <a:t>16.05.2020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CB39AF9-B10E-4EDE-B313-2303C45D466F}" type="slidenum">
              <a:rPr lang="pl-PL" smtClean="0"/>
              <a:t>‹#›</a:t>
            </a:fld>
            <a:endParaRPr lang="pl-PL"/>
          </a:p>
        </p:txBody>
      </p:sp>
    </p:spTree>
    <p:extLst>
      <p:ext uri="{BB962C8B-B14F-4D97-AF65-F5344CB8AC3E}">
        <p14:creationId xmlns:p14="http://schemas.microsoft.com/office/powerpoint/2010/main" val="36506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A27B747-7EEE-4F70-8491-DD1F5D5B2886}" type="datetimeFigureOut">
              <a:rPr lang="pl-PL" smtClean="0"/>
              <a:t>16.05.2020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CB39AF9-B10E-4EDE-B313-2303C45D466F}" type="slidenum">
              <a:rPr lang="pl-PL" smtClean="0"/>
              <a:t>‹#›</a:t>
            </a:fld>
            <a:endParaRPr lang="pl-PL"/>
          </a:p>
        </p:txBody>
      </p:sp>
    </p:spTree>
    <p:extLst>
      <p:ext uri="{BB962C8B-B14F-4D97-AF65-F5344CB8AC3E}">
        <p14:creationId xmlns:p14="http://schemas.microsoft.com/office/powerpoint/2010/main" val="291743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A27B747-7EEE-4F70-8491-DD1F5D5B2886}" type="datetimeFigureOut">
              <a:rPr lang="pl-PL" smtClean="0"/>
              <a:t>16.05.2020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CB39AF9-B10E-4EDE-B313-2303C45D466F}" type="slidenum">
              <a:rPr lang="pl-PL" smtClean="0"/>
              <a:t>‹#›</a:t>
            </a:fld>
            <a:endParaRPr lang="pl-PL"/>
          </a:p>
        </p:txBody>
      </p:sp>
    </p:spTree>
    <p:extLst>
      <p:ext uri="{BB962C8B-B14F-4D97-AF65-F5344CB8AC3E}">
        <p14:creationId xmlns:p14="http://schemas.microsoft.com/office/powerpoint/2010/main" val="406500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A27B747-7EEE-4F70-8491-DD1F5D5B2886}" type="datetimeFigureOut">
              <a:rPr lang="pl-PL" smtClean="0"/>
              <a:t>16.05.2020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CB39AF9-B10E-4EDE-B313-2303C45D466F}" type="slidenum">
              <a:rPr lang="pl-PL" smtClean="0"/>
              <a:t>‹#›</a:t>
            </a:fld>
            <a:endParaRPr lang="pl-PL"/>
          </a:p>
        </p:txBody>
      </p:sp>
    </p:spTree>
    <p:extLst>
      <p:ext uri="{BB962C8B-B14F-4D97-AF65-F5344CB8AC3E}">
        <p14:creationId xmlns:p14="http://schemas.microsoft.com/office/powerpoint/2010/main" val="223846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A27B747-7EEE-4F70-8491-DD1F5D5B2886}" type="datetimeFigureOut">
              <a:rPr lang="pl-PL" smtClean="0"/>
              <a:t>16.05.2020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CB39AF9-B10E-4EDE-B313-2303C45D466F}" type="slidenum">
              <a:rPr lang="pl-PL" smtClean="0"/>
              <a:t>‹#›</a:t>
            </a:fld>
            <a:endParaRPr lang="pl-PL"/>
          </a:p>
        </p:txBody>
      </p:sp>
    </p:spTree>
    <p:extLst>
      <p:ext uri="{BB962C8B-B14F-4D97-AF65-F5344CB8AC3E}">
        <p14:creationId xmlns:p14="http://schemas.microsoft.com/office/powerpoint/2010/main" val="289898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A27B747-7EEE-4F70-8491-DD1F5D5B2886}" type="datetimeFigureOut">
              <a:rPr lang="pl-PL" smtClean="0"/>
              <a:t>16.05.2020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CB39AF9-B10E-4EDE-B313-2303C45D466F}" type="slidenum">
              <a:rPr lang="pl-PL" smtClean="0"/>
              <a:t>‹#›</a:t>
            </a:fld>
            <a:endParaRPr lang="pl-PL"/>
          </a:p>
        </p:txBody>
      </p:sp>
    </p:spTree>
    <p:extLst>
      <p:ext uri="{BB962C8B-B14F-4D97-AF65-F5344CB8AC3E}">
        <p14:creationId xmlns:p14="http://schemas.microsoft.com/office/powerpoint/2010/main" val="372348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A27B747-7EEE-4F70-8491-DD1F5D5B2886}" type="datetimeFigureOut">
              <a:rPr lang="pl-PL" smtClean="0"/>
              <a:t>16.05.2020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CB39AF9-B10E-4EDE-B313-2303C45D466F}" type="slidenum">
              <a:rPr lang="pl-PL" smtClean="0"/>
              <a:t>‹#›</a:t>
            </a:fld>
            <a:endParaRPr lang="pl-PL"/>
          </a:p>
        </p:txBody>
      </p:sp>
    </p:spTree>
    <p:extLst>
      <p:ext uri="{BB962C8B-B14F-4D97-AF65-F5344CB8AC3E}">
        <p14:creationId xmlns:p14="http://schemas.microsoft.com/office/powerpoint/2010/main" val="366631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A27B747-7EEE-4F70-8491-DD1F5D5B2886}" type="datetimeFigureOut">
              <a:rPr lang="pl-PL" smtClean="0"/>
              <a:t>16.05.2020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CB39AF9-B10E-4EDE-B313-2303C45D466F}" type="slidenum">
              <a:rPr lang="pl-PL" smtClean="0"/>
              <a:t>‹#›</a:t>
            </a:fld>
            <a:endParaRPr lang="pl-PL"/>
          </a:p>
        </p:txBody>
      </p:sp>
    </p:spTree>
    <p:extLst>
      <p:ext uri="{BB962C8B-B14F-4D97-AF65-F5344CB8AC3E}">
        <p14:creationId xmlns:p14="http://schemas.microsoft.com/office/powerpoint/2010/main" val="73807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A27B747-7EEE-4F70-8491-DD1F5D5B2886}" type="datetimeFigureOut">
              <a:rPr lang="pl-PL" smtClean="0"/>
              <a:t>16.05.2020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CB39AF9-B10E-4EDE-B313-2303C45D466F}" type="slidenum">
              <a:rPr lang="pl-PL" smtClean="0"/>
              <a:t>‹#›</a:t>
            </a:fld>
            <a:endParaRPr lang="pl-PL"/>
          </a:p>
        </p:txBody>
      </p:sp>
    </p:spTree>
    <p:extLst>
      <p:ext uri="{BB962C8B-B14F-4D97-AF65-F5344CB8AC3E}">
        <p14:creationId xmlns:p14="http://schemas.microsoft.com/office/powerpoint/2010/main" val="314295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A27B747-7EEE-4F70-8491-DD1F5D5B2886}" type="datetimeFigureOut">
              <a:rPr lang="pl-PL" smtClean="0"/>
              <a:t>16.05.2020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CB39AF9-B10E-4EDE-B313-2303C45D466F}" type="slidenum">
              <a:rPr lang="pl-PL" smtClean="0"/>
              <a:t>‹#›</a:t>
            </a:fld>
            <a:endParaRPr lang="pl-PL"/>
          </a:p>
        </p:txBody>
      </p:sp>
    </p:spTree>
    <p:extLst>
      <p:ext uri="{BB962C8B-B14F-4D97-AF65-F5344CB8AC3E}">
        <p14:creationId xmlns:p14="http://schemas.microsoft.com/office/powerpoint/2010/main" val="156818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7B747-7EEE-4F70-8491-DD1F5D5B2886}" type="datetimeFigureOut">
              <a:rPr lang="pl-PL" smtClean="0"/>
              <a:t>16.05.2020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39AF9-B10E-4EDE-B313-2303C45D466F}" type="slidenum">
              <a:rPr lang="pl-PL" smtClean="0"/>
              <a:t>‹#›</a:t>
            </a:fld>
            <a:endParaRPr lang="pl-PL"/>
          </a:p>
        </p:txBody>
      </p:sp>
    </p:spTree>
    <p:extLst>
      <p:ext uri="{BB962C8B-B14F-4D97-AF65-F5344CB8AC3E}">
        <p14:creationId xmlns:p14="http://schemas.microsoft.com/office/powerpoint/2010/main" val="17754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ebp"/><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sp>
        <p:nvSpPr>
          <p:cNvPr id="5" name="Prostokąt 4"/>
          <p:cNvSpPr/>
          <p:nvPr/>
        </p:nvSpPr>
        <p:spPr>
          <a:xfrm>
            <a:off x="2087450" y="2271098"/>
            <a:ext cx="8017098" cy="22924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6" name="Prostokąt 5"/>
          <p:cNvSpPr/>
          <p:nvPr/>
        </p:nvSpPr>
        <p:spPr>
          <a:xfrm>
            <a:off x="3007109" y="2955653"/>
            <a:ext cx="6177781" cy="923330"/>
          </a:xfrm>
          <a:prstGeom prst="rect">
            <a:avLst/>
          </a:prstGeom>
          <a:noFill/>
        </p:spPr>
        <p:txBody>
          <a:bodyPr wrap="none" lIns="91440" tIns="45720" rIns="91440" bIns="45720">
            <a:spAutoFit/>
          </a:bodyPr>
          <a:lstStyle/>
          <a:p>
            <a:pPr algn="ctr"/>
            <a:r>
              <a:rPr lang="pl-PL" sz="5400" b="1" cap="none" spc="50" dirty="0" smtClean="0">
                <a:ln w="9525" cmpd="sng">
                  <a:solidFill>
                    <a:schemeClr val="bg1"/>
                  </a:solidFill>
                  <a:prstDash val="solid"/>
                </a:ln>
                <a:solidFill>
                  <a:srgbClr val="8B0003"/>
                </a:solidFill>
                <a:effectLst>
                  <a:glow rad="228600">
                    <a:schemeClr val="accent2">
                      <a:satMod val="175000"/>
                      <a:alpha val="40000"/>
                    </a:schemeClr>
                  </a:glow>
                </a:effectLst>
              </a:rPr>
              <a:t>Historia gminy Goraj</a:t>
            </a:r>
            <a:endParaRPr lang="pl-PL" sz="5400" b="1" cap="none" spc="50" dirty="0">
              <a:ln w="9525" cmpd="sng">
                <a:solidFill>
                  <a:schemeClr val="bg1"/>
                </a:solidFill>
                <a:prstDash val="solid"/>
              </a:ln>
              <a:solidFill>
                <a:srgbClr val="8B0003"/>
              </a:solidFill>
              <a:effectLst>
                <a:glow rad="228600">
                  <a:schemeClr val="accent2">
                    <a:satMod val="175000"/>
                    <a:alpha val="40000"/>
                  </a:schemeClr>
                </a:glow>
              </a:effectLst>
            </a:endParaRPr>
          </a:p>
        </p:txBody>
      </p:sp>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89097">
            <a:off x="1201384" y="3179463"/>
            <a:ext cx="3048000" cy="3048000"/>
          </a:xfrm>
          <a:prstGeom prst="rect">
            <a:avLst/>
          </a:prstGeom>
        </p:spPr>
      </p:pic>
    </p:spTree>
    <p:extLst>
      <p:ext uri="{BB962C8B-B14F-4D97-AF65-F5344CB8AC3E}">
        <p14:creationId xmlns:p14="http://schemas.microsoft.com/office/powerpoint/2010/main" val="300713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0000">
              <a:srgbClr val="8B0003"/>
            </a:gs>
            <a:gs pos="83000">
              <a:srgbClr val="8B0003"/>
            </a:gs>
            <a:gs pos="100000">
              <a:schemeClr val="tx1"/>
            </a:gs>
          </a:gsLst>
          <a:lin ang="54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86685" y="321569"/>
            <a:ext cx="10515600" cy="1325563"/>
          </a:xfrm>
        </p:spPr>
        <p:txBody>
          <a:bodyPr/>
          <a:lstStyle/>
          <a:p>
            <a:r>
              <a:rPr lang="pl-PL" dirty="0" smtClean="0">
                <a:ln>
                  <a:solidFill>
                    <a:schemeClr val="bg1"/>
                  </a:solidFill>
                </a:ln>
                <a:solidFill>
                  <a:srgbClr val="8B0003"/>
                </a:solidFill>
                <a:effectLst>
                  <a:glow rad="101600">
                    <a:srgbClr val="8B0003">
                      <a:alpha val="60000"/>
                    </a:srgbClr>
                  </a:glow>
                </a:effectLst>
              </a:rPr>
              <a:t>ZDJĘCIA ZABYTKÓW HISTORYCZNYCH GMINY</a:t>
            </a:r>
            <a:endParaRPr lang="pl-PL" dirty="0">
              <a:ln>
                <a:solidFill>
                  <a:schemeClr val="bg1"/>
                </a:solidFill>
              </a:ln>
              <a:solidFill>
                <a:srgbClr val="8B0003"/>
              </a:solidFill>
              <a:effectLst>
                <a:glow rad="101600">
                  <a:srgbClr val="8B0003">
                    <a:alpha val="60000"/>
                  </a:srgbClr>
                </a:glow>
              </a:effectLst>
            </a:endParaRPr>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7879" y="1690689"/>
            <a:ext cx="4091172" cy="2726766"/>
          </a:xfrm>
        </p:spPr>
      </p:pic>
      <p:sp>
        <p:nvSpPr>
          <p:cNvPr id="5" name="Prostokąt 4"/>
          <p:cNvSpPr/>
          <p:nvPr/>
        </p:nvSpPr>
        <p:spPr>
          <a:xfrm>
            <a:off x="2877983" y="2306842"/>
            <a:ext cx="7322084" cy="954107"/>
          </a:xfrm>
          <a:prstGeom prst="rect">
            <a:avLst/>
          </a:prstGeom>
          <a:noFill/>
        </p:spPr>
        <p:txBody>
          <a:bodyPr wrap="square" lIns="91440" tIns="45720" rIns="91440" bIns="45720">
            <a:spAutoFit/>
          </a:bodyPr>
          <a:lstStyle/>
          <a:p>
            <a:pPr algn="ctr"/>
            <a:r>
              <a:rPr lang="pl-PL" sz="2800" b="0" cap="none" spc="0" dirty="0" smtClean="0">
                <a:ln w="0"/>
                <a:solidFill>
                  <a:schemeClr val="bg1"/>
                </a:solidFill>
                <a:effectLst>
                  <a:outerShdw blurRad="38100" dist="19050" dir="2700000" algn="tl" rotWithShape="0">
                    <a:schemeClr val="dk1">
                      <a:alpha val="40000"/>
                    </a:schemeClr>
                  </a:outerShdw>
                </a:effectLst>
              </a:rPr>
              <a:t>Cmentarz z I wojny </a:t>
            </a:r>
          </a:p>
          <a:p>
            <a:pPr algn="ctr"/>
            <a:r>
              <a:rPr lang="pl-PL" sz="2800" b="0" cap="none" spc="0" dirty="0" smtClean="0">
                <a:ln w="0"/>
                <a:solidFill>
                  <a:schemeClr val="bg1"/>
                </a:solidFill>
                <a:effectLst>
                  <a:outerShdw blurRad="38100" dist="19050" dir="2700000" algn="tl" rotWithShape="0">
                    <a:schemeClr val="dk1">
                      <a:alpha val="40000"/>
                    </a:schemeClr>
                  </a:outerShdw>
                </a:effectLst>
              </a:rPr>
              <a:t>światowej na </a:t>
            </a:r>
            <a:r>
              <a:rPr lang="pl-PL" sz="2800" b="0" cap="none" spc="0" dirty="0" err="1" smtClean="0">
                <a:ln w="0"/>
                <a:solidFill>
                  <a:schemeClr val="bg1"/>
                </a:solidFill>
                <a:effectLst>
                  <a:outerShdw blurRad="38100" dist="19050" dir="2700000" algn="tl" rotWithShape="0">
                    <a:schemeClr val="dk1">
                      <a:alpha val="40000"/>
                    </a:schemeClr>
                  </a:outerShdw>
                </a:effectLst>
              </a:rPr>
              <a:t>Zastawiu</a:t>
            </a:r>
            <a:endParaRPr lang="pl-PL" sz="2800" b="0" cap="none" spc="0" dirty="0">
              <a:ln w="0"/>
              <a:solidFill>
                <a:schemeClr val="bg1"/>
              </a:solidFill>
              <a:effectLst>
                <a:outerShdw blurRad="38100" dist="19050" dir="2700000" algn="tl" rotWithShape="0">
                  <a:schemeClr val="dk1">
                    <a:alpha val="40000"/>
                  </a:schemeClr>
                </a:outerShdw>
              </a:effectLst>
            </a:endParaRP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259" y="3755197"/>
            <a:ext cx="4169267" cy="2764405"/>
          </a:xfrm>
          <a:prstGeom prst="rect">
            <a:avLst/>
          </a:prstGeom>
        </p:spPr>
      </p:pic>
      <p:sp>
        <p:nvSpPr>
          <p:cNvPr id="7" name="Prostokąt 6"/>
          <p:cNvSpPr/>
          <p:nvPr/>
        </p:nvSpPr>
        <p:spPr>
          <a:xfrm>
            <a:off x="3561749" y="4660345"/>
            <a:ext cx="3119893" cy="954107"/>
          </a:xfrm>
          <a:prstGeom prst="rect">
            <a:avLst/>
          </a:prstGeom>
          <a:noFill/>
        </p:spPr>
        <p:txBody>
          <a:bodyPr wrap="none" lIns="91440" tIns="45720" rIns="91440" bIns="45720">
            <a:spAutoFit/>
          </a:bodyPr>
          <a:lstStyle/>
          <a:p>
            <a:pPr algn="ctr"/>
            <a:r>
              <a:rPr lang="pl-PL" sz="2800" b="0" cap="none" spc="0" dirty="0" smtClean="0">
                <a:ln w="0"/>
                <a:solidFill>
                  <a:schemeClr val="bg1"/>
                </a:solidFill>
                <a:effectLst>
                  <a:outerShdw blurRad="38100" dist="19050" dir="2700000" algn="tl" rotWithShape="0">
                    <a:schemeClr val="dk1">
                      <a:alpha val="40000"/>
                    </a:schemeClr>
                  </a:outerShdw>
                </a:effectLst>
              </a:rPr>
              <a:t>Dzwonnica, brama i </a:t>
            </a:r>
          </a:p>
          <a:p>
            <a:pPr algn="ctr"/>
            <a:r>
              <a:rPr lang="pl-PL" sz="2800" b="0" cap="none" spc="0" dirty="0" smtClean="0">
                <a:ln w="0"/>
                <a:solidFill>
                  <a:schemeClr val="bg1"/>
                </a:solidFill>
                <a:effectLst>
                  <a:outerShdw blurRad="38100" dist="19050" dir="2700000" algn="tl" rotWithShape="0">
                    <a:schemeClr val="dk1">
                      <a:alpha val="40000"/>
                    </a:schemeClr>
                  </a:outerShdw>
                </a:effectLst>
              </a:rPr>
              <a:t>kościół w Goraju</a:t>
            </a:r>
            <a:endParaRPr lang="pl-PL"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935929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0000">
              <a:srgbClr val="8B0003"/>
            </a:gs>
            <a:gs pos="83000">
              <a:srgbClr val="8B0003"/>
            </a:gs>
            <a:gs pos="100000">
              <a:schemeClr val="tx1"/>
            </a:gs>
          </a:gsLst>
          <a:lin ang="5400000" scaled="1"/>
        </a:grad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4762" t="5849" r="12500" b="17571"/>
          <a:stretch/>
        </p:blipFill>
        <p:spPr>
          <a:xfrm>
            <a:off x="888642" y="759853"/>
            <a:ext cx="3799529" cy="2678805"/>
          </a:xfrm>
          <a:prstGeom prst="rect">
            <a:avLst/>
          </a:prstGeom>
        </p:spPr>
      </p:pic>
      <p:sp>
        <p:nvSpPr>
          <p:cNvPr id="5" name="Prostokąt 4"/>
          <p:cNvSpPr/>
          <p:nvPr/>
        </p:nvSpPr>
        <p:spPr>
          <a:xfrm>
            <a:off x="4688171" y="1992191"/>
            <a:ext cx="3274227" cy="523220"/>
          </a:xfrm>
          <a:prstGeom prst="rect">
            <a:avLst/>
          </a:prstGeom>
          <a:noFill/>
        </p:spPr>
        <p:txBody>
          <a:bodyPr wrap="square" lIns="91440" tIns="45720" rIns="91440" bIns="45720">
            <a:spAutoFit/>
          </a:bodyPr>
          <a:lstStyle/>
          <a:p>
            <a:pPr algn="ctr"/>
            <a:r>
              <a:rPr lang="pl-PL" sz="2800" b="0" cap="none" spc="0" dirty="0" smtClean="0">
                <a:ln w="0"/>
                <a:solidFill>
                  <a:schemeClr val="bg1"/>
                </a:solidFill>
              </a:rPr>
              <a:t>Kościół w Gilowie</a:t>
            </a:r>
            <a:endParaRPr lang="pl-PL" sz="2800" b="0" cap="none" spc="0" dirty="0">
              <a:ln w="0"/>
              <a:solidFill>
                <a:schemeClr val="bg1"/>
              </a:solidFill>
            </a:endParaRPr>
          </a:p>
        </p:txBody>
      </p:sp>
      <p:pic>
        <p:nvPicPr>
          <p:cNvPr id="6" name="Obraz 5"/>
          <p:cNvPicPr>
            <a:picLocks noChangeAspect="1"/>
          </p:cNvPicPr>
          <p:nvPr/>
        </p:nvPicPr>
        <p:blipFill rotWithShape="1">
          <a:blip r:embed="rId3" cstate="print">
            <a:extLst>
              <a:ext uri="{28A0092B-C50C-407E-A947-70E740481C1C}">
                <a14:useLocalDpi xmlns:a14="http://schemas.microsoft.com/office/drawing/2010/main" val="0"/>
              </a:ext>
            </a:extLst>
          </a:blip>
          <a:srcRect l="3419" t="4883" r="7313" b="7982"/>
          <a:stretch/>
        </p:blipFill>
        <p:spPr>
          <a:xfrm>
            <a:off x="8731876" y="2846232"/>
            <a:ext cx="3000777" cy="3644923"/>
          </a:xfrm>
          <a:prstGeom prst="rect">
            <a:avLst/>
          </a:prstGeom>
        </p:spPr>
      </p:pic>
      <p:sp>
        <p:nvSpPr>
          <p:cNvPr id="8" name="Prostokąt 7"/>
          <p:cNvSpPr/>
          <p:nvPr/>
        </p:nvSpPr>
        <p:spPr>
          <a:xfrm>
            <a:off x="3606085" y="4087797"/>
            <a:ext cx="5022760" cy="1815882"/>
          </a:xfrm>
          <a:prstGeom prst="rect">
            <a:avLst/>
          </a:prstGeom>
          <a:noFill/>
        </p:spPr>
        <p:txBody>
          <a:bodyPr wrap="square" lIns="91440" tIns="45720" rIns="91440" bIns="45720">
            <a:spAutoFit/>
          </a:bodyPr>
          <a:lstStyle/>
          <a:p>
            <a:pPr algn="ctr"/>
            <a:r>
              <a:rPr lang="pl-PL" sz="2800" dirty="0" smtClean="0">
                <a:solidFill>
                  <a:schemeClr val="bg1"/>
                </a:solidFill>
              </a:rPr>
              <a:t>kapliczka w Goraju z XVII wieku z barokowym obrazem</a:t>
            </a:r>
          </a:p>
          <a:p>
            <a:pPr algn="ctr"/>
            <a:r>
              <a:rPr lang="pl-PL" sz="2800" dirty="0" smtClean="0">
                <a:solidFill>
                  <a:schemeClr val="bg1"/>
                </a:solidFill>
              </a:rPr>
              <a:t> Ukrzyżowania Jezusa i rzeźbą św. Jana Nepomucena</a:t>
            </a:r>
            <a:endParaRPr lang="pl-PL"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580329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0000">
              <a:srgbClr val="8B0003"/>
            </a:gs>
            <a:gs pos="83000">
              <a:srgbClr val="8B0003"/>
            </a:gs>
            <a:gs pos="100000">
              <a:schemeClr val="tx1"/>
            </a:gs>
          </a:gsLst>
          <a:lin ang="5400000" scaled="1"/>
        </a:grad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9435" y="489400"/>
            <a:ext cx="4689732" cy="3125706"/>
          </a:xfrm>
          <a:prstGeom prst="rect">
            <a:avLst/>
          </a:prstGeom>
        </p:spPr>
      </p:pic>
      <p:sp>
        <p:nvSpPr>
          <p:cNvPr id="6" name="Prostokąt 5"/>
          <p:cNvSpPr/>
          <p:nvPr/>
        </p:nvSpPr>
        <p:spPr>
          <a:xfrm>
            <a:off x="2051420" y="1576417"/>
            <a:ext cx="4483086" cy="1384995"/>
          </a:xfrm>
          <a:prstGeom prst="rect">
            <a:avLst/>
          </a:prstGeom>
          <a:noFill/>
        </p:spPr>
        <p:txBody>
          <a:bodyPr wrap="none" lIns="91440" tIns="45720" rIns="91440" bIns="45720">
            <a:spAutoFit/>
          </a:bodyPr>
          <a:lstStyle/>
          <a:p>
            <a:pPr algn="ctr"/>
            <a:r>
              <a:rPr lang="pl-PL" sz="2800" dirty="0" smtClean="0">
                <a:ln w="0"/>
                <a:solidFill>
                  <a:schemeClr val="bg1"/>
                </a:solidFill>
                <a:effectLst>
                  <a:outerShdw blurRad="38100" dist="19050" dir="2700000" algn="tl" rotWithShape="0">
                    <a:schemeClr val="dk1">
                      <a:alpha val="40000"/>
                    </a:schemeClr>
                  </a:outerShdw>
                </a:effectLst>
              </a:rPr>
              <a:t>XIX-wieczne nagrobki na</a:t>
            </a:r>
          </a:p>
          <a:p>
            <a:pPr algn="ctr"/>
            <a:r>
              <a:rPr lang="pl-PL" sz="2800" dirty="0">
                <a:ln w="0"/>
                <a:solidFill>
                  <a:schemeClr val="bg1"/>
                </a:solidFill>
                <a:effectLst>
                  <a:outerShdw blurRad="38100" dist="19050" dir="2700000" algn="tl" rotWithShape="0">
                    <a:schemeClr val="dk1">
                      <a:alpha val="40000"/>
                    </a:schemeClr>
                  </a:outerShdw>
                </a:effectLst>
              </a:rPr>
              <a:t>c</a:t>
            </a:r>
            <a:r>
              <a:rPr lang="pl-PL" sz="2800" b="0" cap="none" spc="0" dirty="0" smtClean="0">
                <a:ln w="0"/>
                <a:solidFill>
                  <a:schemeClr val="bg1"/>
                </a:solidFill>
                <a:effectLst>
                  <a:outerShdw blurRad="38100" dist="19050" dir="2700000" algn="tl" rotWithShape="0">
                    <a:schemeClr val="dk1">
                      <a:alpha val="40000"/>
                    </a:schemeClr>
                  </a:outerShdw>
                </a:effectLst>
              </a:rPr>
              <a:t>mentarzu</a:t>
            </a:r>
            <a:r>
              <a:rPr lang="pl-PL" sz="2800" dirty="0" smtClean="0">
                <a:ln w="0"/>
                <a:solidFill>
                  <a:schemeClr val="bg1"/>
                </a:solidFill>
                <a:effectLst>
                  <a:outerShdw blurRad="38100" dist="19050" dir="2700000" algn="tl" rotWithShape="0">
                    <a:schemeClr val="dk1">
                      <a:alpha val="40000"/>
                    </a:schemeClr>
                  </a:outerShdw>
                </a:effectLst>
              </a:rPr>
              <a:t> rzymskokatolickim</a:t>
            </a:r>
          </a:p>
          <a:p>
            <a:pPr algn="ctr"/>
            <a:r>
              <a:rPr lang="pl-PL" sz="2800" dirty="0" smtClean="0">
                <a:ln w="0"/>
                <a:solidFill>
                  <a:schemeClr val="bg1"/>
                </a:solidFill>
                <a:effectLst>
                  <a:outerShdw blurRad="38100" dist="19050" dir="2700000" algn="tl" rotWithShape="0">
                    <a:schemeClr val="dk1">
                      <a:alpha val="40000"/>
                    </a:schemeClr>
                  </a:outerShdw>
                </a:effectLst>
              </a:rPr>
              <a:t>w Goraju</a:t>
            </a:r>
            <a:endParaRPr lang="pl-PL" sz="2800" b="0" cap="none" spc="0" dirty="0" smtClean="0">
              <a:ln w="0"/>
              <a:solidFill>
                <a:schemeClr val="bg1"/>
              </a:solidFill>
              <a:effectLst>
                <a:outerShdw blurRad="38100" dist="19050" dir="2700000" algn="tl" rotWithShape="0">
                  <a:schemeClr val="dk1">
                    <a:alpha val="40000"/>
                  </a:schemeClr>
                </a:outerShdw>
              </a:effectLst>
            </a:endParaRPr>
          </a:p>
        </p:txBody>
      </p:sp>
      <p:pic>
        <p:nvPicPr>
          <p:cNvPr id="7" name="Obraz 6"/>
          <p:cNvPicPr>
            <a:picLocks noChangeAspect="1"/>
          </p:cNvPicPr>
          <p:nvPr/>
        </p:nvPicPr>
        <p:blipFill rotWithShape="1">
          <a:blip r:embed="rId3">
            <a:extLst>
              <a:ext uri="{28A0092B-C50C-407E-A947-70E740481C1C}">
                <a14:useLocalDpi xmlns:a14="http://schemas.microsoft.com/office/drawing/2010/main" val="0"/>
              </a:ext>
            </a:extLst>
          </a:blip>
          <a:srcRect l="72345" t="6955" r="1279" b="3087"/>
          <a:stretch/>
        </p:blipFill>
        <p:spPr>
          <a:xfrm>
            <a:off x="1304445" y="3212034"/>
            <a:ext cx="2275882" cy="3433465"/>
          </a:xfrm>
          <a:prstGeom prst="rect">
            <a:avLst/>
          </a:prstGeom>
        </p:spPr>
      </p:pic>
      <p:sp>
        <p:nvSpPr>
          <p:cNvPr id="8" name="Prostokąt 7"/>
          <p:cNvSpPr/>
          <p:nvPr/>
        </p:nvSpPr>
        <p:spPr>
          <a:xfrm>
            <a:off x="3779353" y="4345374"/>
            <a:ext cx="3809056" cy="954107"/>
          </a:xfrm>
          <a:prstGeom prst="rect">
            <a:avLst/>
          </a:prstGeom>
          <a:noFill/>
        </p:spPr>
        <p:txBody>
          <a:bodyPr wrap="none" lIns="91440" tIns="45720" rIns="91440" bIns="45720">
            <a:spAutoFit/>
          </a:bodyPr>
          <a:lstStyle/>
          <a:p>
            <a:pPr algn="ctr"/>
            <a:r>
              <a:rPr lang="pl-PL" sz="2800" b="0" cap="none" spc="0" dirty="0" smtClean="0">
                <a:ln w="0"/>
                <a:solidFill>
                  <a:schemeClr val="bg1"/>
                </a:solidFill>
              </a:rPr>
              <a:t>Kapliczka z 1918 roku  na</a:t>
            </a:r>
          </a:p>
          <a:p>
            <a:pPr algn="ctr"/>
            <a:r>
              <a:rPr lang="pl-PL" sz="2800" dirty="0" err="1" smtClean="0">
                <a:ln w="0"/>
                <a:solidFill>
                  <a:schemeClr val="bg1"/>
                </a:solidFill>
              </a:rPr>
              <a:t>Zastawiu</a:t>
            </a:r>
            <a:endParaRPr lang="pl-PL" sz="2800" b="0" cap="none" spc="0" dirty="0">
              <a:ln w="0"/>
              <a:solidFill>
                <a:schemeClr val="bg1"/>
              </a:solidFill>
            </a:endParaRPr>
          </a:p>
        </p:txBody>
      </p:sp>
    </p:spTree>
    <p:extLst>
      <p:ext uri="{BB962C8B-B14F-4D97-AF65-F5344CB8AC3E}">
        <p14:creationId xmlns:p14="http://schemas.microsoft.com/office/powerpoint/2010/main" val="25542579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160172" y="262094"/>
            <a:ext cx="10515600" cy="1325563"/>
          </a:xfrm>
        </p:spPr>
        <p:txBody>
          <a:bodyPr/>
          <a:lstStyle/>
          <a:p>
            <a:r>
              <a:rPr lang="pl-PL" dirty="0" smtClean="0">
                <a:solidFill>
                  <a:srgbClr val="8B0003"/>
                </a:solidFill>
              </a:rPr>
              <a:t>.</a:t>
            </a:r>
            <a:endParaRPr lang="pl-PL" dirty="0">
              <a:solidFill>
                <a:srgbClr val="8B0003"/>
              </a:solidFill>
            </a:endParaRPr>
          </a:p>
        </p:txBody>
      </p:sp>
      <p:sp>
        <p:nvSpPr>
          <p:cNvPr id="4" name="Symbol zastępczy zawartości 3"/>
          <p:cNvSpPr>
            <a:spLocks noGrp="1"/>
          </p:cNvSpPr>
          <p:nvPr>
            <p:ph idx="1"/>
          </p:nvPr>
        </p:nvSpPr>
        <p:spPr>
          <a:xfrm>
            <a:off x="2052571" y="571188"/>
            <a:ext cx="8057344" cy="17083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pl-PL" dirty="0">
                <a:solidFill>
                  <a:schemeClr val="bg1"/>
                </a:solidFill>
              </a:rPr>
              <a:t>.</a:t>
            </a:r>
          </a:p>
        </p:txBody>
      </p:sp>
      <p:sp>
        <p:nvSpPr>
          <p:cNvPr id="5" name="Prostokąt 4"/>
          <p:cNvSpPr/>
          <p:nvPr/>
        </p:nvSpPr>
        <p:spPr>
          <a:xfrm>
            <a:off x="3323276" y="924875"/>
            <a:ext cx="5515934" cy="923330"/>
          </a:xfrm>
          <a:prstGeom prst="rect">
            <a:avLst/>
          </a:prstGeom>
          <a:noFill/>
        </p:spPr>
        <p:txBody>
          <a:bodyPr wrap="none" lIns="91440" tIns="45720" rIns="91440" bIns="45720">
            <a:spAutoFit/>
          </a:bodyPr>
          <a:lstStyle/>
          <a:p>
            <a:pPr algn="ctr"/>
            <a:r>
              <a:rPr lang="pl-PL" sz="5400" b="1" spc="50" dirty="0" smtClean="0">
                <a:ln w="9525" cmpd="sng">
                  <a:solidFill>
                    <a:schemeClr val="bg1"/>
                  </a:solidFill>
                  <a:prstDash val="solid"/>
                </a:ln>
                <a:solidFill>
                  <a:srgbClr val="8B0003"/>
                </a:solidFill>
                <a:effectLst>
                  <a:glow rad="228600">
                    <a:schemeClr val="accent2">
                      <a:satMod val="175000"/>
                      <a:alpha val="40000"/>
                    </a:schemeClr>
                  </a:glow>
                </a:effectLst>
              </a:rPr>
              <a:t>Koniec prezentacji</a:t>
            </a:r>
            <a:endParaRPr lang="pl-PL" sz="5400" b="1" cap="none" spc="50" dirty="0">
              <a:ln w="9525" cmpd="sng">
                <a:solidFill>
                  <a:schemeClr val="bg1"/>
                </a:solidFill>
                <a:prstDash val="solid"/>
              </a:ln>
              <a:solidFill>
                <a:srgbClr val="8B0003"/>
              </a:solidFill>
              <a:effectLst>
                <a:glow rad="228600">
                  <a:schemeClr val="accent2">
                    <a:satMod val="175000"/>
                    <a:alpha val="40000"/>
                  </a:schemeClr>
                </a:glow>
              </a:effectLst>
            </a:endParaRPr>
          </a:p>
        </p:txBody>
      </p:sp>
      <p:sp>
        <p:nvSpPr>
          <p:cNvPr id="6" name="Prostokąt 5"/>
          <p:cNvSpPr/>
          <p:nvPr/>
        </p:nvSpPr>
        <p:spPr>
          <a:xfrm>
            <a:off x="619259" y="2906030"/>
            <a:ext cx="12658859" cy="4278094"/>
          </a:xfrm>
          <a:prstGeom prst="rect">
            <a:avLst/>
          </a:prstGeom>
          <a:noFill/>
        </p:spPr>
        <p:txBody>
          <a:bodyPr wrap="square" lIns="91440" tIns="45720" rIns="91440" bIns="45720">
            <a:spAutoFit/>
          </a:bodyPr>
          <a:lstStyle/>
          <a:p>
            <a:r>
              <a:rPr lang="pl-PL" sz="3200" dirty="0" smtClean="0">
                <a:ln w="0">
                  <a:solidFill>
                    <a:schemeClr val="bg1"/>
                  </a:solidFill>
                </a:ln>
                <a:solidFill>
                  <a:schemeClr val="bg1"/>
                </a:solidFill>
                <a:effectLst>
                  <a:outerShdw blurRad="38100" dist="19050" dir="2700000" algn="tl" rotWithShape="0">
                    <a:schemeClr val="dk1">
                      <a:alpha val="40000"/>
                    </a:schemeClr>
                  </a:outerShdw>
                </a:effectLst>
              </a:rPr>
              <a:t>Wykonała Antonina Pawelec z kl. VIII</a:t>
            </a:r>
          </a:p>
          <a:p>
            <a:r>
              <a:rPr lang="pl-PL" sz="3200" dirty="0" smtClean="0">
                <a:ln w="0">
                  <a:solidFill>
                    <a:schemeClr val="bg1"/>
                  </a:solidFill>
                </a:ln>
                <a:solidFill>
                  <a:schemeClr val="bg1"/>
                </a:solidFill>
                <a:effectLst>
                  <a:outerShdw blurRad="38100" dist="19050" dir="2700000" algn="tl" rotWithShape="0">
                    <a:schemeClr val="dk1">
                      <a:alpha val="40000"/>
                    </a:schemeClr>
                  </a:outerShdw>
                </a:effectLst>
              </a:rPr>
              <a:t>Źródła:</a:t>
            </a:r>
          </a:p>
          <a:p>
            <a:r>
              <a:rPr lang="pl-PL" sz="3200" dirty="0" smtClean="0">
                <a:ln w="0">
                  <a:solidFill>
                    <a:schemeClr val="bg1"/>
                  </a:solidFill>
                </a:ln>
                <a:solidFill>
                  <a:schemeClr val="bg1"/>
                </a:solidFill>
                <a:effectLst>
                  <a:outerShdw blurRad="38100" dist="19050" dir="2700000" algn="tl" rotWithShape="0">
                    <a:schemeClr val="dk1">
                      <a:alpha val="40000"/>
                    </a:schemeClr>
                  </a:outerShdw>
                </a:effectLst>
              </a:rPr>
              <a:t>Google grafika</a:t>
            </a:r>
          </a:p>
          <a:p>
            <a:r>
              <a:rPr lang="pl-PL" sz="3200" dirty="0" smtClean="0">
                <a:ln w="0">
                  <a:solidFill>
                    <a:schemeClr val="bg1"/>
                  </a:solidFill>
                </a:ln>
                <a:solidFill>
                  <a:schemeClr val="bg1"/>
                </a:solidFill>
                <a:effectLst>
                  <a:outerShdw blurRad="38100" dist="19050" dir="2700000" algn="tl" rotWithShape="0">
                    <a:schemeClr val="dk1">
                      <a:alpha val="40000"/>
                    </a:schemeClr>
                  </a:outerShdw>
                </a:effectLst>
              </a:rPr>
              <a:t>www.bilgoraj.lbl.pl</a:t>
            </a:r>
          </a:p>
          <a:p>
            <a:r>
              <a:rPr lang="pl-PL" sz="3200" dirty="0" smtClean="0">
                <a:ln w="0">
                  <a:solidFill>
                    <a:schemeClr val="bg1"/>
                  </a:solidFill>
                </a:ln>
                <a:solidFill>
                  <a:schemeClr val="bg1"/>
                </a:solidFill>
                <a:effectLst>
                  <a:outerShdw blurRad="38100" dist="19050" dir="2700000" algn="tl" rotWithShape="0">
                    <a:schemeClr val="dk1">
                      <a:alpha val="40000"/>
                    </a:schemeClr>
                  </a:outerShdw>
                </a:effectLst>
              </a:rPr>
              <a:t>Wikipedia</a:t>
            </a:r>
          </a:p>
          <a:p>
            <a:r>
              <a:rPr lang="pl-PL" sz="3200" dirty="0" smtClean="0">
                <a:ln w="0">
                  <a:solidFill>
                    <a:schemeClr val="bg1"/>
                  </a:solidFill>
                </a:ln>
                <a:solidFill>
                  <a:schemeClr val="bg1"/>
                </a:solidFill>
                <a:effectLst>
                  <a:outerShdw blurRad="38100" dist="19050" dir="2700000" algn="tl" rotWithShape="0">
                    <a:schemeClr val="dk1">
                      <a:alpha val="40000"/>
                    </a:schemeClr>
                  </a:outerShdw>
                </a:effectLst>
              </a:rPr>
              <a:t>teatrnn.pl</a:t>
            </a:r>
          </a:p>
          <a:p>
            <a:r>
              <a:rPr lang="pl-PL" sz="3200" dirty="0" smtClean="0">
                <a:ln w="0">
                  <a:solidFill>
                    <a:schemeClr val="bg1"/>
                  </a:solidFill>
                </a:ln>
                <a:solidFill>
                  <a:schemeClr val="bg1"/>
                </a:solidFill>
                <a:effectLst>
                  <a:outerShdw blurRad="38100" dist="19050" dir="2700000" algn="tl" rotWithShape="0">
                    <a:schemeClr val="dk1">
                      <a:alpha val="40000"/>
                    </a:schemeClr>
                  </a:outerShdw>
                </a:effectLst>
              </a:rPr>
              <a:t>www.goraj.eu</a:t>
            </a:r>
          </a:p>
          <a:p>
            <a:endParaRPr lang="pl-PL" sz="4800" b="0" cap="none" spc="0" dirty="0">
              <a:ln w="0">
                <a:solidFill>
                  <a:srgbClr val="8B0003"/>
                </a:solidFill>
              </a:ln>
              <a:solidFill>
                <a:schemeClr val="bg1"/>
              </a:solidFill>
              <a:effectLst>
                <a:glow rad="101600">
                  <a:schemeClr val="bg2">
                    <a:alpha val="60000"/>
                  </a:schemeClr>
                </a:glow>
                <a:outerShdw blurRad="38100" dist="19050" dir="2700000" algn="tl" rotWithShape="0">
                  <a:schemeClr val="dk1">
                    <a:alpha val="40000"/>
                  </a:schemeClr>
                </a:outerShdw>
              </a:effectLst>
            </a:endParaRP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299" y="1204576"/>
            <a:ext cx="4337435" cy="2236490"/>
          </a:xfrm>
          <a:prstGeom prst="rect">
            <a:avLst/>
          </a:prstGeom>
        </p:spPr>
      </p:pic>
    </p:spTree>
    <p:extLst>
      <p:ext uri="{BB962C8B-B14F-4D97-AF65-F5344CB8AC3E}">
        <p14:creationId xmlns:p14="http://schemas.microsoft.com/office/powerpoint/2010/main" val="22677971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anim calcmode="lin" valueType="num">
                                      <p:cBhvr>
                                        <p:cTn id="8" dur="2000" fill="hold"/>
                                        <p:tgtEl>
                                          <p:spTgt spid="4">
                                            <p:bg/>
                                          </p:spTgt>
                                        </p:tgtEl>
                                        <p:attrNameLst>
                                          <p:attrName>ppt_w</p:attrName>
                                        </p:attrNameLst>
                                      </p:cBhvr>
                                      <p:tavLst>
                                        <p:tav tm="0" fmla="#ppt_w*sin(2.5*pi*$)">
                                          <p:val>
                                            <p:fltVal val="0"/>
                                          </p:val>
                                        </p:tav>
                                        <p:tav tm="100000">
                                          <p:val>
                                            <p:fltVal val="1"/>
                                          </p:val>
                                        </p:tav>
                                      </p:tavLst>
                                    </p:anim>
                                    <p:anim calcmode="lin" valueType="num">
                                      <p:cBhvr>
                                        <p:cTn id="9" dur="20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0000">
              <a:srgbClr val="8B0003"/>
            </a:gs>
            <a:gs pos="83000">
              <a:srgbClr val="8B0003"/>
            </a:gs>
            <a:gs pos="100000">
              <a:schemeClr val="tx1"/>
            </a:gs>
          </a:gsLst>
          <a:lin ang="54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n>
                  <a:solidFill>
                    <a:schemeClr val="bg1"/>
                  </a:solidFill>
                </a:ln>
                <a:solidFill>
                  <a:srgbClr val="8B0003"/>
                </a:solidFill>
                <a:effectLst>
                  <a:glow rad="101600">
                    <a:srgbClr val="C00000">
                      <a:alpha val="60000"/>
                    </a:srgbClr>
                  </a:glow>
                </a:effectLst>
              </a:rPr>
              <a:t>POCZĄTKI GORAJA</a:t>
            </a:r>
            <a:endParaRPr lang="pl-PL" dirty="0">
              <a:ln>
                <a:solidFill>
                  <a:schemeClr val="bg1"/>
                </a:solidFill>
              </a:ln>
              <a:solidFill>
                <a:srgbClr val="8B0003"/>
              </a:solidFill>
              <a:effectLst>
                <a:glow rad="101600">
                  <a:srgbClr val="C00000">
                    <a:alpha val="60000"/>
                  </a:srgbClr>
                </a:glow>
              </a:effectLst>
            </a:endParaRPr>
          </a:p>
        </p:txBody>
      </p:sp>
      <p:sp>
        <p:nvSpPr>
          <p:cNvPr id="3" name="Symbol zastępczy zawartości 2"/>
          <p:cNvSpPr>
            <a:spLocks noGrp="1"/>
          </p:cNvSpPr>
          <p:nvPr>
            <p:ph idx="1"/>
          </p:nvPr>
        </p:nvSpPr>
        <p:spPr/>
        <p:txBody>
          <a:bodyPr>
            <a:normAutofit lnSpcReduction="10000"/>
          </a:bodyPr>
          <a:lstStyle/>
          <a:p>
            <a:pPr marL="0" indent="0">
              <a:buNone/>
            </a:pPr>
            <a:r>
              <a:rPr lang="pl-PL" dirty="0" smtClean="0">
                <a:solidFill>
                  <a:schemeClr val="bg1"/>
                </a:solidFill>
              </a:rPr>
              <a:t>Początki Goraja sięgają średniowiecza, a dokładniej XII wieku. </a:t>
            </a:r>
          </a:p>
          <a:p>
            <a:pPr marL="0" indent="0">
              <a:buNone/>
            </a:pPr>
            <a:r>
              <a:rPr lang="pl-PL" dirty="0" smtClean="0">
                <a:solidFill>
                  <a:schemeClr val="bg1"/>
                </a:solidFill>
              </a:rPr>
              <a:t>Wtedy Goraj był </a:t>
            </a:r>
            <a:r>
              <a:rPr lang="pl-PL" dirty="0">
                <a:solidFill>
                  <a:schemeClr val="bg1"/>
                </a:solidFill>
              </a:rPr>
              <a:t>grodem usytuowanym na wzgórzu nad rzeką </a:t>
            </a:r>
            <a:r>
              <a:rPr lang="pl-PL" dirty="0" smtClean="0">
                <a:solidFill>
                  <a:schemeClr val="bg1"/>
                </a:solidFill>
              </a:rPr>
              <a:t>Łada. </a:t>
            </a:r>
          </a:p>
          <a:p>
            <a:pPr marL="0" indent="0">
              <a:buNone/>
            </a:pPr>
            <a:r>
              <a:rPr lang="pl-PL" dirty="0" smtClean="0">
                <a:solidFill>
                  <a:schemeClr val="bg1"/>
                </a:solidFill>
              </a:rPr>
              <a:t>W </a:t>
            </a:r>
            <a:r>
              <a:rPr lang="pl-PL" dirty="0">
                <a:solidFill>
                  <a:schemeClr val="bg1"/>
                </a:solidFill>
              </a:rPr>
              <a:t>1377 roku </a:t>
            </a:r>
            <a:r>
              <a:rPr lang="pl-PL" dirty="0" smtClean="0">
                <a:solidFill>
                  <a:schemeClr val="bg1"/>
                </a:solidFill>
              </a:rPr>
              <a:t>ówczesny król Polski Ludwik </a:t>
            </a:r>
            <a:r>
              <a:rPr lang="pl-PL" dirty="0">
                <a:solidFill>
                  <a:schemeClr val="bg1"/>
                </a:solidFill>
              </a:rPr>
              <a:t>Węgierski nadał swemu bliskiemu współpracownikowi Dymitrowi gród i zamek Łada. </a:t>
            </a:r>
          </a:p>
          <a:p>
            <a:pPr marL="0" indent="0">
              <a:buNone/>
            </a:pPr>
            <a:r>
              <a:rPr lang="pl-PL" dirty="0" smtClean="0">
                <a:solidFill>
                  <a:schemeClr val="bg1"/>
                </a:solidFill>
              </a:rPr>
              <a:t>Nadanie </a:t>
            </a:r>
            <a:r>
              <a:rPr lang="pl-PL" dirty="0">
                <a:solidFill>
                  <a:schemeClr val="bg1"/>
                </a:solidFill>
              </a:rPr>
              <a:t>Goraja Dymitrowi zostało potwierdzone przez Władysława Jagiełłę w 1389 roku</a:t>
            </a:r>
            <a:r>
              <a:rPr lang="pl-PL" dirty="0" smtClean="0">
                <a:solidFill>
                  <a:schemeClr val="bg1"/>
                </a:solidFill>
              </a:rPr>
              <a:t>.</a:t>
            </a:r>
          </a:p>
          <a:p>
            <a:pPr marL="0" indent="0">
              <a:buNone/>
            </a:pPr>
            <a:r>
              <a:rPr lang="pl-PL" dirty="0">
                <a:solidFill>
                  <a:schemeClr val="bg1"/>
                </a:solidFill>
              </a:rPr>
              <a:t>Przez ponad wiek zamek i gród stanowiły własność potomków Dymitra, który od nazwy miejscowości - Goraj - przybrał swoje nazwisko. Dzięki staraniom Gorajskich między 1398 a 1405 rokiem Goraj otrzymał prawa miejskie.</a:t>
            </a:r>
          </a:p>
        </p:txBody>
      </p:sp>
    </p:spTree>
    <p:extLst>
      <p:ext uri="{BB962C8B-B14F-4D97-AF65-F5344CB8AC3E}">
        <p14:creationId xmlns:p14="http://schemas.microsoft.com/office/powerpoint/2010/main" val="21971341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0000">
              <a:srgbClr val="8B0003"/>
            </a:gs>
            <a:gs pos="83000">
              <a:srgbClr val="8B0003"/>
            </a:gs>
            <a:gs pos="100000">
              <a:schemeClr val="tx1"/>
            </a:gs>
          </a:gsLst>
          <a:lin ang="5400000" scaled="1"/>
        </a:grad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86" y="452829"/>
            <a:ext cx="4619255" cy="5014118"/>
          </a:xfrm>
          <a:prstGeom prst="rect">
            <a:avLst/>
          </a:prstGeom>
        </p:spPr>
      </p:pic>
      <p:sp>
        <p:nvSpPr>
          <p:cNvPr id="5" name="Prostokąt 4"/>
          <p:cNvSpPr/>
          <p:nvPr/>
        </p:nvSpPr>
        <p:spPr>
          <a:xfrm>
            <a:off x="5537916" y="1067062"/>
            <a:ext cx="5705341" cy="3785652"/>
          </a:xfrm>
          <a:prstGeom prst="rect">
            <a:avLst/>
          </a:prstGeom>
          <a:noFill/>
        </p:spPr>
        <p:txBody>
          <a:bodyPr wrap="square" lIns="91440" tIns="45720" rIns="91440" bIns="45720">
            <a:spAutoFit/>
          </a:bodyPr>
          <a:lstStyle/>
          <a:p>
            <a:pPr algn="ctr"/>
            <a:r>
              <a:rPr lang="pl-PL" sz="4000" dirty="0">
                <a:solidFill>
                  <a:schemeClr val="bg1"/>
                </a:solidFill>
                <a:effectLst>
                  <a:glow rad="101600">
                    <a:srgbClr val="8B0003">
                      <a:alpha val="60000"/>
                    </a:srgbClr>
                  </a:glow>
                </a:effectLst>
              </a:rPr>
              <a:t>Jan Matejko - Dymitr z Goraja wstrzymujący Jadwigę od wyłamania drzwi na zamku </a:t>
            </a:r>
            <a:r>
              <a:rPr lang="pl-PL" sz="4000" dirty="0" smtClean="0">
                <a:solidFill>
                  <a:schemeClr val="bg1"/>
                </a:solidFill>
                <a:effectLst>
                  <a:glow rad="101600">
                    <a:srgbClr val="8B0003">
                      <a:alpha val="60000"/>
                    </a:srgbClr>
                  </a:glow>
                </a:effectLst>
              </a:rPr>
              <a:t>królewskim </a:t>
            </a:r>
            <a:r>
              <a:rPr lang="pl-PL" sz="4000" dirty="0">
                <a:solidFill>
                  <a:schemeClr val="bg1"/>
                </a:solidFill>
                <a:effectLst>
                  <a:glow rad="101600">
                    <a:srgbClr val="8B0003">
                      <a:alpha val="60000"/>
                    </a:srgbClr>
                  </a:glow>
                </a:effectLst>
              </a:rPr>
              <a:t>w Krakowie </a:t>
            </a:r>
            <a:r>
              <a:rPr lang="pl-PL" sz="4000" dirty="0" smtClean="0">
                <a:solidFill>
                  <a:schemeClr val="bg1"/>
                </a:solidFill>
                <a:effectLst>
                  <a:glow rad="101600">
                    <a:srgbClr val="8B0003">
                      <a:alpha val="60000"/>
                    </a:srgbClr>
                  </a:glow>
                </a:effectLst>
              </a:rPr>
              <a:t>(obraz z 1881 r.)</a:t>
            </a:r>
            <a:endParaRPr lang="pl-PL" sz="4000" b="0" cap="none" spc="0" dirty="0">
              <a:solidFill>
                <a:schemeClr val="bg1"/>
              </a:solidFill>
              <a:effectLst>
                <a:glow rad="101600">
                  <a:srgbClr val="8B0003">
                    <a:alpha val="60000"/>
                  </a:srgbClr>
                </a:glow>
              </a:effectLst>
            </a:endParaRPr>
          </a:p>
        </p:txBody>
      </p:sp>
    </p:spTree>
    <p:extLst>
      <p:ext uri="{BB962C8B-B14F-4D97-AF65-F5344CB8AC3E}">
        <p14:creationId xmlns:p14="http://schemas.microsoft.com/office/powerpoint/2010/main" val="34392122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0000">
              <a:srgbClr val="8B0003"/>
            </a:gs>
            <a:gs pos="83000">
              <a:srgbClr val="8B0003"/>
            </a:gs>
            <a:gs pos="100000">
              <a:schemeClr val="tx1"/>
            </a:gs>
          </a:gsLst>
          <a:lin ang="54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n>
                  <a:solidFill>
                    <a:schemeClr val="bg1"/>
                  </a:solidFill>
                </a:ln>
                <a:solidFill>
                  <a:srgbClr val="8B0003"/>
                </a:solidFill>
                <a:effectLst>
                  <a:glow rad="101600">
                    <a:srgbClr val="8B0003">
                      <a:alpha val="60000"/>
                    </a:srgbClr>
                  </a:glow>
                </a:effectLst>
              </a:rPr>
              <a:t>OKRES PIERWSZEJ RP I ZABORY</a:t>
            </a:r>
            <a:endParaRPr lang="pl-PL" dirty="0">
              <a:ln>
                <a:solidFill>
                  <a:schemeClr val="bg1"/>
                </a:solidFill>
              </a:ln>
              <a:solidFill>
                <a:srgbClr val="8B0003"/>
              </a:solidFill>
              <a:effectLst>
                <a:glow rad="101600">
                  <a:srgbClr val="8B0003">
                    <a:alpha val="60000"/>
                  </a:srgbClr>
                </a:glow>
              </a:effectLst>
            </a:endParaRPr>
          </a:p>
        </p:txBody>
      </p:sp>
      <p:sp>
        <p:nvSpPr>
          <p:cNvPr id="3" name="Symbol zastępczy zawartości 2"/>
          <p:cNvSpPr>
            <a:spLocks noGrp="1"/>
          </p:cNvSpPr>
          <p:nvPr>
            <p:ph idx="1"/>
          </p:nvPr>
        </p:nvSpPr>
        <p:spPr>
          <a:xfrm>
            <a:off x="838200" y="1690688"/>
            <a:ext cx="10515600" cy="4351338"/>
          </a:xfrm>
        </p:spPr>
        <p:txBody>
          <a:bodyPr>
            <a:normAutofit fontScale="77500" lnSpcReduction="20000"/>
          </a:bodyPr>
          <a:lstStyle/>
          <a:p>
            <a:pPr marL="0" indent="0">
              <a:buNone/>
            </a:pPr>
            <a:r>
              <a:rPr lang="pl-PL" dirty="0" smtClean="0">
                <a:solidFill>
                  <a:schemeClr val="bg1"/>
                </a:solidFill>
              </a:rPr>
              <a:t>W 1506 roku Goraj stal się własnością Mikołaja Firleja, a na początku XVII wieku dobra gorajskie przejął Jan Zamoyski. </a:t>
            </a:r>
          </a:p>
          <a:p>
            <a:pPr marL="0" indent="0">
              <a:buNone/>
            </a:pPr>
            <a:r>
              <a:rPr lang="pl-PL" dirty="0" smtClean="0">
                <a:solidFill>
                  <a:schemeClr val="bg1"/>
                </a:solidFill>
              </a:rPr>
              <a:t>Następnymi właścicielami byli: Wiktor </a:t>
            </a:r>
            <a:r>
              <a:rPr lang="pl-PL" dirty="0" err="1" smtClean="0">
                <a:solidFill>
                  <a:schemeClr val="bg1"/>
                </a:solidFill>
              </a:rPr>
              <a:t>Sienieński</a:t>
            </a:r>
            <a:r>
              <a:rPr lang="pl-PL" dirty="0" smtClean="0">
                <a:solidFill>
                  <a:schemeClr val="bg1"/>
                </a:solidFill>
              </a:rPr>
              <a:t>, Andrzej Górka i jego syn Stanisław Górka i Paweł Trojanowski.</a:t>
            </a:r>
            <a:br>
              <a:rPr lang="pl-PL" dirty="0" smtClean="0">
                <a:solidFill>
                  <a:schemeClr val="bg1"/>
                </a:solidFill>
              </a:rPr>
            </a:br>
            <a:r>
              <a:rPr lang="pl-PL" dirty="0" smtClean="0">
                <a:solidFill>
                  <a:schemeClr val="bg1"/>
                </a:solidFill>
              </a:rPr>
              <a:t>Miasto zostało spalone około 1561 roku i później – w 1780 roku. W 1595 roku Trojanowski sprzedał dobra gorajskie Janowi Zamoyskiemu, który wcielił je do Ordynacji Zamojskiej. Gdy Gorajem zajmowali się dzierżawcy, doprowadzili do upadku znajdującego się tu jednego ze starszych zamków na Zamojszczyźnie.</a:t>
            </a:r>
          </a:p>
          <a:p>
            <a:pPr marL="0" indent="0">
              <a:buNone/>
            </a:pPr>
            <a:r>
              <a:rPr lang="pl-PL" dirty="0" smtClean="0">
                <a:solidFill>
                  <a:schemeClr val="bg1"/>
                </a:solidFill>
              </a:rPr>
              <a:t>Przez cały okres </a:t>
            </a:r>
            <a:br>
              <a:rPr lang="pl-PL" dirty="0" smtClean="0">
                <a:solidFill>
                  <a:schemeClr val="bg1"/>
                </a:solidFill>
              </a:rPr>
            </a:br>
            <a:r>
              <a:rPr lang="pl-PL" dirty="0" smtClean="0">
                <a:solidFill>
                  <a:schemeClr val="bg1"/>
                </a:solidFill>
              </a:rPr>
              <a:t>I Rzeczypospolitej Goraj wchodził w skład powiatu urzędowskiego. </a:t>
            </a:r>
          </a:p>
          <a:p>
            <a:pPr marL="0" indent="0">
              <a:buNone/>
            </a:pPr>
            <a:r>
              <a:rPr lang="pl-PL" dirty="0" smtClean="0">
                <a:solidFill>
                  <a:schemeClr val="bg1"/>
                </a:solidFill>
              </a:rPr>
              <a:t>W </a:t>
            </a:r>
            <a:r>
              <a:rPr lang="pl-PL" dirty="0">
                <a:solidFill>
                  <a:schemeClr val="bg1"/>
                </a:solidFill>
              </a:rPr>
              <a:t>1772 roku </a:t>
            </a:r>
            <a:r>
              <a:rPr lang="pl-PL" dirty="0" smtClean="0">
                <a:solidFill>
                  <a:schemeClr val="bg1"/>
                </a:solidFill>
              </a:rPr>
              <a:t>znalazł się pod zaborem austriackim, gdzie awansowano </a:t>
            </a:r>
            <a:r>
              <a:rPr lang="pl-PL" dirty="0">
                <a:solidFill>
                  <a:schemeClr val="bg1"/>
                </a:solidFill>
              </a:rPr>
              <a:t>miasto do rangi siedziby dystryktu w cyrkule bełskim (z siedzibą w Zamościu). </a:t>
            </a:r>
            <a:endParaRPr lang="pl-PL" dirty="0" smtClean="0">
              <a:solidFill>
                <a:schemeClr val="bg1"/>
              </a:solidFill>
            </a:endParaRPr>
          </a:p>
          <a:p>
            <a:pPr marL="0" indent="0">
              <a:buNone/>
            </a:pPr>
            <a:r>
              <a:rPr lang="pl-PL" dirty="0" smtClean="0">
                <a:solidFill>
                  <a:schemeClr val="bg1"/>
                </a:solidFill>
              </a:rPr>
              <a:t>Na </a:t>
            </a:r>
            <a:r>
              <a:rPr lang="pl-PL" dirty="0">
                <a:solidFill>
                  <a:schemeClr val="bg1"/>
                </a:solidFill>
              </a:rPr>
              <a:t>mocy Konwencji Warszawskiej z 1776 roku miasto powróciło do Polski, ale po ostatecznym upadku Rzeczypospolitej ponownie znalazło się w zaborze austriackim </a:t>
            </a:r>
            <a:r>
              <a:rPr lang="pl-PL" dirty="0" smtClean="0">
                <a:solidFill>
                  <a:schemeClr val="bg1"/>
                </a:solidFill>
              </a:rPr>
              <a:t>do </a:t>
            </a:r>
            <a:r>
              <a:rPr lang="pl-PL" dirty="0">
                <a:solidFill>
                  <a:schemeClr val="bg1"/>
                </a:solidFill>
              </a:rPr>
              <a:t>1809 </a:t>
            </a:r>
            <a:r>
              <a:rPr lang="pl-PL" dirty="0" smtClean="0">
                <a:solidFill>
                  <a:schemeClr val="bg1"/>
                </a:solidFill>
              </a:rPr>
              <a:t>roku,  gdyż wtedy Goraj zagarnęło Cesarstwo Rosyjskie.</a:t>
            </a:r>
            <a:endParaRPr lang="pl-PL" dirty="0">
              <a:solidFill>
                <a:schemeClr val="bg1"/>
              </a:solidFill>
            </a:endParaRPr>
          </a:p>
        </p:txBody>
      </p:sp>
    </p:spTree>
    <p:extLst>
      <p:ext uri="{BB962C8B-B14F-4D97-AF65-F5344CB8AC3E}">
        <p14:creationId xmlns:p14="http://schemas.microsoft.com/office/powerpoint/2010/main" val="42115343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0000">
              <a:srgbClr val="8B0003"/>
            </a:gs>
            <a:gs pos="83000">
              <a:srgbClr val="8B0003"/>
            </a:gs>
            <a:gs pos="100000">
              <a:schemeClr val="tx1"/>
            </a:gs>
          </a:gsLst>
          <a:lin ang="54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n>
                  <a:solidFill>
                    <a:schemeClr val="bg1"/>
                  </a:solidFill>
                </a:ln>
                <a:solidFill>
                  <a:srgbClr val="8B0003"/>
                </a:solidFill>
                <a:effectLst>
                  <a:glow rad="101600">
                    <a:srgbClr val="8B0003">
                      <a:alpha val="60000"/>
                    </a:srgbClr>
                  </a:glow>
                </a:effectLst>
              </a:rPr>
              <a:t>XIX WIEK W GORAJU I KSZTAŁTOWANIE SIĘ GMINY</a:t>
            </a:r>
            <a:endParaRPr lang="pl-PL" dirty="0">
              <a:ln>
                <a:solidFill>
                  <a:schemeClr val="bg1"/>
                </a:solidFill>
              </a:ln>
              <a:solidFill>
                <a:srgbClr val="8B0003"/>
              </a:solidFill>
              <a:effectLst>
                <a:glow rad="101600">
                  <a:srgbClr val="8B0003">
                    <a:alpha val="60000"/>
                  </a:srgbClr>
                </a:glow>
              </a:effectLst>
            </a:endParaRPr>
          </a:p>
        </p:txBody>
      </p:sp>
      <p:sp>
        <p:nvSpPr>
          <p:cNvPr id="3" name="Symbol zastępczy zawartości 2"/>
          <p:cNvSpPr>
            <a:spLocks noGrp="1"/>
          </p:cNvSpPr>
          <p:nvPr>
            <p:ph idx="1"/>
          </p:nvPr>
        </p:nvSpPr>
        <p:spPr/>
        <p:txBody>
          <a:bodyPr>
            <a:normAutofit lnSpcReduction="10000"/>
          </a:bodyPr>
          <a:lstStyle/>
          <a:p>
            <a:pPr marL="0" indent="0">
              <a:buNone/>
            </a:pPr>
            <a:r>
              <a:rPr lang="pl-PL" dirty="0">
                <a:solidFill>
                  <a:schemeClr val="bg1"/>
                </a:solidFill>
              </a:rPr>
              <a:t>W 1810 roku władze Księstwa Warszawskiego włączyły Goraj do powiatu </a:t>
            </a:r>
            <a:r>
              <a:rPr lang="pl-PL" dirty="0" smtClean="0">
                <a:solidFill>
                  <a:schemeClr val="bg1"/>
                </a:solidFill>
              </a:rPr>
              <a:t>zamojskiego, a w </a:t>
            </a:r>
            <a:r>
              <a:rPr lang="pl-PL" dirty="0">
                <a:solidFill>
                  <a:schemeClr val="bg1"/>
                </a:solidFill>
              </a:rPr>
              <a:t>1869 roku władze carskie odebrały Gorajowi prawa miejskie</a:t>
            </a:r>
            <a:r>
              <a:rPr lang="pl-PL" dirty="0" smtClean="0">
                <a:solidFill>
                  <a:schemeClr val="bg1"/>
                </a:solidFill>
              </a:rPr>
              <a:t>.</a:t>
            </a:r>
          </a:p>
          <a:p>
            <a:pPr marL="0" indent="0">
              <a:buNone/>
            </a:pPr>
            <a:r>
              <a:rPr lang="pl-PL" b="1" u="sng" dirty="0">
                <a:solidFill>
                  <a:schemeClr val="bg1"/>
                </a:solidFill>
                <a:effectLst>
                  <a:outerShdw blurRad="38100" dist="38100" dir="2700000" algn="tl">
                    <a:srgbClr val="000000">
                      <a:alpha val="43137"/>
                    </a:srgbClr>
                  </a:outerShdw>
                </a:effectLst>
              </a:rPr>
              <a:t>Gmina Goraj powstała 13 stycznia </a:t>
            </a:r>
            <a:r>
              <a:rPr lang="pl-PL" b="1" u="sng" dirty="0" smtClean="0">
                <a:solidFill>
                  <a:schemeClr val="bg1"/>
                </a:solidFill>
                <a:effectLst>
                  <a:outerShdw blurRad="38100" dist="38100" dir="2700000" algn="tl">
                    <a:srgbClr val="000000">
                      <a:alpha val="43137"/>
                    </a:srgbClr>
                  </a:outerShdw>
                </a:effectLst>
              </a:rPr>
              <a:t>1870 </a:t>
            </a:r>
            <a:r>
              <a:rPr lang="pl-PL" b="1" u="sng" dirty="0">
                <a:solidFill>
                  <a:schemeClr val="bg1"/>
                </a:solidFill>
                <a:effectLst>
                  <a:outerShdw blurRad="38100" dist="38100" dir="2700000" algn="tl">
                    <a:srgbClr val="000000">
                      <a:alpha val="43137"/>
                    </a:srgbClr>
                  </a:outerShdw>
                </a:effectLst>
              </a:rPr>
              <a:t>w </a:t>
            </a:r>
            <a:r>
              <a:rPr lang="pl-PL" b="1" u="sng" dirty="0" smtClean="0">
                <a:solidFill>
                  <a:schemeClr val="bg1"/>
                </a:solidFill>
                <a:effectLst>
                  <a:outerShdw blurRad="38100" dist="38100" dir="2700000" algn="tl">
                    <a:srgbClr val="000000">
                      <a:alpha val="43137"/>
                    </a:srgbClr>
                  </a:outerShdw>
                </a:effectLst>
              </a:rPr>
              <a:t>powiecie zamojskim w guberni lubelskiej w </a:t>
            </a:r>
            <a:r>
              <a:rPr lang="pl-PL" b="1" u="sng" dirty="0">
                <a:solidFill>
                  <a:schemeClr val="bg1"/>
                </a:solidFill>
                <a:effectLst>
                  <a:outerShdw blurRad="38100" dist="38100" dir="2700000" algn="tl">
                    <a:srgbClr val="000000">
                      <a:alpha val="43137"/>
                    </a:srgbClr>
                  </a:outerShdw>
                </a:effectLst>
              </a:rPr>
              <a:t>związku z utratą praw miejskich przez miasto </a:t>
            </a:r>
            <a:r>
              <a:rPr lang="pl-PL" b="1" u="sng" dirty="0" smtClean="0">
                <a:solidFill>
                  <a:schemeClr val="bg1"/>
                </a:solidFill>
                <a:effectLst>
                  <a:outerShdw blurRad="38100" dist="38100" dir="2700000" algn="tl">
                    <a:srgbClr val="000000">
                      <a:alpha val="43137"/>
                    </a:srgbClr>
                  </a:outerShdw>
                </a:effectLst>
              </a:rPr>
              <a:t>Goraj i </a:t>
            </a:r>
            <a:r>
              <a:rPr lang="pl-PL" b="1" u="sng" dirty="0">
                <a:solidFill>
                  <a:schemeClr val="bg1"/>
                </a:solidFill>
                <a:effectLst>
                  <a:outerShdw blurRad="38100" dist="38100" dir="2700000" algn="tl">
                    <a:srgbClr val="000000">
                      <a:alpha val="43137"/>
                    </a:srgbClr>
                  </a:outerShdw>
                </a:effectLst>
              </a:rPr>
              <a:t>przekształceniu jego w wiejską gminę Goraj w granicach dotychczasowego miasta, z dołączeniem kilku wsi ze znoszonej </a:t>
            </a:r>
            <a:r>
              <a:rPr lang="pl-PL" b="1" u="sng" dirty="0" smtClean="0">
                <a:solidFill>
                  <a:schemeClr val="bg1"/>
                </a:solidFill>
                <a:effectLst>
                  <a:outerShdw blurRad="38100" dist="38100" dir="2700000" algn="tl">
                    <a:srgbClr val="000000">
                      <a:alpha val="43137"/>
                    </a:srgbClr>
                  </a:outerShdw>
                </a:effectLst>
              </a:rPr>
              <a:t>gminy Abramów. </a:t>
            </a:r>
          </a:p>
          <a:p>
            <a:pPr marL="0" indent="0">
              <a:buNone/>
            </a:pPr>
            <a:r>
              <a:rPr lang="pl-PL" dirty="0" smtClean="0">
                <a:solidFill>
                  <a:schemeClr val="bg1"/>
                </a:solidFill>
              </a:rPr>
              <a:t>Gmina </a:t>
            </a:r>
            <a:r>
              <a:rPr lang="pl-PL" dirty="0">
                <a:solidFill>
                  <a:schemeClr val="bg1"/>
                </a:solidFill>
              </a:rPr>
              <a:t>Goraj obejmowała miejscowości Andrzejówka, Bononia, Goraj, </a:t>
            </a:r>
            <a:r>
              <a:rPr lang="pl-PL" dirty="0" err="1">
                <a:solidFill>
                  <a:schemeClr val="bg1"/>
                </a:solidFill>
              </a:rPr>
              <a:t>Hosznia</a:t>
            </a:r>
            <a:r>
              <a:rPr lang="pl-PL" dirty="0">
                <a:solidFill>
                  <a:schemeClr val="bg1"/>
                </a:solidFill>
              </a:rPr>
              <a:t> Ordynacka, Majdan Abramowski, Radzięcin, Średniówka, Zagrody i Zastawie.</a:t>
            </a:r>
          </a:p>
        </p:txBody>
      </p:sp>
    </p:spTree>
    <p:extLst>
      <p:ext uri="{BB962C8B-B14F-4D97-AF65-F5344CB8AC3E}">
        <p14:creationId xmlns:p14="http://schemas.microsoft.com/office/powerpoint/2010/main" val="12396950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0000">
              <a:srgbClr val="8B0003"/>
            </a:gs>
            <a:gs pos="83000">
              <a:srgbClr val="8B0003"/>
            </a:gs>
            <a:gs pos="100000">
              <a:schemeClr val="tx1"/>
            </a:gs>
          </a:gsLst>
          <a:lin ang="54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n>
                  <a:solidFill>
                    <a:schemeClr val="bg1"/>
                  </a:solidFill>
                </a:ln>
                <a:solidFill>
                  <a:srgbClr val="8B0003"/>
                </a:solidFill>
                <a:effectLst>
                  <a:glow rad="101600">
                    <a:srgbClr val="8B0003">
                      <a:alpha val="60000"/>
                    </a:srgbClr>
                  </a:glow>
                </a:effectLst>
              </a:rPr>
              <a:t>II WOJNA ŚWIATOWA</a:t>
            </a:r>
            <a:endParaRPr lang="pl-PL" dirty="0">
              <a:ln>
                <a:solidFill>
                  <a:schemeClr val="bg1"/>
                </a:solidFill>
              </a:ln>
              <a:solidFill>
                <a:srgbClr val="8B0003"/>
              </a:solidFill>
              <a:effectLst>
                <a:glow rad="101600">
                  <a:srgbClr val="8B0003">
                    <a:alpha val="60000"/>
                  </a:srgbClr>
                </a:glow>
              </a:effectLst>
            </a:endParaRPr>
          </a:p>
        </p:txBody>
      </p:sp>
      <p:sp>
        <p:nvSpPr>
          <p:cNvPr id="3" name="Symbol zastępczy zawartości 2"/>
          <p:cNvSpPr>
            <a:spLocks noGrp="1"/>
          </p:cNvSpPr>
          <p:nvPr>
            <p:ph idx="1"/>
          </p:nvPr>
        </p:nvSpPr>
        <p:spPr/>
        <p:txBody>
          <a:bodyPr/>
          <a:lstStyle/>
          <a:p>
            <a:pPr marL="0" indent="0">
              <a:buNone/>
            </a:pPr>
            <a:r>
              <a:rPr lang="pl-PL" dirty="0">
                <a:solidFill>
                  <a:schemeClr val="bg1"/>
                </a:solidFill>
              </a:rPr>
              <a:t>Podczas II Wojny Światowej Goraj dotknęły </a:t>
            </a:r>
            <a:r>
              <a:rPr lang="pl-PL" dirty="0" smtClean="0">
                <a:solidFill>
                  <a:schemeClr val="bg1"/>
                </a:solidFill>
              </a:rPr>
              <a:t>represje ze strony hitlerowców. </a:t>
            </a:r>
          </a:p>
          <a:p>
            <a:pPr marL="0" indent="0">
              <a:buNone/>
            </a:pPr>
            <a:r>
              <a:rPr lang="pl-PL" dirty="0" smtClean="0">
                <a:solidFill>
                  <a:schemeClr val="bg1"/>
                </a:solidFill>
              </a:rPr>
              <a:t>W </a:t>
            </a:r>
            <a:r>
              <a:rPr lang="pl-PL" dirty="0">
                <a:solidFill>
                  <a:schemeClr val="bg1"/>
                </a:solidFill>
              </a:rPr>
              <a:t>listopadzie 1942 roku wywieziono na Majdanek ok. 100 mieszkańców. </a:t>
            </a:r>
            <a:endParaRPr lang="pl-PL" dirty="0" smtClean="0">
              <a:solidFill>
                <a:schemeClr val="bg1"/>
              </a:solidFill>
            </a:endParaRPr>
          </a:p>
          <a:p>
            <a:pPr marL="0" indent="0">
              <a:buNone/>
            </a:pPr>
            <a:r>
              <a:rPr lang="pl-PL" dirty="0" smtClean="0">
                <a:solidFill>
                  <a:schemeClr val="bg1"/>
                </a:solidFill>
              </a:rPr>
              <a:t>Roztoczańskie </a:t>
            </a:r>
            <a:r>
              <a:rPr lang="pl-PL" dirty="0">
                <a:solidFill>
                  <a:schemeClr val="bg1"/>
                </a:solidFill>
              </a:rPr>
              <a:t>wzgórza i lasy (</a:t>
            </a:r>
            <a:r>
              <a:rPr lang="pl-PL" dirty="0" err="1">
                <a:solidFill>
                  <a:schemeClr val="bg1"/>
                </a:solidFill>
              </a:rPr>
              <a:t>Hosznia</a:t>
            </a:r>
            <a:r>
              <a:rPr lang="pl-PL" dirty="0">
                <a:solidFill>
                  <a:schemeClr val="bg1"/>
                </a:solidFill>
              </a:rPr>
              <a:t> Ordynacka) dawały schronienie żołnierzom AK. </a:t>
            </a:r>
            <a:endParaRPr lang="pl-PL" dirty="0" smtClean="0">
              <a:solidFill>
                <a:schemeClr val="bg1"/>
              </a:solidFill>
            </a:endParaRPr>
          </a:p>
          <a:p>
            <a:pPr marL="0" indent="0">
              <a:buNone/>
            </a:pPr>
            <a:r>
              <a:rPr lang="pl-PL" dirty="0" smtClean="0">
                <a:solidFill>
                  <a:schemeClr val="bg1"/>
                </a:solidFill>
              </a:rPr>
              <a:t>W </a:t>
            </a:r>
            <a:r>
              <a:rPr lang="pl-PL" dirty="0">
                <a:solidFill>
                  <a:schemeClr val="bg1"/>
                </a:solidFill>
              </a:rPr>
              <a:t>latach 1975-98 gmina Goraj wchodziła w skład woj. zamojskiego. </a:t>
            </a:r>
            <a:endParaRPr lang="pl-PL" dirty="0" smtClean="0">
              <a:solidFill>
                <a:schemeClr val="bg1"/>
              </a:solidFill>
            </a:endParaRPr>
          </a:p>
          <a:p>
            <a:pPr marL="0" indent="0">
              <a:buNone/>
            </a:pPr>
            <a:r>
              <a:rPr lang="pl-PL" dirty="0" smtClean="0">
                <a:solidFill>
                  <a:schemeClr val="bg1"/>
                </a:solidFill>
              </a:rPr>
              <a:t>Goraj </a:t>
            </a:r>
            <a:r>
              <a:rPr lang="pl-PL" dirty="0">
                <a:solidFill>
                  <a:schemeClr val="bg1"/>
                </a:solidFill>
              </a:rPr>
              <a:t>- siedziba gminy - to jedno z najstarszych miasteczek Lubelszczyzny.</a:t>
            </a:r>
          </a:p>
        </p:txBody>
      </p:sp>
    </p:spTree>
    <p:extLst>
      <p:ext uri="{BB962C8B-B14F-4D97-AF65-F5344CB8AC3E}">
        <p14:creationId xmlns:p14="http://schemas.microsoft.com/office/powerpoint/2010/main" val="8171783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0000">
              <a:srgbClr val="8B0003"/>
            </a:gs>
            <a:gs pos="83000">
              <a:srgbClr val="8B0003"/>
            </a:gs>
            <a:gs pos="100000">
              <a:schemeClr val="tx1"/>
            </a:gs>
          </a:gsLst>
          <a:lin ang="54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n>
                  <a:solidFill>
                    <a:schemeClr val="bg1"/>
                  </a:solidFill>
                </a:ln>
                <a:solidFill>
                  <a:srgbClr val="8B0003"/>
                </a:solidFill>
                <a:effectLst>
                  <a:glow rad="101600">
                    <a:srgbClr val="8B0003">
                      <a:alpha val="60000"/>
                    </a:srgbClr>
                  </a:glow>
                </a:effectLst>
              </a:rPr>
              <a:t>GMINA GORAJ PO II WOJNIE ŚWIATOWEJ</a:t>
            </a:r>
            <a:endParaRPr lang="pl-PL" dirty="0">
              <a:ln>
                <a:solidFill>
                  <a:schemeClr val="bg1"/>
                </a:solidFill>
              </a:ln>
              <a:solidFill>
                <a:srgbClr val="8B0003"/>
              </a:solidFill>
              <a:effectLst>
                <a:glow rad="101600">
                  <a:srgbClr val="8B0003">
                    <a:alpha val="60000"/>
                  </a:srgbClr>
                </a:glow>
              </a:effectLst>
            </a:endParaRPr>
          </a:p>
        </p:txBody>
      </p:sp>
      <p:sp>
        <p:nvSpPr>
          <p:cNvPr id="3" name="Symbol zastępczy zawartości 2"/>
          <p:cNvSpPr>
            <a:spLocks noGrp="1"/>
          </p:cNvSpPr>
          <p:nvPr>
            <p:ph idx="1"/>
          </p:nvPr>
        </p:nvSpPr>
        <p:spPr/>
        <p:txBody>
          <a:bodyPr>
            <a:normAutofit fontScale="70000" lnSpcReduction="20000"/>
          </a:bodyPr>
          <a:lstStyle/>
          <a:p>
            <a:pPr marL="0" indent="0">
              <a:buNone/>
            </a:pPr>
            <a:r>
              <a:rPr lang="pl-PL" dirty="0">
                <a:solidFill>
                  <a:schemeClr val="bg1"/>
                </a:solidFill>
              </a:rPr>
              <a:t>Po II wojnie światowej gmina Goraj zachowała dotychczasową przynależność administracyjną. </a:t>
            </a:r>
            <a:endParaRPr lang="pl-PL" dirty="0" smtClean="0">
              <a:solidFill>
                <a:schemeClr val="bg1"/>
              </a:solidFill>
            </a:endParaRPr>
          </a:p>
          <a:p>
            <a:pPr marL="0" indent="0">
              <a:buNone/>
            </a:pPr>
            <a:r>
              <a:rPr lang="pl-PL" dirty="0" smtClean="0">
                <a:solidFill>
                  <a:schemeClr val="bg1"/>
                </a:solidFill>
              </a:rPr>
              <a:t>29 </a:t>
            </a:r>
            <a:r>
              <a:rPr lang="pl-PL" dirty="0">
                <a:solidFill>
                  <a:schemeClr val="bg1"/>
                </a:solidFill>
              </a:rPr>
              <a:t>października 1944 gmina liczyła sześć gromad (Goraj, </a:t>
            </a:r>
            <a:r>
              <a:rPr lang="pl-PL" dirty="0" err="1">
                <a:solidFill>
                  <a:schemeClr val="bg1"/>
                </a:solidFill>
              </a:rPr>
              <a:t>Hosznia</a:t>
            </a:r>
            <a:r>
              <a:rPr lang="pl-PL" dirty="0">
                <a:solidFill>
                  <a:schemeClr val="bg1"/>
                </a:solidFill>
              </a:rPr>
              <a:t> Ordynacka, Jędrzejówka, Radzięcin, Wólka Abramowska i Zagrody), a </a:t>
            </a:r>
            <a:r>
              <a:rPr lang="pl-PL" dirty="0" smtClean="0">
                <a:solidFill>
                  <a:schemeClr val="bg1"/>
                </a:solidFill>
              </a:rPr>
              <a:t>1 lipca 1952 roku </a:t>
            </a:r>
            <a:r>
              <a:rPr lang="pl-PL" dirty="0">
                <a:solidFill>
                  <a:schemeClr val="bg1"/>
                </a:solidFill>
              </a:rPr>
              <a:t>– 11 gromad</a:t>
            </a:r>
            <a:r>
              <a:rPr lang="pl-PL" dirty="0" smtClean="0">
                <a:solidFill>
                  <a:schemeClr val="bg1"/>
                </a:solidFill>
              </a:rPr>
              <a:t>.</a:t>
            </a:r>
          </a:p>
          <a:p>
            <a:pPr marL="0" indent="0">
              <a:buNone/>
            </a:pPr>
            <a:r>
              <a:rPr lang="pl-PL" dirty="0">
                <a:solidFill>
                  <a:schemeClr val="bg1"/>
                </a:solidFill>
              </a:rPr>
              <a:t>Gmina Goraj została zniesiona </a:t>
            </a:r>
            <a:r>
              <a:rPr lang="pl-PL" dirty="0" smtClean="0">
                <a:solidFill>
                  <a:schemeClr val="bg1"/>
                </a:solidFill>
              </a:rPr>
              <a:t>29 września 1954 roku wskutek </a:t>
            </a:r>
            <a:r>
              <a:rPr lang="pl-PL" dirty="0">
                <a:solidFill>
                  <a:schemeClr val="bg1"/>
                </a:solidFill>
              </a:rPr>
              <a:t>reformy </a:t>
            </a:r>
            <a:r>
              <a:rPr lang="pl-PL" dirty="0" smtClean="0">
                <a:solidFill>
                  <a:schemeClr val="bg1"/>
                </a:solidFill>
              </a:rPr>
              <a:t>administracyjnej. </a:t>
            </a:r>
          </a:p>
          <a:p>
            <a:pPr marL="0" indent="0">
              <a:buNone/>
            </a:pPr>
            <a:r>
              <a:rPr lang="pl-PL" dirty="0" smtClean="0">
                <a:solidFill>
                  <a:schemeClr val="bg1"/>
                </a:solidFill>
              </a:rPr>
              <a:t>Tereny </a:t>
            </a:r>
            <a:r>
              <a:rPr lang="pl-PL" dirty="0">
                <a:solidFill>
                  <a:schemeClr val="bg1"/>
                </a:solidFill>
              </a:rPr>
              <a:t>zniesionej gminy Goraj objęły gromady Goraj, </a:t>
            </a:r>
            <a:r>
              <a:rPr lang="pl-PL" dirty="0" err="1">
                <a:solidFill>
                  <a:schemeClr val="bg1"/>
                </a:solidFill>
              </a:rPr>
              <a:t>Hosznia</a:t>
            </a:r>
            <a:r>
              <a:rPr lang="pl-PL" dirty="0">
                <a:solidFill>
                  <a:schemeClr val="bg1"/>
                </a:solidFill>
              </a:rPr>
              <a:t> Ordynacka, Jędrzejówka i Teodorówka, a dawną gromadę Radzięcin zgodnie z zabiegami mieszkańców włączono do nowej gromady Frampol</a:t>
            </a:r>
            <a:r>
              <a:rPr lang="pl-PL" dirty="0" smtClean="0">
                <a:solidFill>
                  <a:schemeClr val="bg1"/>
                </a:solidFill>
              </a:rPr>
              <a:t>.</a:t>
            </a:r>
          </a:p>
          <a:p>
            <a:pPr marL="0" indent="0">
              <a:buNone/>
            </a:pPr>
            <a:r>
              <a:rPr lang="pl-PL" dirty="0" smtClean="0">
                <a:solidFill>
                  <a:schemeClr val="bg1"/>
                </a:solidFill>
              </a:rPr>
              <a:t> W </a:t>
            </a:r>
            <a:r>
              <a:rPr lang="pl-PL" dirty="0">
                <a:solidFill>
                  <a:schemeClr val="bg1"/>
                </a:solidFill>
              </a:rPr>
              <a:t>zgodzie z ogólną tendencją likwidacji najmniejszych gromad w 1958 włączono gromadę </a:t>
            </a:r>
            <a:r>
              <a:rPr lang="pl-PL" dirty="0" err="1">
                <a:solidFill>
                  <a:schemeClr val="bg1"/>
                </a:solidFill>
              </a:rPr>
              <a:t>Hosznia</a:t>
            </a:r>
            <a:r>
              <a:rPr lang="pl-PL" dirty="0">
                <a:solidFill>
                  <a:schemeClr val="bg1"/>
                </a:solidFill>
              </a:rPr>
              <a:t> Ordynacka do gromady Goraj, a gromadę Jędrzejówka do gromady Teodorówka. </a:t>
            </a:r>
            <a:endParaRPr lang="pl-PL" dirty="0" smtClean="0">
              <a:solidFill>
                <a:schemeClr val="bg1"/>
              </a:solidFill>
            </a:endParaRPr>
          </a:p>
          <a:p>
            <a:pPr marL="0" indent="0">
              <a:buNone/>
            </a:pPr>
            <a:r>
              <a:rPr lang="pl-PL" dirty="0">
                <a:solidFill>
                  <a:schemeClr val="bg1"/>
                </a:solidFill>
              </a:rPr>
              <a:t>Gmina Goraj została przywrócona wraz z kolejną reformą administracyjną </a:t>
            </a:r>
            <a:r>
              <a:rPr lang="pl-PL" dirty="0" smtClean="0">
                <a:solidFill>
                  <a:schemeClr val="bg1"/>
                </a:solidFill>
              </a:rPr>
              <a:t>1 stycznia 1973 r. </a:t>
            </a:r>
          </a:p>
          <a:p>
            <a:pPr marL="0" indent="0">
              <a:buNone/>
            </a:pPr>
            <a:r>
              <a:rPr lang="pl-PL" dirty="0" smtClean="0">
                <a:solidFill>
                  <a:schemeClr val="bg1"/>
                </a:solidFill>
              </a:rPr>
              <a:t>W </a:t>
            </a:r>
            <a:r>
              <a:rPr lang="pl-PL" dirty="0">
                <a:solidFill>
                  <a:schemeClr val="bg1"/>
                </a:solidFill>
              </a:rPr>
              <a:t>porównaniu ze stanem z 1954 gmina została powiększona o wieś Gilów, natomiast wsie Radzięcin, Kolonia </a:t>
            </a:r>
            <a:r>
              <a:rPr lang="pl-PL" dirty="0" err="1">
                <a:solidFill>
                  <a:schemeClr val="bg1"/>
                </a:solidFill>
              </a:rPr>
              <a:t>Helenowska</a:t>
            </a:r>
            <a:r>
              <a:rPr lang="pl-PL" dirty="0">
                <a:solidFill>
                  <a:schemeClr val="bg1"/>
                </a:solidFill>
              </a:rPr>
              <a:t>, Kolonia </a:t>
            </a:r>
            <a:r>
              <a:rPr lang="pl-PL" dirty="0" smtClean="0">
                <a:solidFill>
                  <a:schemeClr val="bg1"/>
                </a:solidFill>
              </a:rPr>
              <a:t>Radzięcin</a:t>
            </a:r>
            <a:r>
              <a:rPr lang="pl-PL" dirty="0">
                <a:solidFill>
                  <a:schemeClr val="bg1"/>
                </a:solidFill>
              </a:rPr>
              <a:t>, Kolonia Stanisławowska, Kolonia Zagródki i Kolonia </a:t>
            </a:r>
            <a:r>
              <a:rPr lang="pl-PL" dirty="0" err="1">
                <a:solidFill>
                  <a:schemeClr val="bg1"/>
                </a:solidFill>
              </a:rPr>
              <a:t>Żelebsko</a:t>
            </a:r>
            <a:r>
              <a:rPr lang="pl-PL" dirty="0">
                <a:solidFill>
                  <a:schemeClr val="bg1"/>
                </a:solidFill>
              </a:rPr>
              <a:t> znalazły się w gminie Frampol. </a:t>
            </a:r>
            <a:endParaRPr lang="pl-PL" dirty="0" smtClean="0">
              <a:solidFill>
                <a:schemeClr val="bg1"/>
              </a:solidFill>
            </a:endParaRPr>
          </a:p>
          <a:p>
            <a:pPr marL="0" indent="0">
              <a:buNone/>
            </a:pPr>
            <a:r>
              <a:rPr lang="pl-PL" dirty="0" smtClean="0">
                <a:solidFill>
                  <a:schemeClr val="bg1"/>
                </a:solidFill>
              </a:rPr>
              <a:t>W latach 1975-1998  </a:t>
            </a:r>
            <a:r>
              <a:rPr lang="pl-PL" dirty="0">
                <a:solidFill>
                  <a:schemeClr val="bg1"/>
                </a:solidFill>
              </a:rPr>
              <a:t>gmina położona była w </a:t>
            </a:r>
            <a:r>
              <a:rPr lang="pl-PL" dirty="0" smtClean="0">
                <a:solidFill>
                  <a:schemeClr val="bg1"/>
                </a:solidFill>
              </a:rPr>
              <a:t>województwie zamojskim. </a:t>
            </a:r>
            <a:r>
              <a:rPr lang="pl-PL" dirty="0">
                <a:solidFill>
                  <a:schemeClr val="bg1"/>
                </a:solidFill>
              </a:rPr>
              <a:t>Od 1999 gmina należy ponownie do powiatu biłgorajskiego w woj. lubelskim. </a:t>
            </a:r>
          </a:p>
        </p:txBody>
      </p:sp>
    </p:spTree>
    <p:extLst>
      <p:ext uri="{BB962C8B-B14F-4D97-AF65-F5344CB8AC3E}">
        <p14:creationId xmlns:p14="http://schemas.microsoft.com/office/powerpoint/2010/main" val="39409286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0000">
              <a:srgbClr val="8B0003"/>
            </a:gs>
            <a:gs pos="83000">
              <a:srgbClr val="8B0003"/>
            </a:gs>
            <a:gs pos="100000">
              <a:schemeClr val="tx1"/>
            </a:gs>
          </a:gsLst>
          <a:lin ang="54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n>
                  <a:solidFill>
                    <a:schemeClr val="bg1"/>
                  </a:solidFill>
                </a:ln>
                <a:solidFill>
                  <a:srgbClr val="8B0003"/>
                </a:solidFill>
                <a:effectLst>
                  <a:glow rad="101600">
                    <a:srgbClr val="8B0003">
                      <a:alpha val="60000"/>
                    </a:srgbClr>
                  </a:glow>
                </a:effectLst>
              </a:rPr>
              <a:t>ZNACZENIE NAZWY „GORAJ”</a:t>
            </a:r>
            <a:endParaRPr lang="pl-PL" dirty="0">
              <a:ln>
                <a:solidFill>
                  <a:schemeClr val="bg1"/>
                </a:solidFill>
              </a:ln>
              <a:solidFill>
                <a:srgbClr val="8B0003"/>
              </a:solidFill>
              <a:effectLst>
                <a:glow rad="101600">
                  <a:srgbClr val="8B0003">
                    <a:alpha val="60000"/>
                  </a:srgbClr>
                </a:glow>
              </a:effectLst>
            </a:endParaRPr>
          </a:p>
        </p:txBody>
      </p:sp>
      <p:sp>
        <p:nvSpPr>
          <p:cNvPr id="3" name="Symbol zastępczy zawartości 2"/>
          <p:cNvSpPr>
            <a:spLocks noGrp="1"/>
          </p:cNvSpPr>
          <p:nvPr>
            <p:ph idx="1"/>
          </p:nvPr>
        </p:nvSpPr>
        <p:spPr/>
        <p:txBody>
          <a:bodyPr/>
          <a:lstStyle/>
          <a:p>
            <a:pPr marL="0" indent="0">
              <a:buNone/>
            </a:pPr>
            <a:r>
              <a:rPr lang="pl-PL" dirty="0">
                <a:solidFill>
                  <a:schemeClr val="bg1"/>
                </a:solidFill>
              </a:rPr>
              <a:t>Do końca XVII wieku nazwa miasta była zapisywana jako </a:t>
            </a:r>
            <a:r>
              <a:rPr lang="pl-PL" b="1" dirty="0" err="1">
                <a:solidFill>
                  <a:schemeClr val="bg1"/>
                </a:solidFill>
              </a:rPr>
              <a:t>Goray</a:t>
            </a:r>
            <a:r>
              <a:rPr lang="pl-PL" dirty="0">
                <a:solidFill>
                  <a:schemeClr val="bg1"/>
                </a:solidFill>
              </a:rPr>
              <a:t>, z końcowym –y, które jest graficznym odpowiednikiem późniejszego –j. </a:t>
            </a:r>
            <a:endParaRPr lang="pl-PL" dirty="0" smtClean="0">
              <a:solidFill>
                <a:schemeClr val="bg1"/>
              </a:solidFill>
            </a:endParaRPr>
          </a:p>
          <a:p>
            <a:pPr marL="0" indent="0">
              <a:buNone/>
            </a:pPr>
            <a:r>
              <a:rPr lang="pl-PL" dirty="0" smtClean="0">
                <a:solidFill>
                  <a:schemeClr val="bg1"/>
                </a:solidFill>
              </a:rPr>
              <a:t>Nazwa </a:t>
            </a:r>
            <a:r>
              <a:rPr lang="pl-PL" dirty="0">
                <a:solidFill>
                  <a:schemeClr val="bg1"/>
                </a:solidFill>
              </a:rPr>
              <a:t>ta składa się z pnia </a:t>
            </a:r>
            <a:r>
              <a:rPr lang="pl-PL" i="1" dirty="0">
                <a:solidFill>
                  <a:schemeClr val="bg1"/>
                </a:solidFill>
              </a:rPr>
              <a:t>gór</a:t>
            </a:r>
            <a:r>
              <a:rPr lang="pl-PL" dirty="0">
                <a:solidFill>
                  <a:schemeClr val="bg1"/>
                </a:solidFill>
              </a:rPr>
              <a:t>– (od </a:t>
            </a:r>
            <a:r>
              <a:rPr lang="pl-PL" i="1" dirty="0">
                <a:solidFill>
                  <a:schemeClr val="bg1"/>
                </a:solidFill>
              </a:rPr>
              <a:t>góra</a:t>
            </a:r>
            <a:r>
              <a:rPr lang="pl-PL" dirty="0">
                <a:solidFill>
                  <a:schemeClr val="bg1"/>
                </a:solidFill>
              </a:rPr>
              <a:t>) oraz formantu topograficznego –</a:t>
            </a:r>
            <a:r>
              <a:rPr lang="pl-PL" i="1" dirty="0">
                <a:solidFill>
                  <a:schemeClr val="bg1"/>
                </a:solidFill>
              </a:rPr>
              <a:t>aj</a:t>
            </a:r>
            <a:r>
              <a:rPr lang="pl-PL" dirty="0">
                <a:solidFill>
                  <a:schemeClr val="bg1"/>
                </a:solidFill>
              </a:rPr>
              <a:t>, który prawdopodobnie ma emocjonalne zabarwienie. </a:t>
            </a:r>
            <a:endParaRPr lang="pl-PL" dirty="0" smtClean="0">
              <a:solidFill>
                <a:schemeClr val="bg1"/>
              </a:solidFill>
            </a:endParaRPr>
          </a:p>
          <a:p>
            <a:pPr marL="0" indent="0">
              <a:buNone/>
            </a:pPr>
            <a:r>
              <a:rPr lang="pl-PL" dirty="0" smtClean="0">
                <a:solidFill>
                  <a:schemeClr val="bg1"/>
                </a:solidFill>
              </a:rPr>
              <a:t>Być </a:t>
            </a:r>
            <a:r>
              <a:rPr lang="pl-PL" dirty="0">
                <a:solidFill>
                  <a:schemeClr val="bg1"/>
                </a:solidFill>
              </a:rPr>
              <a:t>może teren ten, poprzecinany górskimi pasemkami i wąwozami, był niezbyt wygodny w użytkowaniu. </a:t>
            </a:r>
            <a:endParaRPr lang="pl-PL" dirty="0" smtClean="0">
              <a:solidFill>
                <a:schemeClr val="bg1"/>
              </a:solidFill>
            </a:endParaRPr>
          </a:p>
          <a:p>
            <a:pPr marL="0" indent="0">
              <a:buNone/>
            </a:pPr>
            <a:r>
              <a:rPr lang="pl-PL" dirty="0" smtClean="0">
                <a:solidFill>
                  <a:schemeClr val="bg1"/>
                </a:solidFill>
              </a:rPr>
              <a:t>Dlatego </a:t>
            </a:r>
            <a:r>
              <a:rPr lang="pl-PL" dirty="0">
                <a:solidFill>
                  <a:schemeClr val="bg1"/>
                </a:solidFill>
              </a:rPr>
              <a:t>mieszkańcy niejako go „przezwali”.</a:t>
            </a:r>
          </a:p>
        </p:txBody>
      </p:sp>
    </p:spTree>
    <p:extLst>
      <p:ext uri="{BB962C8B-B14F-4D97-AF65-F5344CB8AC3E}">
        <p14:creationId xmlns:p14="http://schemas.microsoft.com/office/powerpoint/2010/main" val="14378082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0000">
              <a:srgbClr val="8B0003"/>
            </a:gs>
            <a:gs pos="83000">
              <a:srgbClr val="8B0003"/>
            </a:gs>
            <a:gs pos="100000">
              <a:schemeClr val="tx1"/>
            </a:gs>
          </a:gsLst>
          <a:lin ang="54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n>
                  <a:solidFill>
                    <a:schemeClr val="bg1"/>
                  </a:solidFill>
                </a:ln>
                <a:solidFill>
                  <a:srgbClr val="8B0003"/>
                </a:solidFill>
                <a:effectLst>
                  <a:glow rad="101600">
                    <a:srgbClr val="8B0003">
                      <a:alpha val="60000"/>
                    </a:srgbClr>
                  </a:glow>
                </a:effectLst>
              </a:rPr>
              <a:t>HISTORYCZNE ZABYTKI GMINY</a:t>
            </a:r>
            <a:endParaRPr lang="pl-PL" dirty="0">
              <a:ln>
                <a:solidFill>
                  <a:schemeClr val="bg1"/>
                </a:solidFill>
              </a:ln>
              <a:solidFill>
                <a:srgbClr val="8B0003"/>
              </a:solidFill>
              <a:effectLst>
                <a:glow rad="101600">
                  <a:srgbClr val="8B0003">
                    <a:alpha val="60000"/>
                  </a:srgbClr>
                </a:glow>
              </a:effectLst>
            </a:endParaRPr>
          </a:p>
        </p:txBody>
      </p:sp>
      <p:sp>
        <p:nvSpPr>
          <p:cNvPr id="3" name="Symbol zastępczy zawartości 2"/>
          <p:cNvSpPr>
            <a:spLocks noGrp="1"/>
          </p:cNvSpPr>
          <p:nvPr>
            <p:ph idx="1"/>
          </p:nvPr>
        </p:nvSpPr>
        <p:spPr>
          <a:xfrm>
            <a:off x="838200" y="1555169"/>
            <a:ext cx="10515600" cy="4351338"/>
          </a:xfrm>
        </p:spPr>
        <p:txBody>
          <a:bodyPr>
            <a:normAutofit lnSpcReduction="10000"/>
          </a:bodyPr>
          <a:lstStyle/>
          <a:p>
            <a:pPr>
              <a:buFontTx/>
              <a:buChar char="-"/>
            </a:pPr>
            <a:r>
              <a:rPr lang="pl-PL" dirty="0" smtClean="0">
                <a:solidFill>
                  <a:schemeClr val="bg1"/>
                </a:solidFill>
              </a:rPr>
              <a:t>Zespół cmentarza</a:t>
            </a:r>
            <a:r>
              <a:rPr lang="pl-PL" dirty="0" smtClean="0"/>
              <a:t> </a:t>
            </a:r>
            <a:r>
              <a:rPr lang="pl-PL" dirty="0">
                <a:solidFill>
                  <a:schemeClr val="bg1"/>
                </a:solidFill>
              </a:rPr>
              <a:t>żołnierzy armii niemieckiej i </a:t>
            </a:r>
            <a:r>
              <a:rPr lang="pl-PL" dirty="0" smtClean="0">
                <a:solidFill>
                  <a:schemeClr val="bg1"/>
                </a:solidFill>
              </a:rPr>
              <a:t>austriackiej z </a:t>
            </a:r>
            <a:r>
              <a:rPr lang="pl-PL" dirty="0">
                <a:solidFill>
                  <a:schemeClr val="bg1"/>
                </a:solidFill>
              </a:rPr>
              <a:t>I wojny światowej </a:t>
            </a:r>
            <a:r>
              <a:rPr lang="pl-PL" dirty="0" smtClean="0">
                <a:solidFill>
                  <a:schemeClr val="bg1"/>
                </a:solidFill>
              </a:rPr>
              <a:t>na </a:t>
            </a:r>
            <a:r>
              <a:rPr lang="pl-PL" dirty="0" err="1" smtClean="0">
                <a:solidFill>
                  <a:schemeClr val="bg1"/>
                </a:solidFill>
              </a:rPr>
              <a:t>Zastawiu</a:t>
            </a:r>
            <a:endParaRPr lang="pl-PL" dirty="0" smtClean="0">
              <a:solidFill>
                <a:schemeClr val="bg1"/>
              </a:solidFill>
            </a:endParaRPr>
          </a:p>
          <a:p>
            <a:pPr>
              <a:buFontTx/>
              <a:buChar char="-"/>
            </a:pPr>
            <a:r>
              <a:rPr lang="pl-PL" dirty="0" smtClean="0">
                <a:solidFill>
                  <a:schemeClr val="bg1"/>
                </a:solidFill>
              </a:rPr>
              <a:t>Kapliczka z 1918 roku na </a:t>
            </a:r>
            <a:r>
              <a:rPr lang="pl-PL" dirty="0" err="1" smtClean="0">
                <a:solidFill>
                  <a:schemeClr val="bg1"/>
                </a:solidFill>
              </a:rPr>
              <a:t>Zastawiu</a:t>
            </a:r>
            <a:endParaRPr lang="pl-PL" dirty="0" smtClean="0">
              <a:solidFill>
                <a:schemeClr val="bg1"/>
              </a:solidFill>
            </a:endParaRPr>
          </a:p>
          <a:p>
            <a:pPr>
              <a:buFontTx/>
              <a:buChar char="-"/>
            </a:pPr>
            <a:r>
              <a:rPr lang="pl-PL" dirty="0" smtClean="0">
                <a:solidFill>
                  <a:schemeClr val="bg1"/>
                </a:solidFill>
              </a:rPr>
              <a:t>dzwonnica-brama i kościół św. Bartłomieja w Goraju z XVIII wieku</a:t>
            </a:r>
          </a:p>
          <a:p>
            <a:pPr>
              <a:buFontTx/>
              <a:buChar char="-"/>
            </a:pPr>
            <a:r>
              <a:rPr lang="pl-PL" dirty="0" smtClean="0">
                <a:solidFill>
                  <a:schemeClr val="bg1"/>
                </a:solidFill>
              </a:rPr>
              <a:t>Cmentarz rzymskokatolicki z pierwszej połowy XIX wieku</a:t>
            </a:r>
          </a:p>
          <a:p>
            <a:pPr>
              <a:buFontTx/>
              <a:buChar char="-"/>
            </a:pPr>
            <a:r>
              <a:rPr lang="pl-PL" dirty="0">
                <a:solidFill>
                  <a:schemeClr val="bg1"/>
                </a:solidFill>
              </a:rPr>
              <a:t>Zespół kościelny w Gilowie, w </a:t>
            </a:r>
            <a:r>
              <a:rPr lang="pl-PL" dirty="0" smtClean="0">
                <a:solidFill>
                  <a:schemeClr val="bg1"/>
                </a:solidFill>
              </a:rPr>
              <a:t>skład </a:t>
            </a:r>
            <a:r>
              <a:rPr lang="pl-PL" dirty="0">
                <a:solidFill>
                  <a:schemeClr val="bg1"/>
                </a:solidFill>
              </a:rPr>
              <a:t>którego wchodzą kościół drewniany (1929 - 1933), dzwonnica drewniana z 1938 r. oraz cmentarz kościelny wraz z drzewostanem</a:t>
            </a:r>
            <a:r>
              <a:rPr lang="pl-PL" dirty="0" smtClean="0">
                <a:solidFill>
                  <a:schemeClr val="bg1"/>
                </a:solidFill>
              </a:rPr>
              <a:t>.</a:t>
            </a:r>
          </a:p>
          <a:p>
            <a:pPr>
              <a:buFontTx/>
              <a:buChar char="-"/>
            </a:pPr>
            <a:r>
              <a:rPr lang="pl-PL" dirty="0">
                <a:solidFill>
                  <a:schemeClr val="bg1"/>
                </a:solidFill>
              </a:rPr>
              <a:t>Drewniana kapliczka w Goraju z XVII wieku z barokowym obrazem Ukrzyżowania Jezusa i rzeźbą św. Jana Nepomucena.</a:t>
            </a:r>
            <a:endParaRPr lang="pl-PL" dirty="0" smtClean="0">
              <a:solidFill>
                <a:schemeClr val="bg1"/>
              </a:solidFill>
            </a:endParaRPr>
          </a:p>
          <a:p>
            <a:pPr>
              <a:buFontTx/>
              <a:buChar char="-"/>
            </a:pPr>
            <a:endParaRPr lang="pl-PL" dirty="0">
              <a:solidFill>
                <a:schemeClr val="bg1"/>
              </a:solidFill>
            </a:endParaRPr>
          </a:p>
        </p:txBody>
      </p:sp>
    </p:spTree>
    <p:extLst>
      <p:ext uri="{BB962C8B-B14F-4D97-AF65-F5344CB8AC3E}">
        <p14:creationId xmlns:p14="http://schemas.microsoft.com/office/powerpoint/2010/main" val="42195017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720</Words>
  <Application>Microsoft Office PowerPoint</Application>
  <PresentationFormat>Panoramiczny</PresentationFormat>
  <Paragraphs>68</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vt:lpstr>
      <vt:lpstr>Calibri</vt:lpstr>
      <vt:lpstr>Calibri Light</vt:lpstr>
      <vt:lpstr>Motyw pakietu Office</vt:lpstr>
      <vt:lpstr>Prezentacja programu PowerPoint</vt:lpstr>
      <vt:lpstr>POCZĄTKI GORAJA</vt:lpstr>
      <vt:lpstr>Prezentacja programu PowerPoint</vt:lpstr>
      <vt:lpstr>OKRES PIERWSZEJ RP I ZABORY</vt:lpstr>
      <vt:lpstr>XIX WIEK W GORAJU I KSZTAŁTOWANIE SIĘ GMINY</vt:lpstr>
      <vt:lpstr>II WOJNA ŚWIATOWA</vt:lpstr>
      <vt:lpstr>GMINA GORAJ PO II WOJNIE ŚWIATOWEJ</vt:lpstr>
      <vt:lpstr>ZNACZENIE NAZWY „GORAJ”</vt:lpstr>
      <vt:lpstr>HISTORYCZNE ZABYTKI GMINY</vt:lpstr>
      <vt:lpstr>ZDJĘCIA ZABYTKÓW HISTORYCZNYCH GMINY</vt:lpstr>
      <vt:lpstr>Prezentacja programu PowerPoint</vt:lpstr>
      <vt:lpstr>Prezentacja programu PowerPoint</vt:lpstr>
      <vt:lpst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tosia</dc:creator>
  <cp:lastModifiedBy>tosia</cp:lastModifiedBy>
  <cp:revision>13</cp:revision>
  <dcterms:created xsi:type="dcterms:W3CDTF">2020-05-16T09:24:53Z</dcterms:created>
  <dcterms:modified xsi:type="dcterms:W3CDTF">2020-05-16T11:28:59Z</dcterms:modified>
</cp:coreProperties>
</file>