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E4DD65-84AA-4A80-A374-56F25FA16A92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27BAAD-EC82-4E6D-A339-68CC1FB70949}" type="slidenum">
              <a:rPr lang="pl-PL" smtClean="0"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DD65-84AA-4A80-A374-56F25FA16A92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BAAD-EC82-4E6D-A339-68CC1FB70949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DD65-84AA-4A80-A374-56F25FA16A92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BAAD-EC82-4E6D-A339-68CC1FB70949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DD65-84AA-4A80-A374-56F25FA16A92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BAAD-EC82-4E6D-A339-68CC1FB7094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DD65-84AA-4A80-A374-56F25FA16A92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BAAD-EC82-4E6D-A339-68CC1FB7094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DD65-84AA-4A80-A374-56F25FA16A92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BAAD-EC82-4E6D-A339-68CC1FB7094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DD65-84AA-4A80-A374-56F25FA16A92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BAAD-EC82-4E6D-A339-68CC1FB70949}" type="slidenum">
              <a:rPr lang="pl-PL" smtClean="0"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DD65-84AA-4A80-A374-56F25FA16A92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BAAD-EC82-4E6D-A339-68CC1FB70949}" type="slidenum">
              <a:rPr lang="pl-PL" smtClean="0"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DD65-84AA-4A80-A374-56F25FA16A92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BAAD-EC82-4E6D-A339-68CC1FB7094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DD65-84AA-4A80-A374-56F25FA16A92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BAAD-EC82-4E6D-A339-68CC1FB7094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DD65-84AA-4A80-A374-56F25FA16A92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BAAD-EC82-4E6D-A339-68CC1FB7094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EE4DD65-84AA-4A80-A374-56F25FA16A92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627BAAD-EC82-4E6D-A339-68CC1FB7094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Fundusze Europejskie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 </a:t>
            </a:r>
            <a:r>
              <a:rPr lang="pl-PL" dirty="0"/>
              <a:t>G</a:t>
            </a:r>
            <a:r>
              <a:rPr lang="pl-PL" dirty="0" smtClean="0"/>
              <a:t>minie </a:t>
            </a:r>
            <a:r>
              <a:rPr lang="pl-PL" dirty="0" smtClean="0"/>
              <a:t>Goraj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45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rgbClr val="00B050"/>
                </a:solidFill>
              </a:rPr>
              <a:t>Patryk</a:t>
            </a:r>
            <a:r>
              <a:rPr lang="pl-PL" sz="6000" dirty="0" smtClean="0">
                <a:solidFill>
                  <a:srgbClr val="00B050"/>
                </a:solidFill>
              </a:rPr>
              <a:t> </a:t>
            </a:r>
            <a:r>
              <a:rPr lang="pl-PL" sz="4800" dirty="0" smtClean="0">
                <a:solidFill>
                  <a:srgbClr val="00B050"/>
                </a:solidFill>
              </a:rPr>
              <a:t>Kapica</a:t>
            </a:r>
          </a:p>
          <a:p>
            <a:pPr algn="ctr"/>
            <a:endParaRPr lang="pl-PL" sz="4800" dirty="0" smtClean="0"/>
          </a:p>
          <a:p>
            <a:pPr algn="ctr"/>
            <a:r>
              <a:rPr lang="pl-PL" sz="4800" dirty="0" smtClean="0">
                <a:solidFill>
                  <a:srgbClr val="00B0F0"/>
                </a:solidFill>
              </a:rPr>
              <a:t>Szymon Czajka</a:t>
            </a:r>
            <a:endParaRPr lang="pl-PL" sz="4800" dirty="0">
              <a:solidFill>
                <a:srgbClr val="00B0F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Przygotowali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94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Lampy hybrydowe</a:t>
            </a:r>
            <a:endParaRPr lang="pl-PL" dirty="0"/>
          </a:p>
        </p:txBody>
      </p:sp>
      <p:pic>
        <p:nvPicPr>
          <p:cNvPr id="1026" name="Picture 2" descr="C:\Users\Ewa\Desktop\Prezentacja\12165042_619571998184288_164612598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7" y="2420888"/>
            <a:ext cx="36004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wa\Desktop\Prezentacja\12094857_1652851198261512_8808124747841233221_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97192"/>
            <a:ext cx="3960440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2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Lampy hybrydowe</a:t>
            </a:r>
            <a:endParaRPr lang="pl-PL" dirty="0"/>
          </a:p>
        </p:txBody>
      </p:sp>
      <p:pic>
        <p:nvPicPr>
          <p:cNvPr id="2050" name="Picture 2" descr="C:\Users\Ewa\Desktop\Prezentacja\12091453_1652851454928153_1455735700731140314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3924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109515" y="2492896"/>
            <a:ext cx="3744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Całkowity koszt zadania dla gminy Goraj wynosi 2 260 683,63 zł, w tym dofinansowanie z UE to ok. 85 proc.</a:t>
            </a:r>
          </a:p>
        </p:txBody>
      </p:sp>
    </p:spTree>
    <p:extLst>
      <p:ext uri="{BB962C8B-B14F-4D97-AF65-F5344CB8AC3E}">
        <p14:creationId xmlns:p14="http://schemas.microsoft.com/office/powerpoint/2010/main" val="30958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508104" y="2248347"/>
            <a:ext cx="2936648" cy="3877815"/>
          </a:xfrm>
        </p:spPr>
        <p:txBody>
          <a:bodyPr>
            <a:noAutofit/>
          </a:bodyPr>
          <a:lstStyle/>
          <a:p>
            <a:endParaRPr lang="pl-PL" sz="1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Solary</a:t>
            </a:r>
            <a:endParaRPr lang="pl-PL" dirty="0"/>
          </a:p>
        </p:txBody>
      </p:sp>
      <p:pic>
        <p:nvPicPr>
          <p:cNvPr id="3074" name="Picture 2" descr="C:\Users\Ewa\Downloads\12169434_619574744850680_209808252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33403"/>
            <a:ext cx="4427984" cy="363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wa\Desktop\Prezentacja\12164564_619571991517622_505615671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69" y="2333403"/>
            <a:ext cx="4480498" cy="363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93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Projekt Gminy Goraj </a:t>
            </a:r>
            <a:r>
              <a:rPr lang="pl-PL" dirty="0" err="1"/>
              <a:t>pn</a:t>
            </a:r>
            <a:r>
              <a:rPr lang="pl-PL" dirty="0"/>
              <a:t>.”Zakup i montaż kolektorów słonecznych szansą zwiększenia wykorzystania energii przyjaznej środowisku w Gminie Goraj” otrzymał dofinansowanie w ramach konkursu Regionalnego Programu Operacyjnego Województwa Lubelskiego, Działania 6.2 Energia przyjazna środowisku który miał miejsce w 2012 roku. Kwota inwestycji wynosi 4 521 085,99 zł.</a:t>
            </a:r>
            <a:br>
              <a:rPr lang="pl-PL" dirty="0"/>
            </a:br>
            <a:r>
              <a:rPr lang="pl-PL" dirty="0"/>
              <a:t>W ramach projektu 340 budynków prywatnych na terenie gminy Goraj </a:t>
            </a:r>
            <a:r>
              <a:rPr lang="pl-PL" dirty="0" smtClean="0"/>
              <a:t>zostało </a:t>
            </a:r>
            <a:r>
              <a:rPr lang="pl-PL" dirty="0"/>
              <a:t>wyposażonych w instalacje solarne. Jedna instalacja zainstalowana </a:t>
            </a:r>
            <a:r>
              <a:rPr lang="pl-PL" dirty="0" smtClean="0"/>
              <a:t>została </a:t>
            </a:r>
            <a:r>
              <a:rPr lang="pl-PL" dirty="0"/>
              <a:t>na budynku użyteczności publicznej.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Solary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21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Drogi powodziowe</a:t>
            </a:r>
            <a:endParaRPr lang="pl-PL" dirty="0"/>
          </a:p>
        </p:txBody>
      </p:sp>
      <p:pic>
        <p:nvPicPr>
          <p:cNvPr id="4098" name="Picture 2" descr="C:\Users\Ewa\Desktop\Prezentacja\12068749_1652851451594820_2996140058671483617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7900"/>
            <a:ext cx="3816424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wa\Desktop\Prezentacja\12068865_1652851554928143_5155536780878268183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403244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Projekt pn.: „Odnowa centrum miejscowości Goraj” w ramach działania „Odnowa i rozwój wsi” objętego Programem Rozwoju Obszarów Wiejskich na lata 2007-2013.</a:t>
            </a:r>
            <a:endParaRPr lang="pl-PL" dirty="0"/>
          </a:p>
          <a:p>
            <a:r>
              <a:rPr lang="pl-PL" dirty="0"/>
              <a:t>W ramach tego projektu wykonano:</a:t>
            </a:r>
          </a:p>
          <a:p>
            <a:r>
              <a:rPr lang="pl-PL" dirty="0"/>
              <a:t>- chodnik przy ul. Frampolskiej</a:t>
            </a:r>
          </a:p>
          <a:p>
            <a:r>
              <a:rPr lang="pl-PL" dirty="0"/>
              <a:t>- chodnik przy ul. Dymitra Gorajskiego</a:t>
            </a:r>
          </a:p>
          <a:p>
            <a:r>
              <a:rPr lang="pl-PL" dirty="0"/>
              <a:t>- chodnik na Rynku 600-lecia</a:t>
            </a:r>
          </a:p>
          <a:p>
            <a:r>
              <a:rPr lang="pl-PL" dirty="0"/>
              <a:t>- plac przy ul. Bednarskiej</a:t>
            </a:r>
          </a:p>
          <a:p>
            <a:r>
              <a:rPr lang="pl-PL" dirty="0"/>
              <a:t>- plac zabaw </a:t>
            </a:r>
            <a:r>
              <a:rPr lang="pl-PL" dirty="0" err="1"/>
              <a:t>zabaw</a:t>
            </a:r>
            <a:r>
              <a:rPr lang="pl-PL" dirty="0"/>
              <a:t> przy Szkole Podstawowej w Goraju</a:t>
            </a:r>
          </a:p>
          <a:p>
            <a:r>
              <a:rPr lang="pl-PL" dirty="0"/>
              <a:t>- tereny zieleni na Rynku 600-lecia</a:t>
            </a:r>
          </a:p>
          <a:p>
            <a:pPr marL="0" indent="0">
              <a:buNone/>
            </a:pPr>
            <a:r>
              <a:rPr lang="pl-PL" b="1" dirty="0"/>
              <a:t>Całkowita wartość projektu - 552 678,66 zł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Środki z budżetu gminy - 214 954,66 zł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Środki zewnętrzne - 337 724,00 zł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 txBox="1">
            <a:spLocks/>
          </p:cNvSpPr>
          <p:nvPr/>
        </p:nvSpPr>
        <p:spPr>
          <a:xfrm>
            <a:off x="611560" y="764704"/>
            <a:ext cx="8064896" cy="561662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pl-PL" sz="3800" b="1" dirty="0" smtClean="0"/>
              <a:t>Projekt ten realizowany jest w ramach Regionalnego Programu Operacyjnego Województwa Lubelskiego, osi priorytetowej IV: Społeczeństwo informacyjne</a:t>
            </a:r>
            <a:endParaRPr lang="pl-PL" sz="3800" dirty="0" smtClean="0"/>
          </a:p>
          <a:p>
            <a:pPr marL="0" indent="0">
              <a:buFont typeface="Wingdings" pitchFamily="2" charset="2"/>
              <a:buNone/>
            </a:pPr>
            <a:r>
              <a:rPr lang="pl-PL" sz="3800" dirty="0" smtClean="0"/>
              <a:t>W ramach tego projektu :</a:t>
            </a:r>
          </a:p>
          <a:p>
            <a:r>
              <a:rPr lang="pl-PL" sz="3800" dirty="0" smtClean="0"/>
              <a:t>- zakupiono sprzęt komputerowy wraz z oprogramowaniem dla Urzędu Gminy Goraj oraz jednostek organizacyjnych tj.: GOPS, GZEAS, GOK, ZGK,</a:t>
            </a:r>
          </a:p>
          <a:p>
            <a:r>
              <a:rPr lang="pl-PL" sz="3800" dirty="0" smtClean="0"/>
              <a:t>- wyposażono Urząd Gminy w elektroniczny obieg dokumentów,</a:t>
            </a:r>
          </a:p>
          <a:p>
            <a:r>
              <a:rPr lang="pl-PL" sz="3800" dirty="0" smtClean="0"/>
              <a:t>- utworzono Telecentrum w Wólce Abramowskiej wraz ze stanowiskiem pracy dla osoby niepełnosprawnej,</a:t>
            </a:r>
          </a:p>
          <a:p>
            <a:r>
              <a:rPr lang="pl-PL" sz="3800" dirty="0" smtClean="0"/>
              <a:t>- w Urzędzie Gminy zamontowano modem Wi-Fi umożliwiający korzystanie na terenie urzędu z bezprzewodowego </a:t>
            </a:r>
            <a:r>
              <a:rPr lang="pl-PL" sz="3800" dirty="0" err="1" smtClean="0"/>
              <a:t>internetu</a:t>
            </a:r>
            <a:r>
              <a:rPr lang="pl-PL" sz="3800" dirty="0" smtClean="0"/>
              <a:t>,</a:t>
            </a:r>
          </a:p>
          <a:p>
            <a:r>
              <a:rPr lang="pl-PL" sz="3800" dirty="0" smtClean="0"/>
              <a:t>- uruchomiono usługę radiowego </a:t>
            </a:r>
            <a:r>
              <a:rPr lang="pl-PL" sz="3800" dirty="0" err="1" smtClean="0"/>
              <a:t>internetu</a:t>
            </a:r>
            <a:r>
              <a:rPr lang="pl-PL" sz="3800" dirty="0" smtClean="0"/>
              <a:t> dla mieszkańców Gminy Goraj,</a:t>
            </a:r>
          </a:p>
          <a:p>
            <a:r>
              <a:rPr lang="pl-PL" sz="3800" dirty="0" smtClean="0"/>
              <a:t>- przy budynku urzędu został zainstalowany </a:t>
            </a:r>
            <a:r>
              <a:rPr lang="pl-PL" sz="3800" dirty="0" err="1" smtClean="0"/>
              <a:t>infomat</a:t>
            </a:r>
            <a:r>
              <a:rPr lang="pl-PL" sz="3800" dirty="0" smtClean="0"/>
              <a:t>, umożliwiający korzystanie z </a:t>
            </a:r>
            <a:r>
              <a:rPr lang="pl-PL" sz="3800" dirty="0" err="1" smtClean="0"/>
              <a:t>internetu</a:t>
            </a:r>
            <a:r>
              <a:rPr lang="pl-PL" sz="3800" dirty="0" smtClean="0"/>
              <a:t>,</a:t>
            </a:r>
          </a:p>
          <a:p>
            <a:r>
              <a:rPr lang="pl-PL" sz="3800" dirty="0" smtClean="0"/>
              <a:t>- utworzono nową stronę Gminy Goraj- </a:t>
            </a:r>
            <a:r>
              <a:rPr lang="pl-PL" sz="3800" dirty="0" err="1" smtClean="0"/>
              <a:t>eportal</a:t>
            </a:r>
            <a:r>
              <a:rPr lang="pl-PL" sz="3800" dirty="0" smtClean="0"/>
              <a:t>, dzięki której można uzyskiwać informacje na temat naszej gminy oraz składać wnioski do tut. urzędu za pomocą </a:t>
            </a:r>
            <a:r>
              <a:rPr lang="pl-PL" sz="3800" dirty="0" err="1" smtClean="0"/>
              <a:t>internetu</a:t>
            </a:r>
            <a:r>
              <a:rPr lang="pl-PL" sz="3800" dirty="0" smtClean="0"/>
              <a:t> (e-urząd)</a:t>
            </a:r>
          </a:p>
          <a:p>
            <a:pPr marL="0" indent="0">
              <a:buFont typeface="Wingdings" pitchFamily="2" charset="2"/>
              <a:buNone/>
            </a:pPr>
            <a:r>
              <a:rPr lang="pl-PL" sz="3800" b="1" dirty="0" smtClean="0"/>
              <a:t>Całkowita wartość projektu- 753 425,96 zł</a:t>
            </a:r>
            <a:endParaRPr lang="pl-PL" sz="3800" dirty="0" smtClean="0"/>
          </a:p>
          <a:p>
            <a:pPr marL="0" indent="0">
              <a:buFont typeface="Wingdings" pitchFamily="2" charset="2"/>
              <a:buNone/>
            </a:pPr>
            <a:r>
              <a:rPr lang="pl-PL" sz="3800" b="1" dirty="0" smtClean="0"/>
              <a:t>Środki z budżetu gminy- 113 013,90 zł</a:t>
            </a:r>
            <a:endParaRPr lang="pl-PL" sz="3800" dirty="0" smtClean="0"/>
          </a:p>
          <a:p>
            <a:pPr marL="0" indent="0">
              <a:buFont typeface="Wingdings" pitchFamily="2" charset="2"/>
              <a:buNone/>
            </a:pPr>
            <a:r>
              <a:rPr lang="pl-PL" sz="3800" b="1" dirty="0" smtClean="0"/>
              <a:t>Środki zewnętrzne- 640 412,06 zł</a:t>
            </a:r>
            <a:endParaRPr lang="pl-PL" sz="3800" dirty="0" smtClean="0"/>
          </a:p>
        </p:txBody>
      </p:sp>
    </p:spTree>
    <p:extLst>
      <p:ext uri="{BB962C8B-B14F-4D97-AF65-F5344CB8AC3E}">
        <p14:creationId xmlns:p14="http://schemas.microsoft.com/office/powerpoint/2010/main" val="33152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600" b="1" dirty="0"/>
              <a:t>Projekt pn.: "Kształtowanie obszaru przestrzeni publicznej w miejscowości Wólka Abramowska" w ramach działania "Odnowa i rozwój wsi" objętego Programem Rozwoju Obszarów Wiejskich na lata 2007-2013.</a:t>
            </a:r>
            <a:br>
              <a:rPr lang="pl-PL" sz="2600" b="1" dirty="0"/>
            </a:br>
            <a:endParaRPr lang="pl-PL" sz="2600" dirty="0"/>
          </a:p>
          <a:p>
            <a:r>
              <a:rPr lang="pl-PL" sz="2600" dirty="0"/>
              <a:t>W ramach tego projektu wykonano:</a:t>
            </a:r>
          </a:p>
          <a:p>
            <a:r>
              <a:rPr lang="pl-PL" sz="2600" dirty="0"/>
              <a:t>- chodnik w miejscowości Wólka Abramowska</a:t>
            </a:r>
          </a:p>
          <a:p>
            <a:r>
              <a:rPr lang="pl-PL" sz="2600" dirty="0"/>
              <a:t>- plac przed remizą OSP</a:t>
            </a:r>
          </a:p>
          <a:p>
            <a:r>
              <a:rPr lang="pl-PL" sz="2600" dirty="0"/>
              <a:t>- boisko sportowe</a:t>
            </a:r>
          </a:p>
          <a:p>
            <a:pPr marL="0" indent="0">
              <a:buNone/>
            </a:pPr>
            <a:r>
              <a:rPr lang="pl-PL" sz="2600" b="1" dirty="0"/>
              <a:t>Całkowita wartość projektu - 222 755,60 zł</a:t>
            </a:r>
            <a:br>
              <a:rPr lang="pl-PL" sz="2600" b="1" dirty="0"/>
            </a:br>
            <a:r>
              <a:rPr lang="pl-PL" sz="2600" b="1" dirty="0" smtClean="0"/>
              <a:t>Środki </a:t>
            </a:r>
            <a:r>
              <a:rPr lang="pl-PL" sz="2600" b="1" dirty="0"/>
              <a:t>z budżetu gminy - 86 867,60 zł</a:t>
            </a:r>
            <a:br>
              <a:rPr lang="pl-PL" sz="2600" b="1" dirty="0"/>
            </a:br>
            <a:r>
              <a:rPr lang="pl-PL" sz="2600" b="1" dirty="0" smtClean="0"/>
              <a:t>Wartość </a:t>
            </a:r>
            <a:r>
              <a:rPr lang="pl-PL" sz="2600" b="1" dirty="0"/>
              <a:t>dofinansowania - 135 888,00 zł</a:t>
            </a:r>
            <a:endParaRPr lang="pl-PL" sz="2600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31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68</TotalTime>
  <Words>358</Words>
  <Application>Microsoft Office PowerPoint</Application>
  <PresentationFormat>Pokaz na ekranie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Twarda oprawa</vt:lpstr>
      <vt:lpstr>Fundusze Europejskie</vt:lpstr>
      <vt:lpstr>Lampy hybrydowe</vt:lpstr>
      <vt:lpstr>Lampy hybrydowe</vt:lpstr>
      <vt:lpstr>Solary</vt:lpstr>
      <vt:lpstr>Solary</vt:lpstr>
      <vt:lpstr>Drogi powodziowe</vt:lpstr>
      <vt:lpstr>Prezentacja programu PowerPoint</vt:lpstr>
      <vt:lpstr>Prezentacja programu PowerPoint</vt:lpstr>
      <vt:lpstr>Prezentacja programu PowerPoint</vt:lpstr>
      <vt:lpstr>Przygotowali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Fundusze Europejskie</dc:title>
  <dc:creator>Ewa</dc:creator>
  <cp:lastModifiedBy>Ewa</cp:lastModifiedBy>
  <cp:revision>7</cp:revision>
  <dcterms:created xsi:type="dcterms:W3CDTF">2015-10-14T07:00:48Z</dcterms:created>
  <dcterms:modified xsi:type="dcterms:W3CDTF">2015-11-30T19:22:32Z</dcterms:modified>
</cp:coreProperties>
</file>