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83" r:id="rId21"/>
    <p:sldId id="28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spc="-1">
                <a:latin typeface="Arial"/>
              </a:rPr>
              <a:t>Kliknij, aby edytować format notatek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spc="-1">
                <a:latin typeface="Times New Roman"/>
              </a:rPr>
              <a:t>&lt;główka&gt;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spc="-1">
                <a:latin typeface="Times New Roman"/>
              </a:rPr>
              <a:t>&lt;data/godzina&gt;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spc="-1">
                <a:latin typeface="Times New Roman"/>
              </a:rPr>
              <a:t>&lt;stopka&gt;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FB439AE-2B0C-4494-99B4-E35EB4FFA41E}" type="slidenum">
              <a:rPr lang="pl-PL" sz="1400" spc="-1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1080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ABD2D3-90D1-40D0-8122-CCEEEAE4E80E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Picture 82"/>
          <p:cNvPicPr/>
          <p:nvPr/>
        </p:nvPicPr>
        <p:blipFill>
          <a:blip r:embed="rId2" cstate="print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2" cstate="print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blurRad="50800" dist="4445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pl-PL" sz="4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Master title style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/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pl-PL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konspektuClick to edit Master text styles</a:t>
            </a:r>
            <a:endParaRPr/>
          </a:p>
          <a:p>
            <a:pPr marL="722520" lvl="1" indent="-273960">
              <a:lnSpc>
                <a:spcPct val="100000"/>
              </a:lnSpc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lang="pl-PL" sz="2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/>
          </a:p>
          <a:p>
            <a:pPr marL="1005840" lvl="2" indent="-255600">
              <a:lnSpc>
                <a:spcPct val="100000"/>
              </a:lnSpc>
              <a:buClr>
                <a:srgbClr val="CCAF0A"/>
              </a:buClr>
              <a:buSzPct val="85000"/>
              <a:buFont typeface="Arial"/>
              <a:buChar char="○"/>
            </a:pPr>
            <a:r>
              <a:rPr lang="pl-PL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/>
          </a:p>
          <a:p>
            <a:pPr marL="1280160" lvl="3" indent="-237240">
              <a:lnSpc>
                <a:spcPct val="100000"/>
              </a:lnSpc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lang="pl-PL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/>
          </a:p>
          <a:p>
            <a:pPr marL="1490400" lvl="4" indent="-182520">
              <a:lnSpc>
                <a:spcPct val="100000"/>
              </a:lnSpc>
              <a:buClr>
                <a:srgbClr val="748560"/>
              </a:buClr>
              <a:buFont typeface="Arial"/>
              <a:buChar char="-"/>
            </a:pPr>
            <a:r>
              <a:rPr lang="pl-PL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>
              <a:lnSpc>
                <a:spcPct val="100000"/>
              </a:lnSpc>
            </a:pPr>
            <a:r>
              <a:rPr lang="pl-PL" sz="1000" strike="noStrike" spc="-1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16-3-7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tIns="45000" rIns="0" bIns="0" anchor="b"/>
          <a:lstStyle/>
          <a:p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4841E59-B74C-429E-837E-B83FDA4B4914}" type="slidenum">
              <a:rPr lang="pl-PL" sz="1000" strike="noStrike" spc="-1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27640" y="2349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pl-PL" sz="73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Właściciele Goraja</a:t>
            </a:r>
            <a:r>
              <a:rPr lang="pl-PL" sz="4600" b="1" strike="noStrike" cap="all" spc="-1" dirty="0">
                <a:solidFill>
                  <a:srgbClr val="A1D4E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endParaRPr dirty="0"/>
          </a:p>
        </p:txBody>
      </p:sp>
      <p:sp>
        <p:nvSpPr>
          <p:cNvPr id="91" name="TextShape 2"/>
          <p:cNvSpPr txBox="1"/>
          <p:nvPr/>
        </p:nvSpPr>
        <p:spPr>
          <a:xfrm>
            <a:off x="-180360" y="1556640"/>
            <a:ext cx="6479640" cy="1752120"/>
          </a:xfrm>
          <a:prstGeom prst="rect">
            <a:avLst/>
          </a:prstGeom>
          <a:noFill/>
          <a:ln>
            <a:noFill/>
          </a:ln>
        </p:spPr>
        <p:txBody>
          <a:bodyPr lIns="90000" tIns="0" rIns="45720" bIns="0" anchor="b"/>
          <a:lstStyle/>
          <a:p>
            <a:pPr algn="ctr">
              <a:lnSpc>
                <a:spcPct val="100000"/>
              </a:lnSpc>
            </a:pPr>
            <a:r>
              <a:rPr lang="pl-PL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Jan Zamoyski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251640" y="1412640"/>
            <a:ext cx="8424816" cy="4968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początku XVII wieku dobra gorajskie przejął Jan Zamoyski, który wcielił je do Ordynacji Zamoyskich. </a:t>
            </a: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Jan 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Zamoyski – polski szlachcic, magnat, sekretarz królewski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1565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podkanclerzy koronny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1576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kanclerz wielki koronny od 1578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r. i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hetman wielki koronny Rzeczypospolitej Obojga Narodów od roku 1581. Generalny starosta krakowski w latach 1580-1585. Jan Zamoyski zmarł 3 czerwca </a:t>
            </a:r>
            <a:endParaRPr lang="pl-PL" sz="2400" b="1" strike="noStrik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1605 r.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Zamościu.</a:t>
            </a: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Jel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801691" cy="249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Barbara Tarnowska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79512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Goraj - w </a:t>
            </a:r>
            <a:r>
              <a:rPr lang="pl-P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spadku po mężu Janie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Zamoyskim - otrzymała Barbara.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Rządziła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nim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1605 r.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1610 r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0" name="Picture 2"/>
          <p:cNvPicPr/>
          <p:nvPr/>
        </p:nvPicPr>
        <p:blipFill>
          <a:blip r:embed="rId2" cstate="print"/>
          <a:stretch/>
        </p:blipFill>
        <p:spPr>
          <a:xfrm>
            <a:off x="2357422" y="2571744"/>
            <a:ext cx="3676680" cy="364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Tomasz Zamoyski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23640" y="1412640"/>
            <a:ext cx="6192576" cy="485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1622 roku w spadku po matce – Barbarze Tarnowskiej - Goraj otrzymał Tomasz Zamoyski - wojewoda kijowski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1619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wojewoda podolski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1618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starosta generalny krakowski w latach 1628-1638, starosta knyszyński, sokalski, nowotarski, rabsztyński, kałuski, goniądzki, rzeczycki.</a:t>
            </a: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3" name="Picture 2"/>
          <p:cNvPicPr/>
          <p:nvPr/>
        </p:nvPicPr>
        <p:blipFill>
          <a:blip r:embed="rId2" cstate="print"/>
          <a:stretch/>
        </p:blipFill>
        <p:spPr>
          <a:xfrm>
            <a:off x="6572264" y="1928802"/>
            <a:ext cx="2071440" cy="34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Katarzyna Ostrogska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0" y="1340768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 śmierci Tomasza Zamoyskiego Goraj przeszedł w ręce jego żony – Katarzyny Ostrogskiej. Katarzyna z Ostrogskich Zamoyska pochodziła z rodu Ostrogskich zaliczającego się do najstarszych i najznaczniejszych rodów w Rzeczypospolitej. Katarzyna Zamoyska była również autorką zbioru podstawowych praw dla miasta.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  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 cstate="print"/>
          <a:stretch/>
        </p:blipFill>
        <p:spPr>
          <a:xfrm>
            <a:off x="5715008" y="3643314"/>
            <a:ext cx="2549160" cy="34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Jan Sobiepan Zamoyski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251640" y="149796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Następnie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/>
              </a:rPr>
              <a:t>spadku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otrzymał Jan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Sobiepan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Zamoyski. Od 1653 r. -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generał ziem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podolskich,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1637 r. -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starosta kałuski i rostocki. Przydomek "Sobiepan" oznacza, iż Jan Zamoyski cenił sobie niezależność; nie znosił, gdy ktoś narzucał mu własną wolę czy zasady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postępowania.</a:t>
            </a: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 cstate="print"/>
          <a:stretch/>
        </p:blipFill>
        <p:spPr>
          <a:xfrm>
            <a:off x="6572264" y="3286124"/>
            <a:ext cx="2247480" cy="335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Gryzelda </a:t>
            </a: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Wiśniowiecka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7964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rdynacja gorajska przeszła w ręce Gryzeldy - siostry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Jana Sobiepana Zamoyskiego. Wraz z bratem otrzymała staranne wykształcenie od profesorów Akademii Zamojskiej.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2" name="Picture 2"/>
          <p:cNvPicPr/>
          <p:nvPr/>
        </p:nvPicPr>
        <p:blipFill>
          <a:blip r:embed="rId2" cstate="print"/>
          <a:stretch/>
        </p:blipFill>
        <p:spPr>
          <a:xfrm>
            <a:off x="4714876" y="3429000"/>
            <a:ext cx="3142800" cy="321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Stanisław Koniecopolski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251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śmierci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Gryzeldy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ordynację przejął Stanisław Koniecpolski  – książę Cesarstwa (od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1637 r.),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hetman wielki koronny 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1632 r.,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hetman polny  koronny 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1618 r.,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kasztelan krakowski 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1633 r.,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wojewoda sandomierski od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1625 r.,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starosta żarnowiecki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wieluński.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 cstate="print"/>
          <a:stretch/>
        </p:blipFill>
        <p:spPr>
          <a:xfrm>
            <a:off x="6444208" y="4005064"/>
            <a:ext cx="23042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Marcin Zamoyski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23528" y="1196640"/>
            <a:ext cx="5688632" cy="50406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sz="2000" dirty="0"/>
          </a:p>
          <a:p>
            <a:pPr marL="420480" indent="-383760">
              <a:lnSpc>
                <a:spcPct val="100000"/>
              </a:lnSpc>
            </a:pPr>
            <a:r>
              <a:rPr lang="pl-PL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Następnie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ordynację dostał Marcin Zamoyski, polski magnat, podskarbi wielki koronny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1685 r.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Był IV Ordynatem zamojskim, (od 1676), ale pierwszym Ordynatem z tzw. młodszej linii Zamoyskich. Był również podstolim lwowskim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1677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wojewodą bracławskim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1678 r.,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podolskim (1682), lubelskim od 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1682 r. </a:t>
            </a: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8" name="Picture 3"/>
          <p:cNvPicPr/>
          <p:nvPr/>
        </p:nvPicPr>
        <p:blipFill>
          <a:blip r:embed="rId2" cstate="print"/>
          <a:stretch/>
        </p:blipFill>
        <p:spPr>
          <a:xfrm>
            <a:off x="6156176" y="2132856"/>
            <a:ext cx="2238120" cy="29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120" cy="562032"/>
          </a:xfrm>
        </p:spPr>
        <p:txBody>
          <a:bodyPr/>
          <a:lstStyle/>
          <a:p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Kolejni o</a:t>
            </a:r>
            <a:r>
              <a:rPr lang="pl-PL" sz="3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rdynaci zamojscy: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67544" y="1628800"/>
            <a:ext cx="7467120" cy="452556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V. 1704-1725 Tomasz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Józef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VI. 1725- 1735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Michał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Zdzisław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VII. 1735-1751 Tomasz Antoni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VIII. 1760-1767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Klemens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Jerzy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IX. 1767-1777 Jan Jakub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X. 1777-1792 Andrzej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XI. 1792-1800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Aleksander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August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XII. 1800-1835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Stanisław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Kostka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pl-PL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XIII. 1835-1866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Konstanty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XIV. 1866-1889 Tomasz Franciszek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XV. 1892-1939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Maurycy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Klemens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Zamoyski</a:t>
            </a:r>
            <a:endParaRPr lang="pl-PL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XVI. 1939-1946</a:t>
            </a:r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 Jan Tomasz Zamoyski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6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539552" y="1700808"/>
            <a:ext cx="7467120" cy="3776880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Ordynacja Zamojska</a:t>
            </a:r>
            <a:r>
              <a:rPr lang="pl-PL" sz="2400" dirty="0" smtClean="0">
                <a:solidFill>
                  <a:schemeClr val="bg1"/>
                </a:solidFill>
              </a:rPr>
              <a:t> – jedna z pierwszych ordynacji magnackich w Rzeczypospolitej, założona przez Jana Zamoyskiego, została zlikwidowana po II wojnie światowej w ramach reformy rolnej. Formalnie Ordynacja Zamojska (zarząd i urzędnicy) zakończyła swe istnienie 21 lutego 1945 r.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0"/>
            <a:ext cx="7543440" cy="121392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Dymitr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0" y="2000240"/>
            <a:ext cx="8929440" cy="47149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Założycielem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miasta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Goraja był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Dymitr z Goraja. </a:t>
            </a:r>
            <a:endParaRPr lang="pl-PL" b="1" strike="noStrik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Dymitr - syn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Piotra z Klecia Korczaka – starosty żydaczowskiego, właściciela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okolic wsi Klecie; wnuk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Iwonii z Goraja. Dymitr z Goraja był wysokim urzędnikiem króla Kazimierza Wielkiego, marszałkiem Królestwa Polskiego za panowania Władysława Jagiełły i opiekunem królowej Jadwigi. 26 lipca 1377 r. w obozie wojskowym pod Bełzem, podczas odwetowej wyprawy Polaków i Węgrów na Litwinów, w wyniku której zdobyte zostały Chełm i Bełz, król Ludwik Węgierski wydał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dokument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 zasługi rycerskie nadający braciom Dymitrowi i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Iwanowi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 Klecia: Goraj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zamek w Goraju wraz z wsiami Stróżą, Wyżnicą, Kraśnikiem i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Rzeczyce.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Wspólnotę majątkową braci Dymitra i Iwana rozdzielił Władysław Jagiełło w 1388 r. i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potwierdził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dokumentem królewskim z 28 maja 1389 r. w Lublinie. Dymitr otrzymał Goraj, Szczebrzeszyn i Kraśnik wraz z kluczami majątkowymi. Około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1390 r. 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ożenił się z Beatą z Bożego </a:t>
            </a:r>
            <a:r>
              <a:rPr lang="pl-PL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Daru.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Boży Dar stał się nową rezydencją rodziny.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Dymitr zmarł  20 lutego 1400 roku w Bożym Darze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</a:rPr>
              <a:t> i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został pochowany w </a:t>
            </a:r>
            <a:r>
              <a:rPr lang="pl-PL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klasztorze franciszkanów w Zawichoście.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1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4" name="Picture 2"/>
          <p:cNvPicPr/>
          <p:nvPr/>
        </p:nvPicPr>
        <p:blipFill>
          <a:blip r:embed="rId3" cstate="print"/>
          <a:stretch/>
        </p:blipFill>
        <p:spPr>
          <a:xfrm>
            <a:off x="6143636" y="214290"/>
            <a:ext cx="2071702" cy="21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pl-PL" sz="4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</a:t>
            </a:r>
            <a:r>
              <a:rPr lang="pl-PL" sz="4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Źródła :</a:t>
            </a:r>
            <a:endParaRPr dirty="0"/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pl-PL" sz="3000" b="1" strike="noStrik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www.gorajinfo.pl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u="sng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pl-PL" sz="3000" b="1" u="sng" strike="noStrik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www.wikipedia.pl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-Tomasz Baranowski „Dzieje Goraja”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Prezentację wykonali: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Jakub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Jarosz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Krzysztof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Mazurek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171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171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Beata z Bożego Daru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57120" y="1484784"/>
            <a:ext cx="8175320" cy="4453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dirty="0"/>
          </a:p>
          <a:p>
            <a:pPr marL="420480" indent="-383760">
              <a:lnSpc>
                <a:spcPct val="100000"/>
              </a:lnSpc>
            </a:pPr>
            <a:r>
              <a:rPr lang="pl-PL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Beata otrzymała Goraj w spadku po mężu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Dymitrze. </a:t>
            </a:r>
            <a:r>
              <a:rPr lang="pl-P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ządziła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Gorajem od 1400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r.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1405 r. </a:t>
            </a:r>
            <a:r>
              <a:rPr lang="pl-P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marła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 kwietnia 1424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r.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pochowana została </a:t>
            </a:r>
            <a:r>
              <a:rPr lang="pl-PL" sz="2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przy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mężu Dymitrze w Zawichoście.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Bracia Gorajscy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śmierci Aleksandra z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Goraja, który otrzymał Goraj wraz z przynależnymi wsiami w spadku po Dymitrze, właścicielami Goraja zostali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Jan, Andrzej, Aleksander, Mikołaj,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Henryk.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Dzięki staraniom Gorajskich między 1398 a 1405 rokiem Goraj otrzymał prawa miejskie. W latach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50-tych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XVw. zmarł Henryk, później Aleksander w latach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60-tych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XVw. Właścicielami Goraja </a:t>
            </a:r>
            <a:r>
              <a:rPr lang="pl-PL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zostali: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Mikołaj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Jan i Andrzej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Gorajscy -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zwani Czuryłami. Póżniej (przed </a:t>
            </a:r>
            <a:r>
              <a:rPr lang="pl-PL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1482 r.)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umiera Andrzej. Goraj należy już tylko do  dwójki  żyjących braci Mikołaja i Jana.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dirty="0"/>
          </a:p>
          <a:p>
            <a:pPr marL="420480" indent="-38376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98">
                                            <p:txEl>
                                              <p:pRg st="9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Mikołaj Firlej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51640" y="141264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1506 roku Goraj stał się własnością Mikołaja Firleja. Po powrocie do kraju wraz z profesorem Akademii Krakowskiej Marcinem Foxem dokonał wielu odkryć skamieniałości zwierząt prehistorycznych w Kazimierzu Dolnym. Do połowy XVII wieku istniał 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Goraju</a:t>
            </a:r>
            <a:r>
              <a:rPr lang="pl-PL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zbór kalwiński założony przez Firlejów. W tym czasie w miasteczku funkcjonowała gmina żydowska.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3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Wiktoryn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51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pl-PL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Goraj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Mikołaja Firleja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1517 r.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odkupił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Wiktoryn </a:t>
            </a:r>
            <a:r>
              <a:rPr lang="pl-PL" sz="3000" b="1" strike="noStrik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Sienieński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który był prawnukiem Dymitra. Wiktoryn jako dworzanin pochodzący z bogatego i wpływowego rodu nie odznaczył  się niczym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szczególnym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" name="Picture 2"/>
          <p:cNvPicPr/>
          <p:nvPr/>
        </p:nvPicPr>
        <p:blipFill>
          <a:blip r:embed="rId2" cstate="print"/>
          <a:stretch/>
        </p:blipFill>
        <p:spPr>
          <a:xfrm>
            <a:off x="5220072" y="3687120"/>
            <a:ext cx="2483280" cy="317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Ród Górków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51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pl-PL" sz="3000" b="1" strike="noStrike" spc="-1" dirty="0" smtClean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3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</a:t>
            </a: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Wiktoryna Goraj odkupili Andrzej  Górka i jego syn Stanisław Górka.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20480" indent="-383760">
              <a:lnSpc>
                <a:spcPct val="100000"/>
              </a:lnSpc>
            </a:pP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3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Andrzej Górka                   Stanisław Górka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 cstate="print"/>
          <a:stretch/>
        </p:blipFill>
        <p:spPr>
          <a:xfrm>
            <a:off x="500034" y="3571876"/>
            <a:ext cx="3491640" cy="244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2"/>
          <p:cNvPicPr/>
          <p:nvPr/>
        </p:nvPicPr>
        <p:blipFill>
          <a:blip r:embed="rId3" cstate="print"/>
          <a:stretch/>
        </p:blipFill>
        <p:spPr>
          <a:xfrm>
            <a:off x="4857752" y="3714752"/>
            <a:ext cx="3809520" cy="219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Andrzej II Górka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251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30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Andrzej II Górka i jego brat Łukasz Górka dostali w spadku Goraj od swojego ojca  Andrzeja.    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20480" indent="-383760">
              <a:lnSpc>
                <a:spcPct val="100000"/>
              </a:lnSpc>
            </a:pPr>
            <a:r>
              <a:rPr lang="pl-PL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/>
              </a:rPr>
              <a:t>        Łukasz                                               Andrzej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0" name="Picture 2"/>
          <p:cNvPicPr/>
          <p:nvPr/>
        </p:nvPicPr>
        <p:blipFill>
          <a:blip r:embed="rId2" cstate="print"/>
          <a:stretch/>
        </p:blipFill>
        <p:spPr>
          <a:xfrm>
            <a:off x="5786280" y="3214800"/>
            <a:ext cx="2642760" cy="364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2"/>
          <p:cNvPicPr/>
          <p:nvPr/>
        </p:nvPicPr>
        <p:blipFill>
          <a:blip r:embed="rId3" cstate="print"/>
          <a:stretch/>
        </p:blipFill>
        <p:spPr>
          <a:xfrm>
            <a:off x="571472" y="3071810"/>
            <a:ext cx="2785680" cy="350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7640" y="26064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pl-PL" sz="4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Franklin Gothic Book"/>
              </a:rPr>
              <a:t>Andrzej Czarnkowski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008000" y="1800000"/>
            <a:ext cx="6984000" cy="341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20480" indent="-383760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C9E4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pl-PL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Kolejnym właścicielem Goraja został Andrzej Czarnkowski, który kupił miejscowość od braci Górków. </a:t>
            </a:r>
            <a:endParaRPr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14" name="Picture 1"/>
          <p:cNvPicPr/>
          <p:nvPr/>
        </p:nvPicPr>
        <p:blipFill>
          <a:blip r:embed="rId2" cstate="print"/>
          <a:stretch/>
        </p:blipFill>
        <p:spPr>
          <a:xfrm>
            <a:off x="3714744" y="3643314"/>
            <a:ext cx="1835280" cy="2378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1023</Words>
  <Application>Microsoft Office PowerPoint</Application>
  <PresentationFormat>Pokaz na ekranie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Kolejni ordynaci zamojscy:</vt:lpstr>
      <vt:lpstr>Slajd 19</vt:lpstr>
      <vt:lpstr>Slajd 20</vt:lpstr>
      <vt:lpstr>Slajd 21</vt:lpstr>
    </vt:vector>
  </TitlesOfParts>
  <Company>TEAM 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nauczyciel</cp:lastModifiedBy>
  <cp:revision>151</cp:revision>
  <dcterms:created xsi:type="dcterms:W3CDTF">2016-01-18T14:17:25Z</dcterms:created>
  <dcterms:modified xsi:type="dcterms:W3CDTF">2016-04-01T08:59:29Z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TEAM OS</vt:lpwstr>
  </property>
  <property fmtid="{D5CDD505-2E9C-101B-9397-08002B2CF9AE}" pid="4" name="HiddenSlides">
    <vt:i4>1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