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2" d="100"/>
          <a:sy n="52" d="100"/>
        </p:scale>
        <p:origin x="-112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pl-PL" smtClean="0"/>
              <a:t>Kliknij, aby edytować styl</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bwMode="white"/>
        <p:txBody>
          <a:bodyPr/>
          <a:lstStyle/>
          <a:p>
            <a:fld id="{B7770365-BC53-4D13-8753-2FC628D59CC4}" type="datetimeFigureOut">
              <a:rPr lang="pl-PL" smtClean="0"/>
              <a:pPr/>
              <a:t>2016-10-21</a:t>
            </a:fld>
            <a:endParaRPr lang="pl-PL"/>
          </a:p>
        </p:txBody>
      </p:sp>
      <p:sp>
        <p:nvSpPr>
          <p:cNvPr id="5" name="Footer Placeholder 4"/>
          <p:cNvSpPr>
            <a:spLocks noGrp="1"/>
          </p:cNvSpPr>
          <p:nvPr>
            <p:ph type="ftr" sz="quarter" idx="11"/>
          </p:nvPr>
        </p:nvSpPr>
        <p:spPr bwMode="white"/>
        <p:txBody>
          <a:bodyPr/>
          <a:lstStyle/>
          <a:p>
            <a:endParaRPr lang="pl-PL"/>
          </a:p>
        </p:txBody>
      </p:sp>
      <p:sp>
        <p:nvSpPr>
          <p:cNvPr id="6" name="Slide Number Placeholder 5"/>
          <p:cNvSpPr>
            <a:spLocks noGrp="1"/>
          </p:cNvSpPr>
          <p:nvPr>
            <p:ph type="sldNum" sz="quarter" idx="12"/>
          </p:nvPr>
        </p:nvSpPr>
        <p:spPr/>
        <p:txBody>
          <a:bodyPr/>
          <a:lstStyle/>
          <a:p>
            <a:fld id="{13021C2A-7FF3-4A17-9AB5-697724427DDE}" type="slidenum">
              <a:rPr lang="pl-PL" smtClean="0"/>
              <a:pPr/>
              <a:t>‹#›</a:t>
            </a:fld>
            <a:endParaRPr lang="pl-PL"/>
          </a:p>
        </p:txBody>
      </p:sp>
    </p:spTree>
  </p:cSld>
  <p:clrMapOvr>
    <a:masterClrMapping/>
  </p:clrMapOvr>
  <p:transition spd="med">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B7770365-BC53-4D13-8753-2FC628D59CC4}" type="datetimeFigureOut">
              <a:rPr lang="pl-PL" smtClean="0"/>
              <a:pPr/>
              <a:t>2016-10-21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3021C2A-7FF3-4A17-9AB5-697724427DDE}" type="slidenum">
              <a:rPr lang="pl-PL" smtClean="0"/>
              <a:pPr/>
              <a:t>‹#›</a:t>
            </a:fld>
            <a:endParaRPr lang="pl-PL"/>
          </a:p>
        </p:txBody>
      </p:sp>
    </p:spTree>
  </p:cSld>
  <p:clrMapOvr>
    <a:masterClrMapping/>
  </p:clrMapOvr>
  <p:transition spd="med">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7770365-BC53-4D13-8753-2FC628D59CC4}" type="datetimeFigureOut">
              <a:rPr lang="pl-PL" smtClean="0"/>
              <a:pPr/>
              <a:t>2016-10-21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3021C2A-7FF3-4A17-9AB5-697724427DDE}" type="slidenum">
              <a:rPr lang="pl-PL" smtClean="0"/>
              <a:pPr/>
              <a:t>‹#›</a:t>
            </a:fld>
            <a:endParaRPr lang="pl-PL"/>
          </a:p>
        </p:txBody>
      </p:sp>
    </p:spTree>
  </p:cSld>
  <p:clrMapOvr>
    <a:masterClrMapping/>
  </p:clrMapOvr>
  <p:transition spd="med">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7770365-BC53-4D13-8753-2FC628D59CC4}" type="datetimeFigureOut">
              <a:rPr lang="pl-PL" smtClean="0"/>
              <a:pPr/>
              <a:t>2016-10-21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3021C2A-7FF3-4A17-9AB5-697724427DDE}" type="slidenum">
              <a:rPr lang="pl-PL" smtClean="0"/>
              <a:pPr/>
              <a:t>‹#›</a:t>
            </a:fld>
            <a:endParaRPr lang="pl-PL"/>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spd="med">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7770365-BC53-4D13-8753-2FC628D59CC4}" type="datetimeFigureOut">
              <a:rPr lang="pl-PL" smtClean="0"/>
              <a:pPr/>
              <a:t>2016-10-21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3021C2A-7FF3-4A17-9AB5-697724427DDE}" type="slidenum">
              <a:rPr lang="pl-PL" smtClean="0"/>
              <a:pPr/>
              <a:t>‹#›</a:t>
            </a:fld>
            <a:endParaRPr lang="pl-PL"/>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pl-PL" smtClean="0"/>
              <a:t>Kliknij, aby edytować styl</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transition spd="med">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fld id="{B7770365-BC53-4D13-8753-2FC628D59CC4}" type="datetimeFigureOut">
              <a:rPr lang="pl-PL" smtClean="0"/>
              <a:pPr/>
              <a:t>2016-10-21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3021C2A-7FF3-4A17-9AB5-697724427DDE}" type="slidenum">
              <a:rPr lang="pl-PL" smtClean="0"/>
              <a:pPr/>
              <a:t>‹#›</a:t>
            </a:fld>
            <a:endParaRPr lang="pl-PL"/>
          </a:p>
        </p:txBody>
      </p:sp>
      <p:sp>
        <p:nvSpPr>
          <p:cNvPr id="12" name="Content Placeholder 11"/>
          <p:cNvSpPr>
            <a:spLocks noGrp="1"/>
          </p:cNvSpPr>
          <p:nvPr>
            <p:ph sz="quarter" idx="14"/>
          </p:nvPr>
        </p:nvSpPr>
        <p:spPr>
          <a:xfrm>
            <a:off x="4648200" y="2438400"/>
            <a:ext cx="3124200" cy="3124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spd="med">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7" name="Date Placeholder 6"/>
          <p:cNvSpPr>
            <a:spLocks noGrp="1"/>
          </p:cNvSpPr>
          <p:nvPr>
            <p:ph type="dt" sz="half" idx="10"/>
          </p:nvPr>
        </p:nvSpPr>
        <p:spPr/>
        <p:txBody>
          <a:bodyPr/>
          <a:lstStyle/>
          <a:p>
            <a:fld id="{B7770365-BC53-4D13-8753-2FC628D59CC4}" type="datetimeFigureOut">
              <a:rPr lang="pl-PL" smtClean="0"/>
              <a:pPr/>
              <a:t>2016-10-21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3021C2A-7FF3-4A17-9AB5-697724427DDE}" type="slidenum">
              <a:rPr lang="pl-PL" smtClean="0"/>
              <a:pPr/>
              <a:t>‹#›</a:t>
            </a:fld>
            <a:endParaRPr lang="pl-PL"/>
          </a:p>
        </p:txBody>
      </p:sp>
    </p:spTree>
  </p:cSld>
  <p:clrMapOvr>
    <a:masterClrMapping/>
  </p:clrMapOvr>
  <p:transition spd="med">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B7770365-BC53-4D13-8753-2FC628D59CC4}" type="datetimeFigureOut">
              <a:rPr lang="pl-PL" smtClean="0"/>
              <a:pPr/>
              <a:t>2016-10-21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3021C2A-7FF3-4A17-9AB5-697724427DDE}" type="slidenum">
              <a:rPr lang="pl-PL" smtClean="0"/>
              <a:pPr/>
              <a:t>‹#›</a:t>
            </a:fld>
            <a:endParaRPr lang="pl-PL"/>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spd="med">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7770365-BC53-4D13-8753-2FC628D59CC4}" type="datetimeFigureOut">
              <a:rPr lang="pl-PL" smtClean="0"/>
              <a:pPr/>
              <a:t>2016-10-21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3021C2A-7FF3-4A17-9AB5-697724427DDE}" type="slidenum">
              <a:rPr lang="pl-PL" smtClean="0"/>
              <a:pPr/>
              <a:t>‹#›</a:t>
            </a:fld>
            <a:endParaRPr lang="pl-PL"/>
          </a:p>
        </p:txBody>
      </p:sp>
    </p:spTree>
  </p:cSld>
  <p:clrMapOvr>
    <a:masterClrMapping/>
  </p:clrMapOvr>
  <p:transition spd="med">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pl-PL" smtClean="0"/>
              <a:t>Kliknij, aby edytować styl</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7770365-BC53-4D13-8753-2FC628D59CC4}" type="datetimeFigureOut">
              <a:rPr lang="pl-PL" smtClean="0"/>
              <a:pPr/>
              <a:t>2016-10-21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3021C2A-7FF3-4A17-9AB5-697724427DDE}" type="slidenum">
              <a:rPr lang="pl-PL" smtClean="0"/>
              <a:pPr/>
              <a:t>‹#›</a:t>
            </a:fld>
            <a:endParaRPr lang="pl-PL"/>
          </a:p>
        </p:txBody>
      </p:sp>
      <p:sp>
        <p:nvSpPr>
          <p:cNvPr id="9" name="Content Placeholder 8"/>
          <p:cNvSpPr>
            <a:spLocks noGrp="1"/>
          </p:cNvSpPr>
          <p:nvPr>
            <p:ph sz="quarter" idx="13"/>
          </p:nvPr>
        </p:nvSpPr>
        <p:spPr>
          <a:xfrm>
            <a:off x="1371600" y="1676400"/>
            <a:ext cx="3276600" cy="3505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transition spd="med">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pl-PL" smtClean="0"/>
              <a:t>Kliknij, aby edytować styl</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7770365-BC53-4D13-8753-2FC628D59CC4}" type="datetimeFigureOut">
              <a:rPr lang="pl-PL" smtClean="0"/>
              <a:pPr/>
              <a:t>2016-10-21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3021C2A-7FF3-4A17-9AB5-697724427DDE}" type="slidenum">
              <a:rPr lang="pl-PL" smtClean="0"/>
              <a:pPr/>
              <a:t>‹#›</a:t>
            </a:fld>
            <a:endParaRPr lang="pl-PL"/>
          </a:p>
        </p:txBody>
      </p:sp>
    </p:spTree>
  </p:cSld>
  <p:clrMapOvr>
    <a:masterClrMapping/>
  </p:clrMapOvr>
  <p:transition spd="med">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pl-PL" smtClean="0"/>
              <a:t>Kliknij, aby edytować styl</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7770365-BC53-4D13-8753-2FC628D59CC4}" type="datetimeFigureOut">
              <a:rPr lang="pl-PL" smtClean="0"/>
              <a:pPr/>
              <a:t>2016-10-21</a:t>
            </a:fld>
            <a:endParaRPr lang="pl-PL"/>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pl-PL"/>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13021C2A-7FF3-4A17-9AB5-697724427DD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heel spokes="8"/>
  </p:transition>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404665"/>
            <a:ext cx="7772400" cy="3600399"/>
          </a:xfrm>
        </p:spPr>
        <p:txBody>
          <a:bodyPr>
            <a:normAutofit/>
          </a:bodyPr>
          <a:lstStyle/>
          <a:p>
            <a:r>
              <a:rPr lang="pl-PL" sz="4800" dirty="0"/>
              <a:t>WIELKIE WYNALAZKI</a:t>
            </a:r>
            <a:br>
              <a:rPr lang="pl-PL" sz="4800" dirty="0"/>
            </a:br>
            <a:endParaRPr lang="pl-PL" sz="4800" dirty="0"/>
          </a:p>
        </p:txBody>
      </p:sp>
      <p:sp>
        <p:nvSpPr>
          <p:cNvPr id="3" name="Podtytuł 2"/>
          <p:cNvSpPr>
            <a:spLocks noGrp="1"/>
          </p:cNvSpPr>
          <p:nvPr>
            <p:ph type="subTitle" idx="1"/>
          </p:nvPr>
        </p:nvSpPr>
        <p:spPr/>
        <p:txBody>
          <a:bodyPr>
            <a:noAutofit/>
          </a:bodyPr>
          <a:lstStyle/>
          <a:p>
            <a:r>
              <a:rPr lang="pl-PL" sz="4700" i="0" dirty="0" smtClean="0">
                <a:solidFill>
                  <a:schemeClr val="tx1"/>
                </a:solidFill>
              </a:rPr>
              <a:t>XIX wieku</a:t>
            </a:r>
            <a:endParaRPr lang="pl-PL" sz="4700" i="0" dirty="0">
              <a:solidFill>
                <a:schemeClr val="tx1"/>
              </a:solidFill>
            </a:endParaRPr>
          </a:p>
        </p:txBody>
      </p:sp>
    </p:spTree>
    <p:extLst>
      <p:ext uri="{BB962C8B-B14F-4D97-AF65-F5344CB8AC3E}">
        <p14:creationId xmlns="" xmlns:p14="http://schemas.microsoft.com/office/powerpoint/2010/main" val="4101881631"/>
      </p:ext>
    </p:extLst>
  </p:cSld>
  <p:clrMapOvr>
    <a:masterClrMapping/>
  </p:clrMapOvr>
  <p:transition spd="med">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mn-lt"/>
              </a:rPr>
              <a:t>Żarówka</a:t>
            </a:r>
          </a:p>
        </p:txBody>
      </p:sp>
      <p:sp>
        <p:nvSpPr>
          <p:cNvPr id="3" name="Symbol zastępczy zawartości 2"/>
          <p:cNvSpPr>
            <a:spLocks noGrp="1"/>
          </p:cNvSpPr>
          <p:nvPr>
            <p:ph idx="1"/>
          </p:nvPr>
        </p:nvSpPr>
        <p:spPr>
          <a:xfrm>
            <a:off x="1371600" y="2438400"/>
            <a:ext cx="4280520" cy="3048001"/>
          </a:xfrm>
        </p:spPr>
        <p:txBody>
          <a:bodyPr>
            <a:normAutofit/>
          </a:bodyPr>
          <a:lstStyle/>
          <a:p>
            <a:r>
              <a:rPr lang="pl-PL" sz="1300" dirty="0">
                <a:latin typeface="Arial" panose="020B0604020202020204" pitchFamily="34" charset="0"/>
                <a:cs typeface="Arial" panose="020B0604020202020204" pitchFamily="34" charset="0"/>
              </a:rPr>
              <a:t>Żarówka, lampa żarowa – elektryczne źródło światła, w którym ciałem świecącym jest włókno wykonane z trudno topliwego materiału (pierwotnie grafit, obecnie wolfram). Drut wolframowy jest umieszczony w szklanej bańce wypełnionej mieszaniną gazów szlachetnych (np. argon z 10-procentową domieszką azotu). Włókno osiąga temperaturę ok. 2500–3000 K na skutek przepływu prądu elektrycznego. Wynalazek powstał w połowie XIX w.</a:t>
            </a:r>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35778" y="2276872"/>
            <a:ext cx="1905000" cy="3162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27966028"/>
      </p:ext>
    </p:extLst>
  </p:cSld>
  <p:clrMapOvr>
    <a:masterClrMapping/>
  </p:clrMapOvr>
  <p:transition spd="med">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mn-lt"/>
              </a:rPr>
              <a:t>THE END</a:t>
            </a:r>
            <a:endParaRPr lang="pl-PL" dirty="0">
              <a:latin typeface="+mn-lt"/>
            </a:endParaRPr>
          </a:p>
        </p:txBody>
      </p:sp>
      <p:sp>
        <p:nvSpPr>
          <p:cNvPr id="3" name="Symbol zastępczy zawartości 2"/>
          <p:cNvSpPr>
            <a:spLocks noGrp="1"/>
          </p:cNvSpPr>
          <p:nvPr>
            <p:ph idx="1"/>
          </p:nvPr>
        </p:nvSpPr>
        <p:spPr/>
        <p:txBody>
          <a:bodyPr>
            <a:normAutofit/>
          </a:bodyPr>
          <a:lstStyle/>
          <a:p>
            <a:pPr algn="ctr">
              <a:buNone/>
            </a:pPr>
            <a:r>
              <a:rPr lang="pl-PL" sz="2800" dirty="0" smtClean="0"/>
              <a:t>Przygotowali</a:t>
            </a:r>
            <a:endParaRPr lang="pl-PL" sz="2800" dirty="0"/>
          </a:p>
          <a:p>
            <a:pPr algn="ctr"/>
            <a:r>
              <a:rPr lang="pl-PL" sz="2800" dirty="0" smtClean="0"/>
              <a:t> Bartłomiej </a:t>
            </a:r>
            <a:r>
              <a:rPr lang="pl-PL" sz="2800" dirty="0" smtClean="0"/>
              <a:t>Oszust</a:t>
            </a:r>
          </a:p>
          <a:p>
            <a:pPr indent="0" algn="ctr">
              <a:buNone/>
            </a:pPr>
            <a:r>
              <a:rPr lang="pl-PL" sz="2800" dirty="0"/>
              <a:t>i</a:t>
            </a:r>
            <a:endParaRPr lang="pl-PL" sz="2800" dirty="0" smtClean="0"/>
          </a:p>
          <a:p>
            <a:pPr algn="ctr"/>
            <a:r>
              <a:rPr lang="pl-PL" sz="2800" smtClean="0"/>
              <a:t> Jakub </a:t>
            </a:r>
            <a:r>
              <a:rPr lang="pl-PL" sz="2800" dirty="0" smtClean="0"/>
              <a:t>Czajka</a:t>
            </a:r>
          </a:p>
          <a:p>
            <a:pPr indent="0">
              <a:buNone/>
            </a:pPr>
            <a:endParaRPr lang="pl-PL" sz="2800" dirty="0" smtClean="0"/>
          </a:p>
          <a:p>
            <a:pPr indent="0" algn="ctr">
              <a:buNone/>
            </a:pPr>
            <a:endParaRPr lang="pl-PL" sz="2800" dirty="0" smtClean="0"/>
          </a:p>
          <a:p>
            <a:pPr indent="0" algn="ctr">
              <a:buNone/>
            </a:pPr>
            <a:endParaRPr lang="pl-PL" sz="3600" dirty="0"/>
          </a:p>
        </p:txBody>
      </p:sp>
    </p:spTree>
    <p:extLst>
      <p:ext uri="{BB962C8B-B14F-4D97-AF65-F5344CB8AC3E}">
        <p14:creationId xmlns="" xmlns:p14="http://schemas.microsoft.com/office/powerpoint/2010/main" val="1048172988"/>
      </p:ext>
    </p:extLst>
  </p:cSld>
  <p:clrMapOvr>
    <a:masterClrMapping/>
  </p:clrMapOvr>
  <p:transition spd="med">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mn-lt"/>
              </a:rPr>
              <a:t>Lokomotywa parowa</a:t>
            </a:r>
          </a:p>
        </p:txBody>
      </p:sp>
      <p:sp>
        <p:nvSpPr>
          <p:cNvPr id="3" name="Symbol zastępczy zawartości 2"/>
          <p:cNvSpPr>
            <a:spLocks noGrp="1"/>
          </p:cNvSpPr>
          <p:nvPr>
            <p:ph idx="1"/>
          </p:nvPr>
        </p:nvSpPr>
        <p:spPr>
          <a:xfrm>
            <a:off x="1371600" y="2438401"/>
            <a:ext cx="6400800" cy="2070719"/>
          </a:xfrm>
        </p:spPr>
        <p:txBody>
          <a:bodyPr>
            <a:normAutofit fontScale="70000" lnSpcReduction="20000"/>
          </a:bodyPr>
          <a:lstStyle/>
          <a:p>
            <a:r>
              <a:rPr lang="pl-PL" dirty="0">
                <a:latin typeface="Arial" panose="020B0604020202020204" pitchFamily="34" charset="0"/>
                <a:cs typeface="Arial" panose="020B0604020202020204" pitchFamily="34" charset="0"/>
              </a:rPr>
              <a:t>Lokomotywa parowa (również parowóz) – lokomotywa napędzana silnikami parowymi. Para pochodzi z kotła opalanego najczęściej </a:t>
            </a:r>
            <a:r>
              <a:rPr lang="pl-PL" dirty="0" smtClean="0">
                <a:latin typeface="Arial" panose="020B0604020202020204" pitchFamily="34" charset="0"/>
                <a:cs typeface="Arial" panose="020B0604020202020204" pitchFamily="34" charset="0"/>
              </a:rPr>
              <a:t>węglem.</a:t>
            </a:r>
            <a:endParaRPr lang="pl-PL" dirty="0">
              <a:latin typeface="Arial" panose="020B0604020202020204" pitchFamily="34" charset="0"/>
              <a:cs typeface="Arial" panose="020B0604020202020204" pitchFamily="34" charset="0"/>
            </a:endParaRPr>
          </a:p>
          <a:p>
            <a:endParaRPr lang="pl-PL" dirty="0">
              <a:latin typeface="Arial" panose="020B0604020202020204" pitchFamily="34" charset="0"/>
              <a:cs typeface="Arial" panose="020B0604020202020204" pitchFamily="34" charset="0"/>
            </a:endParaRPr>
          </a:p>
          <a:p>
            <a:r>
              <a:rPr lang="pl-PL" dirty="0">
                <a:latin typeface="Arial" panose="020B0604020202020204" pitchFamily="34" charset="0"/>
                <a:cs typeface="Arial" panose="020B0604020202020204" pitchFamily="34" charset="0"/>
              </a:rPr>
              <a:t>Pierwszą lokomotywę parową zbudował w 1804 roku Richard </a:t>
            </a:r>
            <a:r>
              <a:rPr lang="pl-PL" dirty="0" err="1">
                <a:latin typeface="Arial" panose="020B0604020202020204" pitchFamily="34" charset="0"/>
                <a:cs typeface="Arial" panose="020B0604020202020204" pitchFamily="34" charset="0"/>
              </a:rPr>
              <a:t>Trevithick</a:t>
            </a:r>
            <a:r>
              <a:rPr lang="pl-PL" dirty="0">
                <a:latin typeface="Arial" panose="020B0604020202020204" pitchFamily="34" charset="0"/>
                <a:cs typeface="Arial" panose="020B0604020202020204" pitchFamily="34" charset="0"/>
              </a:rPr>
              <a:t>. Za wynalazcę współczesnej lokomotywy parowej uważa się George’a Stephensona. Jego parowóz Rakieta (</a:t>
            </a:r>
            <a:r>
              <a:rPr lang="pl-PL" dirty="0" err="1">
                <a:latin typeface="Arial" panose="020B0604020202020204" pitchFamily="34" charset="0"/>
                <a:cs typeface="Arial" panose="020B0604020202020204" pitchFamily="34" charset="0"/>
              </a:rPr>
              <a:t>Rocket</a:t>
            </a:r>
            <a:r>
              <a:rPr lang="pl-PL" dirty="0">
                <a:latin typeface="Arial" panose="020B0604020202020204" pitchFamily="34" charset="0"/>
                <a:cs typeface="Arial" panose="020B0604020202020204" pitchFamily="34" charset="0"/>
              </a:rPr>
              <a:t>) z 1829 r. stał się pierwowzorem wszystkich dalszych konstrukcji</a:t>
            </a:r>
            <a:r>
              <a:rPr lang="pl-PL" dirty="0" smtClean="0">
                <a:latin typeface="Arial" panose="020B0604020202020204" pitchFamily="34" charset="0"/>
                <a:cs typeface="Arial" panose="020B0604020202020204" pitchFamily="34" charset="0"/>
              </a:rPr>
              <a:t>.</a:t>
            </a:r>
          </a:p>
          <a:p>
            <a:pPr indent="0">
              <a:buNone/>
            </a:pPr>
            <a:endParaRPr lang="pl-PL"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41752" y="4437112"/>
            <a:ext cx="2095500" cy="1209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64088" y="4365104"/>
            <a:ext cx="2095500" cy="12636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095732331"/>
      </p:ext>
    </p:extLst>
  </p:cSld>
  <p:clrMapOvr>
    <a:masterClrMapping/>
  </p:clrMapOvr>
  <p:transition spd="med">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mn-lt"/>
              </a:rPr>
              <a:t>Latarnia uliczna</a:t>
            </a:r>
          </a:p>
        </p:txBody>
      </p:sp>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44208" y="2348880"/>
            <a:ext cx="1440160" cy="33843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ymbol zastępczy zawartości 2"/>
          <p:cNvSpPr>
            <a:spLocks noGrp="1"/>
          </p:cNvSpPr>
          <p:nvPr>
            <p:ph idx="1"/>
          </p:nvPr>
        </p:nvSpPr>
        <p:spPr>
          <a:xfrm>
            <a:off x="1371600" y="2438401"/>
            <a:ext cx="5072608" cy="2214736"/>
          </a:xfrm>
        </p:spPr>
        <p:txBody>
          <a:bodyPr>
            <a:normAutofit/>
          </a:bodyPr>
          <a:lstStyle/>
          <a:p>
            <a:r>
              <a:rPr lang="pl-PL" sz="1300" dirty="0">
                <a:latin typeface="Arial" panose="020B0604020202020204" pitchFamily="34" charset="0"/>
                <a:cs typeface="Arial" panose="020B0604020202020204" pitchFamily="34" charset="0"/>
              </a:rPr>
              <a:t>Latarnia uliczna – źródło światła w oprawie oświetleniowej wraz z konstrukcją ją podtrzymującą (słupem, wysięgnikiem lub przewieszką), mające za zadanie oświetlać ulice, chodniki i drogi (także alejki w parkach) w warunkach niedostatecznej widoczności – przede wszystkim nocą, ale także w czasie mgły, obfitych opadów atmosferycznych, silnego zachmurzenia itp. – w miejscach, gdzie przebywać może wiele osób lub pojazdów.</a:t>
            </a:r>
          </a:p>
        </p:txBody>
      </p:sp>
    </p:spTree>
    <p:extLst>
      <p:ext uri="{BB962C8B-B14F-4D97-AF65-F5344CB8AC3E}">
        <p14:creationId xmlns="" xmlns:p14="http://schemas.microsoft.com/office/powerpoint/2010/main" val="511294529"/>
      </p:ext>
    </p:extLst>
  </p:cSld>
  <p:clrMapOvr>
    <a:masterClrMapping/>
  </p:clrMapOvr>
  <p:transition spd="med">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mn-lt"/>
              </a:rPr>
              <a:t>Gaśnica</a:t>
            </a:r>
          </a:p>
        </p:txBody>
      </p:sp>
      <p:sp>
        <p:nvSpPr>
          <p:cNvPr id="3" name="Symbol zastępczy zawartości 2"/>
          <p:cNvSpPr>
            <a:spLocks noGrp="1"/>
          </p:cNvSpPr>
          <p:nvPr>
            <p:ph idx="1"/>
          </p:nvPr>
        </p:nvSpPr>
        <p:spPr>
          <a:xfrm>
            <a:off x="3059832" y="2438400"/>
            <a:ext cx="4712568" cy="3075136"/>
          </a:xfrm>
        </p:spPr>
        <p:txBody>
          <a:bodyPr>
            <a:normAutofit/>
          </a:bodyPr>
          <a:lstStyle/>
          <a:p>
            <a:r>
              <a:rPr lang="pl-PL" sz="1300" dirty="0">
                <a:latin typeface="Arial" panose="020B0604020202020204" pitchFamily="34" charset="0"/>
                <a:cs typeface="Arial" panose="020B0604020202020204" pitchFamily="34" charset="0"/>
              </a:rPr>
              <a:t>Gaśnica to urządzenie (najczęściej przenośne) służące do gaszenia pożarów. Mniejsze gaśnice stosuje się w samochodach, większe w obiektach publicznych i przemysłowych. Istnieją także agregaty gaśnicze złożone z jednej lub większej liczby dużych gaśnic zaopatrzonych we wspólną dyszę i umieszczonych na dwukołowym podwoziu.</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2345184"/>
            <a:ext cx="2023492" cy="31683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659725759"/>
      </p:ext>
    </p:extLst>
  </p:cSld>
  <p:clrMapOvr>
    <a:masterClrMapping/>
  </p:clrMapOvr>
  <p:transition spd="med">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mn-lt"/>
              </a:rPr>
              <a:t>Rewolwer</a:t>
            </a:r>
          </a:p>
        </p:txBody>
      </p:sp>
      <p:pic>
        <p:nvPicPr>
          <p:cNvPr id="409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4697" y="1052736"/>
            <a:ext cx="1512168" cy="10081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rightnessContrast bright="20000" contrast="20000"/>
                    </a14:imgEffect>
                  </a14:imgLayer>
                </a14:imgProps>
              </a:ext>
              <a:ext uri="{28A0092B-C50C-407E-A947-70E740481C1C}">
                <a14:useLocalDpi xmlns="" xmlns:a14="http://schemas.microsoft.com/office/drawing/2010/main" val="0"/>
              </a:ext>
            </a:extLst>
          </a:blip>
          <a:srcRect/>
          <a:stretch>
            <a:fillRect/>
          </a:stretch>
        </p:blipFill>
        <p:spPr bwMode="auto">
          <a:xfrm>
            <a:off x="6516215" y="980728"/>
            <a:ext cx="1465877" cy="108012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ymbol zastępczy zawartości 2"/>
          <p:cNvSpPr>
            <a:spLocks noGrp="1"/>
          </p:cNvSpPr>
          <p:nvPr>
            <p:ph idx="1"/>
          </p:nvPr>
        </p:nvSpPr>
        <p:spPr>
          <a:xfrm>
            <a:off x="1371600" y="2438400"/>
            <a:ext cx="6400800" cy="3078832"/>
          </a:xfrm>
        </p:spPr>
        <p:txBody>
          <a:bodyPr>
            <a:normAutofit lnSpcReduction="10000"/>
          </a:bodyPr>
          <a:lstStyle/>
          <a:p>
            <a:r>
              <a:rPr lang="pl-PL" sz="1300" dirty="0">
                <a:latin typeface="Arial" panose="020B0604020202020204" pitchFamily="34" charset="0"/>
                <a:cs typeface="Arial" panose="020B0604020202020204" pitchFamily="34" charset="0"/>
              </a:rPr>
              <a:t>Rewolwer – wielostrzałowa broń powtarzalna (nieautomatyczna, krótka, bardzo rzadkie są konstrukcje rewolwerów samopowtarzalnych), w której funkcję magazynka niewymiennego (magazynu) spełnia obrotowy bęben z kilkoma komorami nabojowymi (zwykle sześcioma</a:t>
            </a:r>
            <a:r>
              <a:rPr lang="pl-PL" sz="1300" dirty="0" smtClean="0">
                <a:latin typeface="Arial" panose="020B0604020202020204" pitchFamily="34" charset="0"/>
                <a:cs typeface="Arial" panose="020B0604020202020204" pitchFamily="34" charset="0"/>
              </a:rPr>
              <a:t>).</a:t>
            </a:r>
          </a:p>
          <a:p>
            <a:r>
              <a:rPr lang="pl-PL" sz="1300" dirty="0">
                <a:latin typeface="Arial" panose="020B0604020202020204" pitchFamily="34" charset="0"/>
                <a:cs typeface="Arial" panose="020B0604020202020204" pitchFamily="34" charset="0"/>
              </a:rPr>
              <a:t>Pierwsza udana konstrukcja rewolweru autorstwa Colta umożliwiała obrót i ustalenie bębna we właściwej pozycji poprzez odciągnięcie kurka. W wyniku obrotu bębna wokół osi równoległej do osi lufy, poszczególne komory nabojowe (z nabojami) ustawiają się kolejno na przedłużeniu osi lufy. Po odpaleniu spłonki naboju za pomocą kurka, pocisk opuszcza komorę nabojową w bębnie, przedostając się do lufy i następnie wylatując z niej.</a:t>
            </a:r>
          </a:p>
        </p:txBody>
      </p:sp>
    </p:spTree>
    <p:extLst>
      <p:ext uri="{BB962C8B-B14F-4D97-AF65-F5344CB8AC3E}">
        <p14:creationId xmlns="" xmlns:p14="http://schemas.microsoft.com/office/powerpoint/2010/main" val="350111363"/>
      </p:ext>
    </p:extLst>
  </p:cSld>
  <p:clrMapOvr>
    <a:masterClrMapping/>
  </p:clrMapOvr>
  <p:transition spd="med">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mn-lt"/>
              </a:rPr>
              <a:t>Zapałka</a:t>
            </a:r>
          </a:p>
        </p:txBody>
      </p:sp>
      <p:sp>
        <p:nvSpPr>
          <p:cNvPr id="3" name="Symbol zastępczy zawartości 2"/>
          <p:cNvSpPr>
            <a:spLocks noGrp="1"/>
          </p:cNvSpPr>
          <p:nvPr>
            <p:ph idx="1"/>
          </p:nvPr>
        </p:nvSpPr>
        <p:spPr>
          <a:xfrm>
            <a:off x="1371600" y="2438400"/>
            <a:ext cx="4208512" cy="3048001"/>
          </a:xfrm>
        </p:spPr>
        <p:txBody>
          <a:bodyPr>
            <a:normAutofit/>
          </a:bodyPr>
          <a:lstStyle/>
          <a:p>
            <a:r>
              <a:rPr lang="pl-PL" sz="1300" dirty="0">
                <a:latin typeface="Arial" panose="020B0604020202020204" pitchFamily="34" charset="0"/>
                <a:cs typeface="Arial" panose="020B0604020202020204" pitchFamily="34" charset="0"/>
              </a:rPr>
              <a:t>Zapałka – służący do rozpalania ognia, specjalnie w tym celu przygotowany patyczek z drewna (rzadziej – pasków tektury), dodatkowo nasączony w całości lub części substancją ułatwiającą spalanie i na jednym końcu pokryty masą ulegającą zapłonowi wskutek tarcia; końcówka taka nazywana jest główką (lub łebkiem) zapałki</a:t>
            </a:r>
            <a:r>
              <a:rPr lang="pl-PL" sz="1300" dirty="0" smtClean="0">
                <a:latin typeface="Arial" panose="020B0604020202020204" pitchFamily="34" charset="0"/>
                <a:cs typeface="Arial" panose="020B0604020202020204" pitchFamily="34" charset="0"/>
              </a:rPr>
              <a:t>.</a:t>
            </a:r>
          </a:p>
          <a:p>
            <a:endParaRPr lang="pl-PL" sz="1300" dirty="0">
              <a:latin typeface="Arial" panose="020B0604020202020204" pitchFamily="34" charset="0"/>
              <a:cs typeface="Arial" panose="020B0604020202020204" pitchFamily="34" charset="0"/>
            </a:endParaRPr>
          </a:p>
        </p:txBody>
      </p:sp>
      <p:pic>
        <p:nvPicPr>
          <p:cNvPr id="512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52120" y="2492896"/>
            <a:ext cx="2232248" cy="30243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17426456"/>
      </p:ext>
    </p:extLst>
  </p:cSld>
  <p:clrMapOvr>
    <a:masterClrMapping/>
  </p:clrMapOvr>
  <p:transition spd="med">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mn-lt"/>
              </a:rPr>
              <a:t>Rower</a:t>
            </a:r>
          </a:p>
        </p:txBody>
      </p:sp>
      <p:sp>
        <p:nvSpPr>
          <p:cNvPr id="3" name="Symbol zastępczy zawartości 2"/>
          <p:cNvSpPr>
            <a:spLocks noGrp="1"/>
          </p:cNvSpPr>
          <p:nvPr>
            <p:ph idx="1"/>
          </p:nvPr>
        </p:nvSpPr>
        <p:spPr>
          <a:xfrm>
            <a:off x="1371600" y="2438400"/>
            <a:ext cx="3704456" cy="3048001"/>
          </a:xfrm>
        </p:spPr>
        <p:txBody>
          <a:bodyPr>
            <a:normAutofit lnSpcReduction="10000"/>
          </a:bodyPr>
          <a:lstStyle/>
          <a:p>
            <a:r>
              <a:rPr lang="pl-PL" sz="1300" dirty="0">
                <a:latin typeface="Arial" panose="020B0604020202020204" pitchFamily="34" charset="0"/>
                <a:cs typeface="Arial" panose="020B0604020202020204" pitchFamily="34" charset="0"/>
              </a:rPr>
              <a:t>Rower – jedno- lub wielośladowy pojazd drogowy napędzany siłą mięśni poruszających się nim osób za pomocą przekładni mechanicznej, wprawianej w ruch (najczęściej) </a:t>
            </a:r>
            <a:r>
              <a:rPr lang="pl-PL" sz="1300" dirty="0" smtClean="0">
                <a:latin typeface="Arial" panose="020B0604020202020204" pitchFamily="34" charset="0"/>
                <a:cs typeface="Arial" panose="020B0604020202020204" pitchFamily="34" charset="0"/>
              </a:rPr>
              <a:t>nogami.</a:t>
            </a:r>
            <a:endParaRPr lang="pl-PL" sz="1300" dirty="0">
              <a:latin typeface="Arial" panose="020B0604020202020204" pitchFamily="34" charset="0"/>
              <a:cs typeface="Arial" panose="020B0604020202020204" pitchFamily="34" charset="0"/>
            </a:endParaRPr>
          </a:p>
          <a:p>
            <a:r>
              <a:rPr lang="pl-PL" sz="1300" dirty="0">
                <a:latin typeface="Arial" panose="020B0604020202020204" pitchFamily="34" charset="0"/>
                <a:cs typeface="Arial" panose="020B0604020202020204" pitchFamily="34" charset="0"/>
              </a:rPr>
              <a:t>Pierwotnie nosił nazwę welocyped oraz bicykl i podobnie nazywany jest w większości nowożytnych języków europejskich. Obecna polska nazwa pochodzi od brytyjskiej firmy Rover, która dawniej produkowała </a:t>
            </a:r>
            <a:r>
              <a:rPr lang="pl-PL" sz="1300" dirty="0" smtClean="0">
                <a:latin typeface="Arial" panose="020B0604020202020204" pitchFamily="34" charset="0"/>
                <a:cs typeface="Arial" panose="020B0604020202020204" pitchFamily="34" charset="0"/>
              </a:rPr>
              <a:t>rowery.</a:t>
            </a:r>
            <a:endParaRPr lang="pl-PL" sz="1300" dirty="0">
              <a:latin typeface="Arial" panose="020B0604020202020204" pitchFamily="34" charset="0"/>
              <a:cs typeface="Arial" panose="020B0604020202020204" pitchFamily="34" charset="0"/>
            </a:endParaRPr>
          </a:p>
        </p:txBody>
      </p:sp>
      <p:pic>
        <p:nvPicPr>
          <p:cNvPr id="614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68042" y="2672917"/>
            <a:ext cx="3168351" cy="26642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35615276"/>
      </p:ext>
    </p:extLst>
  </p:cSld>
  <p:clrMapOvr>
    <a:masterClrMapping/>
  </p:clrMapOvr>
  <p:transition spd="med">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mn-lt"/>
              </a:rPr>
              <a:t>Silnik spalinowy</a:t>
            </a:r>
          </a:p>
        </p:txBody>
      </p:sp>
      <p:sp>
        <p:nvSpPr>
          <p:cNvPr id="3" name="Symbol zastępczy zawartości 2"/>
          <p:cNvSpPr>
            <a:spLocks noGrp="1"/>
          </p:cNvSpPr>
          <p:nvPr>
            <p:ph idx="1"/>
          </p:nvPr>
        </p:nvSpPr>
        <p:spPr>
          <a:xfrm>
            <a:off x="2843808" y="2438400"/>
            <a:ext cx="4928592" cy="3048001"/>
          </a:xfrm>
        </p:spPr>
        <p:txBody>
          <a:bodyPr>
            <a:normAutofit/>
          </a:bodyPr>
          <a:lstStyle/>
          <a:p>
            <a:r>
              <a:rPr lang="pl-PL" sz="1300" dirty="0">
                <a:latin typeface="Arial" panose="020B0604020202020204" pitchFamily="34" charset="0"/>
                <a:cs typeface="Arial" panose="020B0604020202020204" pitchFamily="34" charset="0"/>
              </a:rPr>
              <a:t>Silnik spalinowy – silnik wykorzystujący sprężanie i rozprężanie czynnika termodynamicznego (gazu) do wytworzenia momentu obrotowego lub siły. Sprężany jest gaz „zimny”, a rozprężany – „gorący”. Do sprężenia gazu zimnego zużywana jest mniejsza ilość energii mechanicznej niż uzyskuje się z rozprężania. Z tego powodu energia uzyskana z rozprężania zużywana jest do sprężania gazu i do napędu dowolnej maszyny. Gorący gaz uzyskuje się w wyniku spalenia paliwa, stąd nazwa: silnik spalinowy.</a:t>
            </a:r>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2" y="2420888"/>
            <a:ext cx="1466850" cy="31813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94329127"/>
      </p:ext>
    </p:extLst>
  </p:cSld>
  <p:clrMapOvr>
    <a:masterClrMapping/>
  </p:clrMapOvr>
  <p:transition spd="med">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mn-lt"/>
              </a:rPr>
              <a:t>Telefon</a:t>
            </a:r>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1052736"/>
            <a:ext cx="1125364" cy="10081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ymbol zastępczy zawartości 2"/>
          <p:cNvSpPr>
            <a:spLocks noGrp="1"/>
          </p:cNvSpPr>
          <p:nvPr>
            <p:ph idx="1"/>
          </p:nvPr>
        </p:nvSpPr>
        <p:spPr/>
        <p:txBody>
          <a:bodyPr>
            <a:normAutofit/>
          </a:bodyPr>
          <a:lstStyle/>
          <a:p>
            <a:r>
              <a:rPr lang="pl-PL" sz="1300" dirty="0">
                <a:latin typeface="Arial" panose="020B0604020202020204" pitchFamily="34" charset="0"/>
                <a:cs typeface="Arial" panose="020B0604020202020204" pitchFamily="34" charset="0"/>
              </a:rPr>
              <a:t>Telefon </a:t>
            </a:r>
            <a:r>
              <a:rPr lang="pl-PL" sz="1300" dirty="0" smtClean="0">
                <a:latin typeface="Arial" panose="020B0604020202020204" pitchFamily="34" charset="0"/>
                <a:cs typeface="Arial" panose="020B0604020202020204" pitchFamily="34" charset="0"/>
              </a:rPr>
              <a:t>– </a:t>
            </a:r>
            <a:r>
              <a:rPr lang="pl-PL" sz="1300" dirty="0">
                <a:latin typeface="Arial" panose="020B0604020202020204" pitchFamily="34" charset="0"/>
                <a:cs typeface="Arial" panose="020B0604020202020204" pitchFamily="34" charset="0"/>
              </a:rPr>
              <a:t>urządzenie końcowe dołączane do zakończenia łącza telefonicznego</a:t>
            </a:r>
            <a:r>
              <a:rPr lang="pl-PL" sz="1300" dirty="0" smtClean="0">
                <a:latin typeface="Arial" panose="020B0604020202020204" pitchFamily="34" charset="0"/>
                <a:cs typeface="Arial" panose="020B0604020202020204" pitchFamily="34" charset="0"/>
              </a:rPr>
              <a:t>.</a:t>
            </a:r>
          </a:p>
          <a:p>
            <a:r>
              <a:rPr lang="pl-PL" sz="1300" dirty="0">
                <a:latin typeface="Arial" panose="020B0604020202020204" pitchFamily="34" charset="0"/>
                <a:cs typeface="Arial" panose="020B0604020202020204" pitchFamily="34" charset="0"/>
              </a:rPr>
              <a:t>Za wynalazcę telefonu uważa się Aleksandra Bella, który pierwszy opatentował ten wynalazek, lecz koncepcja narodziła się wcześniej. Jedno z pierwszych urządzeń skonstruował Antonio </a:t>
            </a:r>
            <a:r>
              <a:rPr lang="pl-PL" sz="1300" dirty="0" err="1" smtClean="0">
                <a:latin typeface="Arial" panose="020B0604020202020204" pitchFamily="34" charset="0"/>
                <a:cs typeface="Arial" panose="020B0604020202020204" pitchFamily="34" charset="0"/>
              </a:rPr>
              <a:t>Meucci</a:t>
            </a:r>
            <a:r>
              <a:rPr lang="pl-PL" sz="1300" dirty="0" smtClean="0">
                <a:latin typeface="Arial" panose="020B0604020202020204" pitchFamily="34" charset="0"/>
                <a:cs typeface="Arial" panose="020B0604020202020204" pitchFamily="34" charset="0"/>
              </a:rPr>
              <a:t>. </a:t>
            </a:r>
            <a:r>
              <a:rPr lang="pl-PL" sz="1300" dirty="0">
                <a:latin typeface="Arial" panose="020B0604020202020204" pitchFamily="34" charset="0"/>
                <a:cs typeface="Arial" panose="020B0604020202020204" pitchFamily="34" charset="0"/>
              </a:rPr>
              <a:t>Kiedy jego żona zachorowała, </a:t>
            </a:r>
            <a:r>
              <a:rPr lang="pl-PL" sz="1300" dirty="0" err="1">
                <a:latin typeface="Arial" panose="020B0604020202020204" pitchFamily="34" charset="0"/>
                <a:cs typeface="Arial" panose="020B0604020202020204" pitchFamily="34" charset="0"/>
              </a:rPr>
              <a:t>Meucci</a:t>
            </a:r>
            <a:r>
              <a:rPr lang="pl-PL" sz="1300" dirty="0">
                <a:latin typeface="Arial" panose="020B0604020202020204" pitchFamily="34" charset="0"/>
                <a:cs typeface="Arial" panose="020B0604020202020204" pitchFamily="34" charset="0"/>
              </a:rPr>
              <a:t> skonstruował telefon, dzięki któremu kobieta mogła z domu porozumiewać się z warsztatem. Później Włoch zmodernizował wynalazek tak, by można było się nim porozumiewać na znaczną odległość. Nie było go jednak stać na opłacenie patentu. Podobnych prób dokonywał także Niemiec Philipp </a:t>
            </a:r>
            <a:r>
              <a:rPr lang="pl-PL" sz="1300" dirty="0" err="1">
                <a:latin typeface="Arial" panose="020B0604020202020204" pitchFamily="34" charset="0"/>
                <a:cs typeface="Arial" panose="020B0604020202020204" pitchFamily="34" charset="0"/>
              </a:rPr>
              <a:t>Reis</a:t>
            </a:r>
            <a:r>
              <a:rPr lang="pl-PL" sz="1300" dirty="0">
                <a:latin typeface="Arial" panose="020B0604020202020204" pitchFamily="34" charset="0"/>
                <a:cs typeface="Arial" panose="020B0604020202020204" pitchFamily="34" charset="0"/>
              </a:rPr>
              <a:t>.</a:t>
            </a:r>
          </a:p>
        </p:txBody>
      </p:sp>
      <p:pic>
        <p:nvPicPr>
          <p:cNvPr id="819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20272" y="4653136"/>
            <a:ext cx="784246" cy="10801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730502922"/>
      </p:ext>
    </p:extLst>
  </p:cSld>
  <p:clrMapOvr>
    <a:masterClrMapping/>
  </p:clrMapOvr>
  <p:transition spd="med">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skluzywny">
  <a:themeElements>
    <a:clrScheme name="Ekskluzywny">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Czarny krawat">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kskluzywny">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76</TotalTime>
  <Words>654</Words>
  <Application>Microsoft Office PowerPoint</Application>
  <PresentationFormat>Pokaz na ekranie (4:3)</PresentationFormat>
  <Paragraphs>31</Paragraphs>
  <Slides>11</Slides>
  <Notes>0</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Ekskluzywny</vt:lpstr>
      <vt:lpstr>WIELKIE WYNALAZKI </vt:lpstr>
      <vt:lpstr>Lokomotywa parowa</vt:lpstr>
      <vt:lpstr>Latarnia uliczna</vt:lpstr>
      <vt:lpstr>Gaśnica</vt:lpstr>
      <vt:lpstr>Rewolwer</vt:lpstr>
      <vt:lpstr>Zapałka</vt:lpstr>
      <vt:lpstr>Rower</vt:lpstr>
      <vt:lpstr>Silnik spalinowy</vt:lpstr>
      <vt:lpstr>Telefon</vt:lpstr>
      <vt:lpstr>Żarówka</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WIELKIE WYNALAZKI</dc:title>
  <dc:creator>Ewa</dc:creator>
  <cp:lastModifiedBy>Nauczyciel</cp:lastModifiedBy>
  <cp:revision>9</cp:revision>
  <dcterms:created xsi:type="dcterms:W3CDTF">2016-10-17T12:18:22Z</dcterms:created>
  <dcterms:modified xsi:type="dcterms:W3CDTF">2016-10-21T12:24:59Z</dcterms:modified>
</cp:coreProperties>
</file>