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1" r:id="rId3"/>
    <p:sldId id="257" r:id="rId4"/>
    <p:sldId id="258" r:id="rId5"/>
    <p:sldId id="266" r:id="rId6"/>
    <p:sldId id="259" r:id="rId7"/>
    <p:sldId id="260" r:id="rId8"/>
    <p:sldId id="264" r:id="rId9"/>
    <p:sldId id="262" r:id="rId10"/>
    <p:sldId id="267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7C80"/>
    <a:srgbClr val="FF99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5" autoAdjust="0"/>
    <p:restoredTop sz="94638" autoAdjust="0"/>
  </p:normalViewPr>
  <p:slideViewPr>
    <p:cSldViewPr>
      <p:cViewPr>
        <p:scale>
          <a:sx n="107" d="100"/>
          <a:sy n="107" d="100"/>
        </p:scale>
        <p:origin x="-306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EE4DD65-84AA-4A80-A374-56F25FA16A92}" type="datetimeFigureOut">
              <a:rPr lang="pl-PL" smtClean="0"/>
              <a:pPr/>
              <a:t>2016-11-29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627BAAD-EC82-4E6D-A339-68CC1FB709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DD65-84AA-4A80-A374-56F25FA16A92}" type="datetimeFigureOut">
              <a:rPr lang="pl-PL" smtClean="0"/>
              <a:pPr/>
              <a:t>2016-11-29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7BAAD-EC82-4E6D-A339-68CC1FB709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DD65-84AA-4A80-A374-56F25FA16A92}" type="datetimeFigureOut">
              <a:rPr lang="pl-PL" smtClean="0"/>
              <a:pPr/>
              <a:t>2016-11-29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7BAAD-EC82-4E6D-A339-68CC1FB709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EE4DD65-84AA-4A80-A374-56F25FA16A92}" type="datetimeFigureOut">
              <a:rPr lang="pl-PL" smtClean="0"/>
              <a:pPr/>
              <a:t>2016-11-29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7BAAD-EC82-4E6D-A339-68CC1FB709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EE4DD65-84AA-4A80-A374-56F25FA16A92}" type="datetimeFigureOut">
              <a:rPr lang="pl-PL" smtClean="0"/>
              <a:pPr/>
              <a:t>2016-11-29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627BAAD-EC82-4E6D-A339-68CC1FB70949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EE4DD65-84AA-4A80-A374-56F25FA16A92}" type="datetimeFigureOut">
              <a:rPr lang="pl-PL" smtClean="0"/>
              <a:pPr/>
              <a:t>2016-11-29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627BAAD-EC82-4E6D-A339-68CC1FB709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EE4DD65-84AA-4A80-A374-56F25FA16A92}" type="datetimeFigureOut">
              <a:rPr lang="pl-PL" smtClean="0"/>
              <a:pPr/>
              <a:t>2016-11-29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627BAAD-EC82-4E6D-A339-68CC1FB709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DD65-84AA-4A80-A374-56F25FA16A92}" type="datetimeFigureOut">
              <a:rPr lang="pl-PL" smtClean="0"/>
              <a:pPr/>
              <a:t>2016-11-29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7BAAD-EC82-4E6D-A339-68CC1FB709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EE4DD65-84AA-4A80-A374-56F25FA16A92}" type="datetimeFigureOut">
              <a:rPr lang="pl-PL" smtClean="0"/>
              <a:pPr/>
              <a:t>2016-11-29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627BAAD-EC82-4E6D-A339-68CC1FB709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EE4DD65-84AA-4A80-A374-56F25FA16A92}" type="datetimeFigureOut">
              <a:rPr lang="pl-PL" smtClean="0"/>
              <a:pPr/>
              <a:t>2016-11-29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627BAAD-EC82-4E6D-A339-68CC1FB709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EE4DD65-84AA-4A80-A374-56F25FA16A92}" type="datetimeFigureOut">
              <a:rPr lang="pl-PL" smtClean="0"/>
              <a:pPr/>
              <a:t>2016-11-29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627BAAD-EC82-4E6D-A339-68CC1FB709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EE4DD65-84AA-4A80-A374-56F25FA16A92}" type="datetimeFigureOut">
              <a:rPr lang="pl-PL" smtClean="0"/>
              <a:pPr/>
              <a:t>2016-11-29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627BAAD-EC82-4E6D-A339-68CC1FB7094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Fundusze </a:t>
            </a:r>
            <a:r>
              <a:rPr lang="pl-PL" sz="6600" dirty="0" smtClean="0"/>
              <a:t>Europejskie</a:t>
            </a:r>
            <a:endParaRPr lang="pl-PL" sz="6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pl-PL" sz="11400" dirty="0" smtClean="0"/>
              <a:t>w </a:t>
            </a:r>
            <a:r>
              <a:rPr lang="pl-PL" sz="11400" dirty="0"/>
              <a:t>G</a:t>
            </a:r>
            <a:r>
              <a:rPr lang="pl-PL" sz="11400" dirty="0" smtClean="0"/>
              <a:t>minie Goraj</a:t>
            </a:r>
          </a:p>
          <a:p>
            <a:endParaRPr lang="pl-PL" sz="4400" dirty="0" smtClean="0"/>
          </a:p>
          <a:p>
            <a:endParaRPr lang="pl-PL" sz="4400" dirty="0" smtClean="0"/>
          </a:p>
          <a:p>
            <a:endParaRPr lang="pl-PL" sz="4400" dirty="0" smtClean="0"/>
          </a:p>
          <a:p>
            <a:endParaRPr lang="pl-PL" sz="4400" dirty="0" smtClean="0"/>
          </a:p>
          <a:p>
            <a:r>
              <a:rPr lang="pl-PL" sz="4400" dirty="0" smtClean="0"/>
              <a:t>Zapraszamy do uważnego oglądania! </a:t>
            </a:r>
            <a:r>
              <a:rPr lang="pl-PL" sz="4400" dirty="0" smtClean="0">
                <a:sym typeface="Wingdings" pitchFamily="2" charset="2"/>
              </a:rPr>
              <a:t>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xmlns="" val="3004553534"/>
      </p:ext>
    </p:extLst>
  </p:cSld>
  <p:clrMapOvr>
    <a:masterClrMapping/>
  </p:clrMapOvr>
  <p:transition spd="slow">
    <p:dissolv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Przygotowały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sz="4400" dirty="0" err="1" smtClean="0"/>
              <a:t>Gabysia</a:t>
            </a:r>
            <a:r>
              <a:rPr lang="pl-PL" sz="4400" dirty="0" smtClean="0"/>
              <a:t> Malec</a:t>
            </a:r>
          </a:p>
          <a:p>
            <a:r>
              <a:rPr lang="pl-PL" sz="4400" dirty="0" err="1" smtClean="0"/>
              <a:t>Oleśka</a:t>
            </a:r>
            <a:r>
              <a:rPr lang="pl-PL" sz="4400" dirty="0" smtClean="0"/>
              <a:t> </a:t>
            </a:r>
            <a:r>
              <a:rPr lang="pl-PL" sz="4400" dirty="0" err="1" smtClean="0"/>
              <a:t>Sulowska</a:t>
            </a:r>
            <a:endParaRPr lang="pl-PL" sz="4400" dirty="0"/>
          </a:p>
        </p:txBody>
      </p:sp>
      <p:pic>
        <p:nvPicPr>
          <p:cNvPr id="5" name="Symbol zastępczy zawartości 4" descr="146971791117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4810" y="1643050"/>
            <a:ext cx="2928958" cy="4872854"/>
          </a:xfrm>
        </p:spPr>
      </p:pic>
    </p:spTree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800" dirty="0" smtClean="0"/>
              <a:t>Drogi powodziowe</a:t>
            </a:r>
            <a:endParaRPr lang="pl-PL" sz="4800" dirty="0"/>
          </a:p>
        </p:txBody>
      </p:sp>
      <p:pic>
        <p:nvPicPr>
          <p:cNvPr id="4098" name="Picture 2" descr="C:\Users\Ewa\Desktop\Prezentacja\12068749_1652851451594820_2996140058671483617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47900"/>
            <a:ext cx="3816424" cy="38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wa\Desktop\Prezentacja\12068865_1652851554928143_5155536780878268183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6872"/>
            <a:ext cx="403244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7963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dirty="0" smtClean="0"/>
              <a:t>Lampy hybrydowe</a:t>
            </a:r>
            <a:endParaRPr lang="pl-PL" sz="6000" dirty="0"/>
          </a:p>
        </p:txBody>
      </p:sp>
      <p:pic>
        <p:nvPicPr>
          <p:cNvPr id="1028" name="Picture 4" descr="C:\Users\Ewa\Desktop\Prezentacja\12094857_1652851198261512_8808124747841233221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57620" y="1928802"/>
            <a:ext cx="3956858" cy="33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Ewa\Desktop\Prezentacja\12165042_619571998184288_1646125989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357430"/>
            <a:ext cx="3184321" cy="299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0223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Lampy hybrydowe</a:t>
            </a:r>
            <a:endParaRPr lang="pl-PL" dirty="0"/>
          </a:p>
        </p:txBody>
      </p:sp>
      <p:pic>
        <p:nvPicPr>
          <p:cNvPr id="2050" name="Picture 2" descr="C:\Users\Ewa\Desktop\Prezentacja\12091453_1652851454928153_1455735700731140314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439248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5109515" y="2492896"/>
            <a:ext cx="37444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/>
              <a:t>Całkowity koszt zadania dla gminy Goraj wynosi 2 260 683,63 zł, w tym dofinansowanie z UE to ok. 85 proc.</a:t>
            </a:r>
          </a:p>
        </p:txBody>
      </p:sp>
    </p:spTree>
    <p:extLst>
      <p:ext uri="{BB962C8B-B14F-4D97-AF65-F5344CB8AC3E}">
        <p14:creationId xmlns:p14="http://schemas.microsoft.com/office/powerpoint/2010/main" xmlns="" val="3095839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 txBox="1">
            <a:spLocks/>
          </p:cNvSpPr>
          <p:nvPr/>
        </p:nvSpPr>
        <p:spPr>
          <a:xfrm>
            <a:off x="611560" y="764704"/>
            <a:ext cx="8064896" cy="5616624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pl-PL" sz="3800" b="1" dirty="0" smtClean="0"/>
              <a:t>Projekt ten realizowany jest w ramach Regionalnego Programu Operacyjnego Województwa Lubelskiego, osi priorytetowej IV: Społeczeństwo informacyjne</a:t>
            </a:r>
            <a:endParaRPr lang="pl-PL" sz="3800" dirty="0" smtClean="0"/>
          </a:p>
          <a:p>
            <a:pPr marL="0" indent="0">
              <a:buFont typeface="Wingdings" pitchFamily="2" charset="2"/>
              <a:buNone/>
            </a:pPr>
            <a:r>
              <a:rPr lang="pl-PL" sz="3800" dirty="0" smtClean="0"/>
              <a:t>W ramach tego projektu :</a:t>
            </a:r>
          </a:p>
          <a:p>
            <a:r>
              <a:rPr lang="pl-PL" sz="3800" dirty="0" smtClean="0"/>
              <a:t>- zakupiono sprzęt komputerowy wraz z oprogramowaniem dla Urzędu Gminy Goraj oraz jednostek organizacyjnych tj.: GOPS, GZEAS, GOK, ZGK,</a:t>
            </a:r>
          </a:p>
          <a:p>
            <a:r>
              <a:rPr lang="pl-PL" sz="3800" dirty="0" smtClean="0"/>
              <a:t>- wyposażono Urząd Gminy w elektroniczny obieg dokumentów,</a:t>
            </a:r>
          </a:p>
          <a:p>
            <a:r>
              <a:rPr lang="pl-PL" sz="3800" dirty="0" smtClean="0"/>
              <a:t>- utworzono Telecentrum w Wólce Abramowskiej wraz ze stanowiskiem pracy dla osoby niepełnosprawnej,</a:t>
            </a:r>
          </a:p>
          <a:p>
            <a:r>
              <a:rPr lang="pl-PL" sz="3800" dirty="0" smtClean="0"/>
              <a:t>- w Urzędzie Gminy zamontowano modem Wi-Fi umożliwiający korzystanie na terenie urzędu z bezprzewodowego </a:t>
            </a:r>
            <a:r>
              <a:rPr lang="pl-PL" sz="3800" dirty="0" err="1" smtClean="0"/>
              <a:t>internetu</a:t>
            </a:r>
            <a:r>
              <a:rPr lang="pl-PL" sz="3800" dirty="0" smtClean="0"/>
              <a:t>,</a:t>
            </a:r>
          </a:p>
          <a:p>
            <a:r>
              <a:rPr lang="pl-PL" sz="3800" dirty="0" smtClean="0"/>
              <a:t>- uruchomiono usługę radiowego </a:t>
            </a:r>
            <a:r>
              <a:rPr lang="pl-PL" sz="3800" dirty="0" err="1" smtClean="0"/>
              <a:t>internetu</a:t>
            </a:r>
            <a:r>
              <a:rPr lang="pl-PL" sz="3800" dirty="0" smtClean="0"/>
              <a:t> dla mieszkańców Gminy Goraj,</a:t>
            </a:r>
          </a:p>
          <a:p>
            <a:r>
              <a:rPr lang="pl-PL" sz="3800" dirty="0" smtClean="0"/>
              <a:t>- przy budynku urzędu został zainstalowany </a:t>
            </a:r>
            <a:r>
              <a:rPr lang="pl-PL" sz="3800" dirty="0" err="1" smtClean="0"/>
              <a:t>infomat</a:t>
            </a:r>
            <a:r>
              <a:rPr lang="pl-PL" sz="3800" dirty="0" smtClean="0"/>
              <a:t>, umożliwiający korzystanie z </a:t>
            </a:r>
            <a:r>
              <a:rPr lang="pl-PL" sz="3800" dirty="0" err="1" smtClean="0"/>
              <a:t>internetu</a:t>
            </a:r>
            <a:r>
              <a:rPr lang="pl-PL" sz="3800" dirty="0" smtClean="0"/>
              <a:t>,</a:t>
            </a:r>
          </a:p>
          <a:p>
            <a:r>
              <a:rPr lang="pl-PL" sz="3800" dirty="0" smtClean="0"/>
              <a:t>- utworzono nową stronę Gminy Goraj- </a:t>
            </a:r>
            <a:r>
              <a:rPr lang="pl-PL" sz="3800" dirty="0" err="1" smtClean="0"/>
              <a:t>eportal</a:t>
            </a:r>
            <a:r>
              <a:rPr lang="pl-PL" sz="3800" dirty="0" smtClean="0"/>
              <a:t>, dzięki której można uzyskiwać informacje na temat naszej gminy oraz składać wnioski do tut. urzędu za pomocą </a:t>
            </a:r>
            <a:r>
              <a:rPr lang="pl-PL" sz="3800" dirty="0" err="1" smtClean="0"/>
              <a:t>internetu</a:t>
            </a:r>
            <a:r>
              <a:rPr lang="pl-PL" sz="3800" dirty="0" smtClean="0"/>
              <a:t> (e-urząd)</a:t>
            </a:r>
          </a:p>
          <a:p>
            <a:pPr marL="0" indent="0">
              <a:buFont typeface="Wingdings" pitchFamily="2" charset="2"/>
              <a:buNone/>
            </a:pPr>
            <a:r>
              <a:rPr lang="pl-PL" sz="3800" b="1" dirty="0" smtClean="0"/>
              <a:t>Całkowita wartość projektu- 753 425,96 zł</a:t>
            </a:r>
            <a:endParaRPr lang="pl-PL" sz="3800" dirty="0" smtClean="0"/>
          </a:p>
          <a:p>
            <a:pPr marL="0" indent="0">
              <a:buFont typeface="Wingdings" pitchFamily="2" charset="2"/>
              <a:buNone/>
            </a:pPr>
            <a:r>
              <a:rPr lang="pl-PL" sz="3800" b="1" dirty="0" smtClean="0"/>
              <a:t>Środki z budżetu gminy- 113 013,90 zł</a:t>
            </a:r>
            <a:endParaRPr lang="pl-PL" sz="3800" dirty="0" smtClean="0"/>
          </a:p>
          <a:p>
            <a:pPr marL="0" indent="0">
              <a:buFont typeface="Wingdings" pitchFamily="2" charset="2"/>
              <a:buNone/>
            </a:pPr>
            <a:r>
              <a:rPr lang="pl-PL" sz="3800" b="1" dirty="0" smtClean="0"/>
              <a:t>Środki zewnętrzne- 640 412,06 zł</a:t>
            </a:r>
            <a:endParaRPr lang="pl-PL" sz="3800" dirty="0" smtClean="0"/>
          </a:p>
        </p:txBody>
      </p:sp>
    </p:spTree>
    <p:extLst>
      <p:ext uri="{BB962C8B-B14F-4D97-AF65-F5344CB8AC3E}">
        <p14:creationId xmlns:p14="http://schemas.microsoft.com/office/powerpoint/2010/main" xmlns="" val="3315215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dirty="0" err="1" smtClean="0"/>
              <a:t>Solary</a:t>
            </a:r>
            <a:endParaRPr lang="pl-PL" sz="6600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508104" y="2248347"/>
            <a:ext cx="2936648" cy="3877815"/>
          </a:xfrm>
        </p:spPr>
        <p:txBody>
          <a:bodyPr>
            <a:noAutofit/>
          </a:bodyPr>
          <a:lstStyle/>
          <a:p>
            <a:endParaRPr lang="pl-PL" sz="1200" dirty="0"/>
          </a:p>
        </p:txBody>
      </p:sp>
      <p:pic>
        <p:nvPicPr>
          <p:cNvPr id="3074" name="Picture 2" descr="C:\Users\Ewa\Downloads\12169434_619574744850680_2098082525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05" t="28203" r="16922" b="12779"/>
          <a:stretch>
            <a:fillRect/>
          </a:stretch>
        </p:blipFill>
        <p:spPr bwMode="auto">
          <a:xfrm>
            <a:off x="642910" y="2500306"/>
            <a:ext cx="3071834" cy="21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wa\Desktop\Prezentacja\12164564_619571991517622_505615671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0" y="2071678"/>
            <a:ext cx="3687208" cy="298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1933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Solary</a:t>
            </a: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Projekt Gminy Goraj </a:t>
            </a:r>
            <a:r>
              <a:rPr lang="pl-PL" dirty="0" err="1"/>
              <a:t>pn</a:t>
            </a:r>
            <a:r>
              <a:rPr lang="pl-PL" dirty="0"/>
              <a:t>.”Zakup i montaż kolektorów słonecznych szansą zwiększenia wykorzystania energii przyjaznej środowisku w Gminie Goraj” otrzymał dofinansowanie w ramach konkursu Regionalnego Programu Operacyjnego Województwa Lubelskiego, Działania 6.2 Energia przyjazna środowisku który miał miejsce w 2012 roku. Kwota inwestycji wynosi 4 521 085,99 zł.</a:t>
            </a:r>
            <a:br>
              <a:rPr lang="pl-PL" dirty="0"/>
            </a:br>
            <a:r>
              <a:rPr lang="pl-PL" dirty="0"/>
              <a:t>W ramach projektu 340 budynków prywatnych na terenie gminy Goraj </a:t>
            </a:r>
            <a:r>
              <a:rPr lang="pl-PL" dirty="0" smtClean="0"/>
              <a:t>zostało </a:t>
            </a:r>
            <a:r>
              <a:rPr lang="pl-PL" dirty="0"/>
              <a:t>wyposażonych w instalacje solarne. Jedna instalacja zainstalowana </a:t>
            </a:r>
            <a:r>
              <a:rPr lang="pl-PL" dirty="0" smtClean="0"/>
              <a:t>została </a:t>
            </a:r>
            <a:r>
              <a:rPr lang="pl-PL" dirty="0"/>
              <a:t>na budynku użyteczności publicznej. </a:t>
            </a:r>
          </a:p>
        </p:txBody>
      </p:sp>
    </p:spTree>
    <p:extLst>
      <p:ext uri="{BB962C8B-B14F-4D97-AF65-F5344CB8AC3E}">
        <p14:creationId xmlns:p14="http://schemas.microsoft.com/office/powerpoint/2010/main" xmlns="" val="432181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Mniejsze inwestycje</a:t>
            </a: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2600" b="1" dirty="0"/>
              <a:t>Projekt pn.: "Kształtowanie obszaru przestrzeni publicznej w miejscowości Wólka Abramowska" w ramach działania "Odnowa i rozwój wsi" objętego Programem Rozwoju Obszarów Wiejskich na lata 2007-2013.</a:t>
            </a:r>
            <a:br>
              <a:rPr lang="pl-PL" sz="2600" b="1" dirty="0"/>
            </a:br>
            <a:endParaRPr lang="pl-PL" sz="2600" dirty="0"/>
          </a:p>
          <a:p>
            <a:r>
              <a:rPr lang="pl-PL" sz="2600" dirty="0"/>
              <a:t>W ramach tego projektu wykonano:</a:t>
            </a:r>
          </a:p>
          <a:p>
            <a:r>
              <a:rPr lang="pl-PL" sz="2600" dirty="0"/>
              <a:t>- chodnik w miejscowości Wólka Abramowska</a:t>
            </a:r>
          </a:p>
          <a:p>
            <a:r>
              <a:rPr lang="pl-PL" sz="2600" dirty="0"/>
              <a:t>- plac przed remizą OSP</a:t>
            </a:r>
          </a:p>
          <a:p>
            <a:r>
              <a:rPr lang="pl-PL" sz="2600" dirty="0"/>
              <a:t>- boisko sportowe</a:t>
            </a:r>
          </a:p>
          <a:p>
            <a:pPr marL="0" indent="0">
              <a:buNone/>
            </a:pPr>
            <a:r>
              <a:rPr lang="pl-PL" sz="2600" b="1" dirty="0"/>
              <a:t>Całkowita wartość projektu - 222 755,60 zł</a:t>
            </a:r>
            <a:br>
              <a:rPr lang="pl-PL" sz="2600" b="1" dirty="0"/>
            </a:br>
            <a:r>
              <a:rPr lang="pl-PL" sz="2600" b="1" dirty="0" smtClean="0"/>
              <a:t>Środki </a:t>
            </a:r>
            <a:r>
              <a:rPr lang="pl-PL" sz="2600" b="1" dirty="0"/>
              <a:t>z budżetu gminy - 86 867,60 zł</a:t>
            </a:r>
            <a:br>
              <a:rPr lang="pl-PL" sz="2600" b="1" dirty="0"/>
            </a:br>
            <a:r>
              <a:rPr lang="pl-PL" sz="2600" b="1" dirty="0" smtClean="0"/>
              <a:t>Wartość </a:t>
            </a:r>
            <a:r>
              <a:rPr lang="pl-PL" sz="2600" b="1" dirty="0"/>
              <a:t>dofinansowania - 135 888,00 zł</a:t>
            </a:r>
            <a:endParaRPr lang="pl-PL" sz="26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243192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Ciąg </a:t>
            </a:r>
            <a:r>
              <a:rPr lang="pl-PL" smtClean="0"/>
              <a:t>dalszy</a:t>
            </a:r>
            <a:r>
              <a:rPr lang="pl-PL" dirty="0" smtClean="0"/>
              <a:t>…</a:t>
            </a: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b="1" dirty="0"/>
              <a:t>Projekt pn.: „Odnowa centrum miejscowości Goraj” w ramach działania „Odnowa i rozwój wsi” objętego Programem Rozwoju Obszarów Wiejskich na lata 2007-2013.</a:t>
            </a:r>
            <a:endParaRPr lang="pl-PL" dirty="0"/>
          </a:p>
          <a:p>
            <a:r>
              <a:rPr lang="pl-PL" dirty="0"/>
              <a:t>W ramach tego projektu wykonano:</a:t>
            </a:r>
          </a:p>
          <a:p>
            <a:r>
              <a:rPr lang="pl-PL" dirty="0"/>
              <a:t>- chodnik przy ul. Frampolskiej</a:t>
            </a:r>
          </a:p>
          <a:p>
            <a:r>
              <a:rPr lang="pl-PL" dirty="0"/>
              <a:t>- chodnik przy ul. Dymitra Gorajskiego</a:t>
            </a:r>
          </a:p>
          <a:p>
            <a:r>
              <a:rPr lang="pl-PL" dirty="0"/>
              <a:t>- chodnik na Rynku 600-lecia</a:t>
            </a:r>
          </a:p>
          <a:p>
            <a:r>
              <a:rPr lang="pl-PL" dirty="0"/>
              <a:t>- plac przy ul. Bednarskiej</a:t>
            </a:r>
          </a:p>
          <a:p>
            <a:r>
              <a:rPr lang="pl-PL" dirty="0"/>
              <a:t>- plac zabaw </a:t>
            </a:r>
            <a:r>
              <a:rPr lang="pl-PL" dirty="0" err="1"/>
              <a:t>zabaw</a:t>
            </a:r>
            <a:r>
              <a:rPr lang="pl-PL" dirty="0"/>
              <a:t> przy Szkole Podstawowej w Goraju</a:t>
            </a:r>
          </a:p>
          <a:p>
            <a:r>
              <a:rPr lang="pl-PL" dirty="0"/>
              <a:t>- tereny zieleni na Rynku 600-lecia</a:t>
            </a:r>
          </a:p>
          <a:p>
            <a:pPr marL="0" indent="0">
              <a:buNone/>
            </a:pPr>
            <a:r>
              <a:rPr lang="pl-PL" b="1" dirty="0"/>
              <a:t>Całkowita wartość projektu - 552 678,66 zł</a:t>
            </a:r>
            <a:endParaRPr lang="pl-PL" dirty="0"/>
          </a:p>
          <a:p>
            <a:pPr marL="0" indent="0">
              <a:buNone/>
            </a:pPr>
            <a:r>
              <a:rPr lang="pl-PL" b="1" dirty="0"/>
              <a:t>Środki z budżetu gminy - 214 954,66 zł</a:t>
            </a:r>
            <a:endParaRPr lang="pl-PL" dirty="0"/>
          </a:p>
          <a:p>
            <a:pPr marL="0" indent="0">
              <a:buNone/>
            </a:pPr>
            <a:r>
              <a:rPr lang="pl-PL" b="1" dirty="0"/>
              <a:t>Środki zewnętrzne - 337 724,00 zł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0851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89</TotalTime>
  <Words>369</Words>
  <Application>Microsoft Office PowerPoint</Application>
  <PresentationFormat>Pokaz na ekranie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Energetyczny</vt:lpstr>
      <vt:lpstr>Fundusze Europejskie</vt:lpstr>
      <vt:lpstr>Drogi powodziowe</vt:lpstr>
      <vt:lpstr>Lampy hybrydowe</vt:lpstr>
      <vt:lpstr>Lampy hybrydowe</vt:lpstr>
      <vt:lpstr>Slajd 5</vt:lpstr>
      <vt:lpstr>Solary</vt:lpstr>
      <vt:lpstr>Solary</vt:lpstr>
      <vt:lpstr>Mniejsze inwestycje</vt:lpstr>
      <vt:lpstr>Ciąg dalszy…</vt:lpstr>
      <vt:lpstr>Przygotowały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Fundusze Europejskie</dc:title>
  <dc:creator>Ewa</dc:creator>
  <cp:lastModifiedBy>nauczyciel001n</cp:lastModifiedBy>
  <cp:revision>12</cp:revision>
  <dcterms:created xsi:type="dcterms:W3CDTF">2015-10-14T07:00:48Z</dcterms:created>
  <dcterms:modified xsi:type="dcterms:W3CDTF">2016-11-29T12:54:26Z</dcterms:modified>
</cp:coreProperties>
</file>