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1" r:id="rId4"/>
    <p:sldId id="258" r:id="rId5"/>
    <p:sldId id="259" r:id="rId6"/>
    <p:sldId id="260" r:id="rId7"/>
    <p:sldId id="261" r:id="rId8"/>
    <p:sldId id="262" r:id="rId9"/>
    <p:sldId id="263" r:id="rId10"/>
    <p:sldId id="265" r:id="rId11"/>
    <p:sldId id="266" r:id="rId12"/>
    <p:sldId id="270" r:id="rId13"/>
    <p:sldId id="267" r:id="rId14"/>
    <p:sldId id="268" r:id="rId15"/>
    <p:sldId id="269"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6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1AD3783-3662-4D6A-BFC8-DF6392966C8C}" type="datetimeFigureOut">
              <a:rPr lang="pl-PL" smtClean="0"/>
              <a:t>2016-10-12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5817A74-5B5B-441A-9DCF-644A28D82776}" type="slidenum">
              <a:rPr lang="pl-PL" smtClean="0"/>
              <a:t>‹#›</a:t>
            </a:fld>
            <a:endParaRPr lang="pl-PL"/>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l-PL" smtClean="0"/>
              <a:t>Kliknij, aby edytować styl</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1AD3783-3662-4D6A-BFC8-DF6392966C8C}" type="datetimeFigureOut">
              <a:rPr lang="pl-PL" smtClean="0"/>
              <a:t>2016-10-12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5817A74-5B5B-441A-9DCF-644A28D82776}"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1AD3783-3662-4D6A-BFC8-DF6392966C8C}" type="datetimeFigureOut">
              <a:rPr lang="pl-PL" smtClean="0"/>
              <a:t>2016-10-12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5817A74-5B5B-441A-9DCF-644A28D82776}"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1AD3783-3662-4D6A-BFC8-DF6392966C8C}" type="datetimeFigureOut">
              <a:rPr lang="pl-PL" smtClean="0"/>
              <a:t>2016-10-12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5817A74-5B5B-441A-9DCF-644A28D82776}"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95" name="Title 94"/>
          <p:cNvSpPr>
            <a:spLocks noGrp="1"/>
          </p:cNvSpPr>
          <p:nvPr>
            <p:ph type="title"/>
          </p:nvPr>
        </p:nvSpPr>
        <p:spPr>
          <a:xfrm>
            <a:off x="457200" y="4463568"/>
            <a:ext cx="8305800" cy="1143000"/>
          </a:xfrm>
        </p:spPr>
        <p:txBody>
          <a:bodyPr/>
          <a:lstStyle/>
          <a:p>
            <a:r>
              <a:rPr lang="pl-PL" smtClean="0"/>
              <a:t>Kliknij, aby edytować styl</a:t>
            </a:r>
            <a:endParaRPr lang="en-US"/>
          </a:p>
        </p:txBody>
      </p:sp>
      <p:sp>
        <p:nvSpPr>
          <p:cNvPr id="2" name="Date Placeholder 1"/>
          <p:cNvSpPr>
            <a:spLocks noGrp="1"/>
          </p:cNvSpPr>
          <p:nvPr>
            <p:ph type="dt" sz="half" idx="10"/>
          </p:nvPr>
        </p:nvSpPr>
        <p:spPr/>
        <p:txBody>
          <a:bodyPr/>
          <a:lstStyle/>
          <a:p>
            <a:fld id="{21AD3783-3662-4D6A-BFC8-DF6392966C8C}" type="datetimeFigureOut">
              <a:rPr lang="pl-PL" smtClean="0"/>
              <a:t>2016-10-12</a:t>
            </a:fld>
            <a:endParaRPr lang="pl-PL"/>
          </a:p>
        </p:txBody>
      </p:sp>
      <p:sp>
        <p:nvSpPr>
          <p:cNvPr id="91" name="Footer Placeholder 90"/>
          <p:cNvSpPr>
            <a:spLocks noGrp="1"/>
          </p:cNvSpPr>
          <p:nvPr>
            <p:ph type="ftr" sz="quarter" idx="11"/>
          </p:nvPr>
        </p:nvSpPr>
        <p:spPr/>
        <p:txBody>
          <a:bodyPr/>
          <a:lstStyle/>
          <a:p>
            <a:endParaRPr lang="pl-PL"/>
          </a:p>
        </p:txBody>
      </p:sp>
      <p:sp>
        <p:nvSpPr>
          <p:cNvPr id="92" name="Slide Number Placeholder 91"/>
          <p:cNvSpPr>
            <a:spLocks noGrp="1"/>
          </p:cNvSpPr>
          <p:nvPr>
            <p:ph type="sldNum" sz="quarter" idx="12"/>
          </p:nvPr>
        </p:nvSpPr>
        <p:spPr/>
        <p:txBody>
          <a:bodyPr/>
          <a:lstStyle/>
          <a:p>
            <a:fld id="{15817A74-5B5B-441A-9DCF-644A28D82776}"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Date Placeholder 4"/>
          <p:cNvSpPr>
            <a:spLocks noGrp="1"/>
          </p:cNvSpPr>
          <p:nvPr>
            <p:ph type="dt" sz="half" idx="10"/>
          </p:nvPr>
        </p:nvSpPr>
        <p:spPr/>
        <p:txBody>
          <a:bodyPr/>
          <a:lstStyle/>
          <a:p>
            <a:fld id="{21AD3783-3662-4D6A-BFC8-DF6392966C8C}" type="datetimeFigureOut">
              <a:rPr lang="pl-PL" smtClean="0"/>
              <a:t>2016-10-12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5817A74-5B5B-441A-9DCF-644A28D82776}"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21AD3783-3662-4D6A-BFC8-DF6392966C8C}" type="datetimeFigureOut">
              <a:rPr lang="pl-PL" smtClean="0"/>
              <a:t>2016-10-12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5817A74-5B5B-441A-9DCF-644A28D82776}"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21AD3783-3662-4D6A-BFC8-DF6392966C8C}" type="datetimeFigureOut">
              <a:rPr lang="pl-PL" smtClean="0"/>
              <a:t>2016-10-12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5817A74-5B5B-441A-9DCF-644A28D82776}"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D3783-3662-4D6A-BFC8-DF6392966C8C}" type="datetimeFigureOut">
              <a:rPr lang="pl-PL" smtClean="0"/>
              <a:t>2016-10-12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5817A74-5B5B-441A-9DCF-644A28D82776}"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21AD3783-3662-4D6A-BFC8-DF6392966C8C}" type="datetimeFigureOut">
              <a:rPr lang="pl-PL" smtClean="0"/>
              <a:t>2016-10-12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5817A74-5B5B-441A-9DCF-644A28D82776}" type="slidenum">
              <a:rPr lang="pl-PL" smtClean="0"/>
              <a:t>‹#›</a:t>
            </a:fld>
            <a:endParaRPr lang="pl-PL"/>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l-PL" smtClean="0"/>
              <a:t>Kliknij, aby edytować styl</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5" name="Date Placeholder 4"/>
          <p:cNvSpPr>
            <a:spLocks noGrp="1"/>
          </p:cNvSpPr>
          <p:nvPr>
            <p:ph type="dt" sz="half" idx="10"/>
          </p:nvPr>
        </p:nvSpPr>
        <p:spPr/>
        <p:txBody>
          <a:bodyPr/>
          <a:lstStyle/>
          <a:p>
            <a:fld id="{21AD3783-3662-4D6A-BFC8-DF6392966C8C}" type="datetimeFigureOut">
              <a:rPr lang="pl-PL" smtClean="0"/>
              <a:t>2016-10-12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5817A74-5B5B-441A-9DCF-644A28D82776}" type="slidenum">
              <a:rPr lang="pl-PL" smtClean="0"/>
              <a:t>‹#›</a:t>
            </a:fld>
            <a:endParaRPr lang="pl-PL"/>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l-PL" smtClean="0"/>
              <a:t>Kliknij, aby edytować styl</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1AD3783-3662-4D6A-BFC8-DF6392966C8C}" type="datetimeFigureOut">
              <a:rPr lang="pl-PL" smtClean="0"/>
              <a:t>2016-10-12</a:t>
            </a:fld>
            <a:endParaRPr lang="pl-PL"/>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5817A74-5B5B-441A-9DCF-644A28D82776}"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60648"/>
            <a:ext cx="7772400" cy="1368153"/>
          </a:xfrm>
        </p:spPr>
        <p:txBody>
          <a:bodyPr>
            <a:noAutofit/>
          </a:bodyPr>
          <a:lstStyle/>
          <a:p>
            <a:pPr algn="ctr"/>
            <a:r>
              <a:rPr lang="pl-PL" sz="4800" dirty="0" smtClean="0">
                <a:latin typeface="Algerian" pitchFamily="82" charset="0"/>
              </a:rPr>
              <a:t>Inwestycje w naszej gminie</a:t>
            </a:r>
            <a:endParaRPr lang="pl-PL" sz="4800" dirty="0">
              <a:latin typeface="Algerian" pitchFamily="82" charset="0"/>
            </a:endParaRPr>
          </a:p>
        </p:txBody>
      </p:sp>
      <p:sp>
        <p:nvSpPr>
          <p:cNvPr id="3" name="Podtytuł 2"/>
          <p:cNvSpPr>
            <a:spLocks noGrp="1"/>
          </p:cNvSpPr>
          <p:nvPr>
            <p:ph type="subTitle" idx="1"/>
          </p:nvPr>
        </p:nvSpPr>
        <p:spPr/>
        <p:txBody>
          <a:bodyPr/>
          <a:lstStyle/>
          <a:p>
            <a:endParaRPr lang="pl-PL" dirty="0"/>
          </a:p>
        </p:txBody>
      </p:sp>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462417"/>
            <a:ext cx="4268951" cy="4363253"/>
          </a:xfrm>
          <a:prstGeom prst="rect">
            <a:avLst/>
          </a:prstGeom>
        </p:spPr>
      </p:pic>
      <p:pic>
        <p:nvPicPr>
          <p:cNvPr id="5" name="Happy and Fun Background Music - Upbeat Ukule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19870454"/>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normAutofit fontScale="90000"/>
          </a:bodyPr>
          <a:lstStyle/>
          <a:p>
            <a:endParaRPr lang="pl-PL" dirty="0"/>
          </a:p>
        </p:txBody>
      </p:sp>
      <p:sp>
        <p:nvSpPr>
          <p:cNvPr id="3" name="Symbol zastępczy zawartości 2"/>
          <p:cNvSpPr>
            <a:spLocks noGrp="1"/>
          </p:cNvSpPr>
          <p:nvPr>
            <p:ph idx="1"/>
          </p:nvPr>
        </p:nvSpPr>
        <p:spPr>
          <a:xfrm>
            <a:off x="457200" y="836712"/>
            <a:ext cx="8229600" cy="5289451"/>
          </a:xfrm>
        </p:spPr>
        <p:txBody>
          <a:bodyPr>
            <a:normAutofit lnSpcReduction="10000"/>
          </a:bodyPr>
          <a:lstStyle/>
          <a:p>
            <a:r>
              <a:rPr lang="pl-PL" sz="4000" dirty="0" smtClean="0"/>
              <a:t>- chodnik przy ul. Frampolskiej</a:t>
            </a:r>
          </a:p>
          <a:p>
            <a:r>
              <a:rPr lang="pl-PL" sz="4000" dirty="0" smtClean="0"/>
              <a:t>- chodnik przy ul. Dymitra Gorajskiego</a:t>
            </a:r>
          </a:p>
          <a:p>
            <a:r>
              <a:rPr lang="pl-PL" sz="4000" dirty="0" smtClean="0"/>
              <a:t>- chodnik na Rynku 600-lecia</a:t>
            </a:r>
          </a:p>
          <a:p>
            <a:r>
              <a:rPr lang="pl-PL" sz="4000" dirty="0" smtClean="0"/>
              <a:t>- plac przy ul. Bednarskiej</a:t>
            </a:r>
          </a:p>
          <a:p>
            <a:r>
              <a:rPr lang="pl-PL" sz="4000" dirty="0" smtClean="0"/>
              <a:t>- plac zabaw przy Szkole Podstawowej w Goraju</a:t>
            </a:r>
          </a:p>
          <a:p>
            <a:r>
              <a:rPr lang="pl-PL" sz="4000" dirty="0" smtClean="0"/>
              <a:t>- tereny zieleni na Rynku 600-lecia</a:t>
            </a:r>
          </a:p>
          <a:p>
            <a:endParaRPr lang="pl-PL" dirty="0"/>
          </a:p>
        </p:txBody>
      </p:sp>
    </p:spTree>
    <p:extLst>
      <p:ext uri="{BB962C8B-B14F-4D97-AF65-F5344CB8AC3E}">
        <p14:creationId xmlns:p14="http://schemas.microsoft.com/office/powerpoint/2010/main" val="3117882884"/>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txBody>
          <a:bodyPr>
            <a:noAutofit/>
          </a:bodyPr>
          <a:lstStyle/>
          <a:p>
            <a:pPr algn="ctr"/>
            <a:r>
              <a:rPr lang="pl-PL" sz="2800" dirty="0" smtClean="0"/>
              <a:t>Projekty UE - Budowa społeczeństwa informacyjnego w Gminie Goraj poprzez upowszechnianie nowoczesnych technologii IT</a:t>
            </a:r>
            <a:endParaRPr lang="pl-PL" sz="2800" dirty="0"/>
          </a:p>
        </p:txBody>
      </p:sp>
      <p:sp>
        <p:nvSpPr>
          <p:cNvPr id="3" name="Symbol zastępczy zawartości 2"/>
          <p:cNvSpPr>
            <a:spLocks noGrp="1"/>
          </p:cNvSpPr>
          <p:nvPr>
            <p:ph idx="1"/>
          </p:nvPr>
        </p:nvSpPr>
        <p:spPr>
          <a:xfrm>
            <a:off x="457200" y="1700808"/>
            <a:ext cx="8229600" cy="4680520"/>
          </a:xfrm>
        </p:spPr>
        <p:txBody>
          <a:bodyPr>
            <a:normAutofit/>
          </a:bodyPr>
          <a:lstStyle/>
          <a:p>
            <a:pPr marL="0" indent="0">
              <a:buNone/>
            </a:pPr>
            <a:r>
              <a:rPr lang="pl-PL" sz="2400" dirty="0" smtClean="0"/>
              <a:t>Projekt ten realizowany jest w ramach Regionalnego Programu Operacyjnego Województwa Lubelskiego, osi priorytetowej IV: Społeczeństwo informacyjne. W ramach tego projektu :</a:t>
            </a:r>
          </a:p>
          <a:p>
            <a:endParaRPr lang="pl-PL" sz="2400" dirty="0" smtClean="0"/>
          </a:p>
          <a:p>
            <a:r>
              <a:rPr lang="pl-PL" sz="2400" dirty="0" smtClean="0"/>
              <a:t>- zakupiono sprzęt komputerowy wraz z oprogramowaniem dla Urzędu Gminy Goraj oraz jednostek organizacyjnych tj.: GOPS, GZEAS, GOK, ZGK,</a:t>
            </a:r>
          </a:p>
          <a:p>
            <a:endParaRPr lang="pl-PL" sz="2400" dirty="0" smtClean="0"/>
          </a:p>
          <a:p>
            <a:r>
              <a:rPr lang="pl-PL" sz="2400" dirty="0" smtClean="0"/>
              <a:t>- wyposażono Urząd Gminy w elektroniczny obieg dokumentów,</a:t>
            </a:r>
          </a:p>
          <a:p>
            <a:endParaRPr lang="pl-PL" sz="1200" dirty="0" smtClean="0"/>
          </a:p>
        </p:txBody>
      </p:sp>
    </p:spTree>
    <p:extLst>
      <p:ext uri="{BB962C8B-B14F-4D97-AF65-F5344CB8AC3E}">
        <p14:creationId xmlns:p14="http://schemas.microsoft.com/office/powerpoint/2010/main" val="1209856270"/>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81107299"/>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18058"/>
          </a:xfrm>
        </p:spPr>
        <p:txBody>
          <a:bodyPr>
            <a:normAutofit fontScale="90000"/>
          </a:bodyPr>
          <a:lstStyle/>
          <a:p>
            <a:endParaRPr lang="pl-PL" dirty="0"/>
          </a:p>
        </p:txBody>
      </p:sp>
      <p:sp>
        <p:nvSpPr>
          <p:cNvPr id="3" name="Symbol zastępczy zawartości 2"/>
          <p:cNvSpPr>
            <a:spLocks noGrp="1"/>
          </p:cNvSpPr>
          <p:nvPr>
            <p:ph idx="1"/>
          </p:nvPr>
        </p:nvSpPr>
        <p:spPr>
          <a:xfrm>
            <a:off x="457200" y="908720"/>
            <a:ext cx="8229600" cy="5217443"/>
          </a:xfrm>
        </p:spPr>
        <p:txBody>
          <a:bodyPr>
            <a:noAutofit/>
          </a:bodyPr>
          <a:lstStyle/>
          <a:p>
            <a:r>
              <a:rPr lang="pl-PL" sz="2000" dirty="0" smtClean="0"/>
              <a:t>- utworzono Telecentrum w Wólce Abramowskiej wraz ze stanowiskiem pracy dla osoby niepełnosprawnej,</a:t>
            </a:r>
          </a:p>
          <a:p>
            <a:endParaRPr lang="pl-PL" sz="2000" dirty="0" smtClean="0"/>
          </a:p>
          <a:p>
            <a:r>
              <a:rPr lang="pl-PL" sz="2000" dirty="0" smtClean="0"/>
              <a:t>- w Urzędzie Gminy zamontowano modem </a:t>
            </a:r>
            <a:r>
              <a:rPr lang="pl-PL" sz="2000" dirty="0" err="1" smtClean="0"/>
              <a:t>Wi</a:t>
            </a:r>
            <a:r>
              <a:rPr lang="pl-PL" sz="2000" dirty="0" smtClean="0"/>
              <a:t>-Fi umożliwiający korzystanie na terenie urzędu z bezprzewodowego </a:t>
            </a:r>
            <a:r>
              <a:rPr lang="pl-PL" sz="2000" dirty="0" err="1" smtClean="0"/>
              <a:t>internetu</a:t>
            </a:r>
            <a:r>
              <a:rPr lang="pl-PL" sz="2000" dirty="0"/>
              <a:t>.</a:t>
            </a:r>
            <a:endParaRPr lang="pl-PL" sz="2000" dirty="0" smtClean="0"/>
          </a:p>
          <a:p>
            <a:endParaRPr lang="pl-PL" sz="2000" dirty="0" smtClean="0"/>
          </a:p>
          <a:p>
            <a:r>
              <a:rPr lang="pl-PL" sz="2000" dirty="0" smtClean="0"/>
              <a:t>- uruchomiono usługę radiowego </a:t>
            </a:r>
            <a:r>
              <a:rPr lang="pl-PL" sz="2000" dirty="0" err="1" smtClean="0"/>
              <a:t>internetu</a:t>
            </a:r>
            <a:r>
              <a:rPr lang="pl-PL" sz="2000" dirty="0" smtClean="0"/>
              <a:t> dla mieszkańców Gminy Goraj,</a:t>
            </a:r>
          </a:p>
          <a:p>
            <a:endParaRPr lang="pl-PL" sz="2000" dirty="0" smtClean="0"/>
          </a:p>
          <a:p>
            <a:r>
              <a:rPr lang="pl-PL" sz="2000" dirty="0" smtClean="0"/>
              <a:t>- przy budynku urzędu został zainstalowany </a:t>
            </a:r>
            <a:r>
              <a:rPr lang="pl-PL" sz="2000" dirty="0" err="1" smtClean="0"/>
              <a:t>infomat</a:t>
            </a:r>
            <a:r>
              <a:rPr lang="pl-PL" sz="2000" dirty="0" smtClean="0"/>
              <a:t>, umożliwiający korzystanie z </a:t>
            </a:r>
            <a:r>
              <a:rPr lang="pl-PL" sz="2000" dirty="0" err="1" smtClean="0"/>
              <a:t>internetu</a:t>
            </a:r>
            <a:r>
              <a:rPr lang="pl-PL" sz="2000" dirty="0" smtClean="0"/>
              <a:t>,</a:t>
            </a:r>
          </a:p>
          <a:p>
            <a:endParaRPr lang="pl-PL" sz="2000" dirty="0" smtClean="0"/>
          </a:p>
          <a:p>
            <a:r>
              <a:rPr lang="pl-PL" sz="2000" dirty="0" smtClean="0"/>
              <a:t>- utworzono nową stronę Gminy Goraj- </a:t>
            </a:r>
            <a:r>
              <a:rPr lang="pl-PL" sz="2000" dirty="0" err="1" smtClean="0"/>
              <a:t>eportal</a:t>
            </a:r>
            <a:r>
              <a:rPr lang="pl-PL" sz="2000" dirty="0" smtClean="0"/>
              <a:t>, dzięki której można uzyskiwać informacje na temat naszej gminy oraz składać wnioski do tut. urzędu za pomocą </a:t>
            </a:r>
            <a:r>
              <a:rPr lang="pl-PL" sz="2000" dirty="0" err="1" smtClean="0"/>
              <a:t>internetu</a:t>
            </a:r>
            <a:r>
              <a:rPr lang="pl-PL" sz="2000" dirty="0" smtClean="0"/>
              <a:t> (e-urząd)</a:t>
            </a:r>
          </a:p>
          <a:p>
            <a:endParaRPr lang="pl-PL" sz="2200" dirty="0"/>
          </a:p>
        </p:txBody>
      </p:sp>
    </p:spTree>
    <p:extLst>
      <p:ext uri="{BB962C8B-B14F-4D97-AF65-F5344CB8AC3E}">
        <p14:creationId xmlns:p14="http://schemas.microsoft.com/office/powerpoint/2010/main" val="1447487239"/>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282154"/>
          </a:xfrm>
        </p:spPr>
        <p:txBody>
          <a:bodyPr>
            <a:noAutofit/>
          </a:bodyPr>
          <a:lstStyle/>
          <a:p>
            <a:r>
              <a:rPr lang="pl-PL" sz="2400" dirty="0" smtClean="0"/>
              <a:t>Projekt pn.: "Kształtowanie obszaru przestrzeni publicznej w miejscowości Wólka Abramowska" w ramach działania "Odnowa i rozwój wsi" objętego Programem Rozwoju Obszarów Wiejskich na lata 2007-2013.</a:t>
            </a:r>
            <a:endParaRPr lang="pl-PL" sz="2400" dirty="0"/>
          </a:p>
        </p:txBody>
      </p:sp>
      <p:sp>
        <p:nvSpPr>
          <p:cNvPr id="3" name="Symbol zastępczy zawartości 2"/>
          <p:cNvSpPr>
            <a:spLocks noGrp="1"/>
          </p:cNvSpPr>
          <p:nvPr>
            <p:ph idx="1"/>
          </p:nvPr>
        </p:nvSpPr>
        <p:spPr>
          <a:xfrm>
            <a:off x="457200" y="1988840"/>
            <a:ext cx="8229600" cy="4137323"/>
          </a:xfrm>
        </p:spPr>
        <p:txBody>
          <a:bodyPr/>
          <a:lstStyle/>
          <a:p>
            <a:pPr marL="0" indent="0" algn="just">
              <a:buNone/>
            </a:pPr>
            <a:r>
              <a:rPr lang="pl-PL" dirty="0" smtClean="0"/>
              <a:t>W ramach tego projektu wykonano:</a:t>
            </a:r>
          </a:p>
          <a:p>
            <a:endParaRPr lang="pl-PL" dirty="0" smtClean="0"/>
          </a:p>
          <a:p>
            <a:r>
              <a:rPr lang="pl-PL" dirty="0" smtClean="0"/>
              <a:t>chodnik w miejscowości Wólka Abramowska</a:t>
            </a:r>
          </a:p>
          <a:p>
            <a:endParaRPr lang="pl-PL" dirty="0" smtClean="0"/>
          </a:p>
          <a:p>
            <a:r>
              <a:rPr lang="pl-PL" dirty="0" smtClean="0"/>
              <a:t>-plac przed remizą OSP</a:t>
            </a:r>
            <a:endParaRPr lang="pl-PL" dirty="0"/>
          </a:p>
        </p:txBody>
      </p:sp>
    </p:spTree>
    <p:extLst>
      <p:ext uri="{BB962C8B-B14F-4D97-AF65-F5344CB8AC3E}">
        <p14:creationId xmlns:p14="http://schemas.microsoft.com/office/powerpoint/2010/main" val="3961570879"/>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Koniec</a:t>
            </a:r>
            <a:endParaRPr lang="pl-PL" dirty="0">
              <a:solidFill>
                <a:srgbClr val="FF0000"/>
              </a:solidFill>
            </a:endParaRPr>
          </a:p>
        </p:txBody>
      </p:sp>
      <p:sp>
        <p:nvSpPr>
          <p:cNvPr id="3" name="Symbol zastępczy zawartości 2"/>
          <p:cNvSpPr>
            <a:spLocks noGrp="1"/>
          </p:cNvSpPr>
          <p:nvPr>
            <p:ph idx="1"/>
          </p:nvPr>
        </p:nvSpPr>
        <p:spPr/>
        <p:txBody>
          <a:bodyPr>
            <a:normAutofit/>
          </a:bodyPr>
          <a:lstStyle/>
          <a:p>
            <a:pPr marL="0" indent="0">
              <a:buNone/>
            </a:pPr>
            <a:r>
              <a:rPr lang="pl-PL" sz="4800" dirty="0" smtClean="0"/>
              <a:t>Przygotowali :</a:t>
            </a:r>
          </a:p>
          <a:p>
            <a:r>
              <a:rPr lang="pl-PL" sz="6000" dirty="0" smtClean="0"/>
              <a:t>Patryk Franczak</a:t>
            </a:r>
          </a:p>
          <a:p>
            <a:r>
              <a:rPr lang="pl-PL" sz="6000" dirty="0" smtClean="0"/>
              <a:t>Tomek Kapica</a:t>
            </a:r>
          </a:p>
          <a:p>
            <a:r>
              <a:rPr lang="pl-PL" sz="6000" dirty="0" smtClean="0"/>
              <a:t>Michał </a:t>
            </a:r>
            <a:r>
              <a:rPr lang="pl-PL" sz="6000" dirty="0" err="1" smtClean="0"/>
              <a:t>Saniak</a:t>
            </a:r>
            <a:r>
              <a:rPr lang="pl-PL" sz="6000" dirty="0" smtClean="0"/>
              <a:t> </a:t>
            </a:r>
            <a:endParaRPr lang="pl-PL" sz="6000" dirty="0"/>
          </a:p>
        </p:txBody>
      </p:sp>
    </p:spTree>
    <p:extLst>
      <p:ext uri="{BB962C8B-B14F-4D97-AF65-F5344CB8AC3E}">
        <p14:creationId xmlns:p14="http://schemas.microsoft.com/office/powerpoint/2010/main" val="902785276"/>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solary</a:t>
            </a:r>
            <a:endParaRPr lang="pl-PL" dirty="0"/>
          </a:p>
        </p:txBody>
      </p:sp>
      <p:sp>
        <p:nvSpPr>
          <p:cNvPr id="5" name="pole tekstowe 4"/>
          <p:cNvSpPr txBox="1"/>
          <p:nvPr/>
        </p:nvSpPr>
        <p:spPr>
          <a:xfrm>
            <a:off x="1115616" y="5661248"/>
            <a:ext cx="7272808" cy="830997"/>
          </a:xfrm>
          <a:prstGeom prst="rect">
            <a:avLst/>
          </a:prstGeom>
          <a:noFill/>
        </p:spPr>
        <p:txBody>
          <a:bodyPr wrap="square" rtlCol="0">
            <a:spAutoFit/>
          </a:bodyPr>
          <a:lstStyle/>
          <a:p>
            <a:r>
              <a:rPr lang="pl-PL" sz="2400" dirty="0" smtClean="0"/>
              <a:t>Jedną z większych inwestycji w naszym regionie są  kolektory słoneczne i </a:t>
            </a:r>
            <a:r>
              <a:rPr lang="pl-PL" sz="2400" dirty="0" err="1" smtClean="0"/>
              <a:t>solary</a:t>
            </a:r>
            <a:r>
              <a:rPr lang="pl-PL" sz="2400" dirty="0" smtClean="0"/>
              <a:t> fotowoltaiczne. </a:t>
            </a:r>
            <a:endParaRPr lang="pl-PL" sz="2400" dirty="0"/>
          </a:p>
        </p:txBody>
      </p:sp>
      <p:pic>
        <p:nvPicPr>
          <p:cNvPr id="11" name="Symbol zastępczy zawartości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556792"/>
            <a:ext cx="5832648" cy="3888406"/>
          </a:xfrm>
          <a:prstGeom prst="rect">
            <a:avLst/>
          </a:prstGeom>
          <a:ln>
            <a:noFill/>
          </a:ln>
          <a:effectLst>
            <a:softEdge rad="112500"/>
          </a:effectLst>
        </p:spPr>
      </p:pic>
    </p:spTree>
    <p:extLst>
      <p:ext uri="{BB962C8B-B14F-4D97-AF65-F5344CB8AC3E}">
        <p14:creationId xmlns:p14="http://schemas.microsoft.com/office/powerpoint/2010/main" val="4175303165"/>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186"/>
            <a:ext cx="8229600" cy="1143000"/>
          </a:xfrm>
        </p:spPr>
        <p:txBody>
          <a:bodyPr/>
          <a:lstStyle/>
          <a:p>
            <a:pPr algn="ctr"/>
            <a:r>
              <a:rPr lang="pl-PL" dirty="0" smtClean="0"/>
              <a:t>Panele fotowoltaiczne</a:t>
            </a:r>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3717" y="1484784"/>
            <a:ext cx="6963407" cy="4641379"/>
          </a:xfrm>
        </p:spPr>
      </p:pic>
    </p:spTree>
    <p:extLst>
      <p:ext uri="{BB962C8B-B14F-4D97-AF65-F5344CB8AC3E}">
        <p14:creationId xmlns:p14="http://schemas.microsoft.com/office/powerpoint/2010/main" val="2992391989"/>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pPr marL="457200" indent="-457200">
              <a:buFont typeface="+mj-lt"/>
              <a:buAutoNum type="arabicPeriod"/>
            </a:pPr>
            <a:r>
              <a:rPr lang="pl-PL" sz="2400" dirty="0" smtClean="0"/>
              <a:t>W ramach projektu pn.” Zakup i montaż kolektorów słonecznych szansą zwiększenia wykorzystania energii przyjaznej środowisku w Gminie Goraj” gmina otrzymała</a:t>
            </a:r>
            <a:br>
              <a:rPr lang="pl-PL" sz="2400" dirty="0" smtClean="0"/>
            </a:br>
            <a:r>
              <a:rPr lang="pl-PL" sz="2400" dirty="0" smtClean="0"/>
              <a:t> 3 066 573,56 zł unijnego wsparcia na zakup i montaż zestawów płaskich kolektorów słonecznych.</a:t>
            </a:r>
          </a:p>
          <a:p>
            <a:pPr marL="457200" indent="-457200">
              <a:buFont typeface="+mj-lt"/>
              <a:buAutoNum type="arabicPeriod"/>
            </a:pPr>
            <a:r>
              <a:rPr lang="pl-PL" sz="2400" dirty="0" smtClean="0"/>
              <a:t>Realizacja projektu montażu instalacji solarnych to niewątpliwie duże osiągnięcie zarówno dla władz gminy, jak też samych mieszkańców. Przede wszystkim nastąpiła redukcja stanu zanieczyszczeń powietrza chociażby przez to, że mieszkańcy nie muszą już podgrzewać wody tradycyjnymi źródłami energii jak w większości piece c.o. – mówił wójt gminy Goraj Antoni Łukasik.</a:t>
            </a:r>
            <a:endParaRPr lang="pl-PL" sz="2400" dirty="0"/>
          </a:p>
        </p:txBody>
      </p:sp>
    </p:spTree>
    <p:extLst>
      <p:ext uri="{BB962C8B-B14F-4D97-AF65-F5344CB8AC3E}">
        <p14:creationId xmlns:p14="http://schemas.microsoft.com/office/powerpoint/2010/main" val="115041841"/>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dirty="0" smtClean="0"/>
              <a:t>Lampy Hybrydowe</a:t>
            </a:r>
            <a:endParaRPr lang="pl-PL" sz="5400"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4008" y="1622983"/>
            <a:ext cx="4063827" cy="4278306"/>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22983"/>
            <a:ext cx="4067654" cy="4500147"/>
          </a:xfrm>
          <a:prstGeom prst="rect">
            <a:avLst/>
          </a:prstGeom>
        </p:spPr>
      </p:pic>
    </p:spTree>
    <p:extLst>
      <p:ext uri="{BB962C8B-B14F-4D97-AF65-F5344CB8AC3E}">
        <p14:creationId xmlns:p14="http://schemas.microsoft.com/office/powerpoint/2010/main" val="1402246378"/>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pl-PL" sz="2400" i="1" dirty="0"/>
              <a:t>Świecą nawet 14 godzin, nie potrzebują energii elektrycznej, przez co są bardzo ekologiczne i mogą stać w szczerym polu. W takie nowoczesne urządzenia zainwestowały gminy </a:t>
            </a:r>
            <a:r>
              <a:rPr lang="pl-PL" sz="2400" i="1" dirty="0" smtClean="0"/>
              <a:t>Goraj.</a:t>
            </a:r>
          </a:p>
          <a:p>
            <a:r>
              <a:rPr lang="pl-PL" sz="2400" i="1" dirty="0" smtClean="0"/>
              <a:t>Goraj postarał się o dofinansowanie ze środków unijnych, otrzymał 85% wartości inwestycji. W rozstrzygniętym kilka miesięcy temu przetargu na montaż urządzeń zadecydowano powierzenie tego zadania firmie z Tarnowa.</a:t>
            </a:r>
          </a:p>
          <a:p>
            <a:r>
              <a:rPr lang="pl-PL" sz="2400" i="1" dirty="0" smtClean="0"/>
              <a:t>Mimo że koszt ich zainstalowania jest spory, bo kosztują ok. 20-30 tys. za sztukę, z pewnością są godną rozważenia alternatywą dla tradycyjnych lamp, których utrzymanie jest sporym obciążeniem dla samorządu.</a:t>
            </a:r>
          </a:p>
          <a:p>
            <a:endParaRPr lang="pl-PL" dirty="0"/>
          </a:p>
        </p:txBody>
      </p:sp>
    </p:spTree>
    <p:extLst>
      <p:ext uri="{BB962C8B-B14F-4D97-AF65-F5344CB8AC3E}">
        <p14:creationId xmlns:p14="http://schemas.microsoft.com/office/powerpoint/2010/main" val="1885982895"/>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Boisko „Orlik”</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687" y="1600200"/>
            <a:ext cx="6024626" cy="4525963"/>
          </a:xfrm>
        </p:spPr>
      </p:pic>
    </p:spTree>
    <p:extLst>
      <p:ext uri="{BB962C8B-B14F-4D97-AF65-F5344CB8AC3E}">
        <p14:creationId xmlns:p14="http://schemas.microsoft.com/office/powerpoint/2010/main" val="1850982056"/>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r>
              <a:rPr lang="pl-PL" dirty="0" smtClean="0"/>
              <a:t>W 2012r. w Goraju obok szkoły powstało boisko sportowe.</a:t>
            </a:r>
          </a:p>
          <a:p>
            <a:r>
              <a:rPr lang="pl-PL" dirty="0" smtClean="0"/>
              <a:t>Na jego budowę przeznaczono około 400 000 złotych.</a:t>
            </a:r>
            <a:endParaRPr lang="pl-PL" dirty="0"/>
          </a:p>
          <a:p>
            <a:r>
              <a:rPr lang="pl-PL" dirty="0" smtClean="0"/>
              <a:t>Powstało ono w ramach projektu „Moje boisko-Orlik 2012”.</a:t>
            </a:r>
          </a:p>
        </p:txBody>
      </p:sp>
    </p:spTree>
    <p:extLst>
      <p:ext uri="{BB962C8B-B14F-4D97-AF65-F5344CB8AC3E}">
        <p14:creationId xmlns:p14="http://schemas.microsoft.com/office/powerpoint/2010/main" val="1224337585"/>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3456384"/>
          </a:xfrm>
        </p:spPr>
        <p:txBody>
          <a:bodyPr>
            <a:noAutofit/>
          </a:bodyPr>
          <a:lstStyle/>
          <a:p>
            <a:r>
              <a:rPr lang="pl-PL" b="1" dirty="0"/>
              <a:t>Projekt pn.: „Odnowa centrum miejscowości Goraj” w ramach działania „Odnowa i rozwój wsi” objętego Programem Rozwoju Obszarów Wiejskich na lata 2007-2013.</a:t>
            </a:r>
            <a:endParaRPr lang="pl-PL" dirty="0"/>
          </a:p>
        </p:txBody>
      </p:sp>
      <p:sp>
        <p:nvSpPr>
          <p:cNvPr id="3" name="Symbol zastępczy zawartości 2"/>
          <p:cNvSpPr>
            <a:spLocks noGrp="1"/>
          </p:cNvSpPr>
          <p:nvPr>
            <p:ph idx="1"/>
          </p:nvPr>
        </p:nvSpPr>
        <p:spPr>
          <a:xfrm>
            <a:off x="467544" y="3789039"/>
            <a:ext cx="8229600" cy="2448273"/>
          </a:xfrm>
        </p:spPr>
        <p:txBody>
          <a:bodyPr>
            <a:noAutofit/>
          </a:bodyPr>
          <a:lstStyle/>
          <a:p>
            <a:pPr marL="0" indent="0">
              <a:buNone/>
            </a:pPr>
            <a:endParaRPr lang="pl-PL" sz="4000" dirty="0" smtClean="0"/>
          </a:p>
          <a:p>
            <a:pPr marL="0" indent="0">
              <a:buNone/>
            </a:pPr>
            <a:r>
              <a:rPr lang="pl-PL" sz="4000" dirty="0" smtClean="0"/>
              <a:t>W </a:t>
            </a:r>
            <a:r>
              <a:rPr lang="pl-PL" sz="4000" dirty="0"/>
              <a:t>ramach tego projektu wykonano:</a:t>
            </a:r>
          </a:p>
          <a:p>
            <a:endParaRPr lang="pl-PL" sz="6000" dirty="0"/>
          </a:p>
        </p:txBody>
      </p:sp>
    </p:spTree>
    <p:extLst>
      <p:ext uri="{BB962C8B-B14F-4D97-AF65-F5344CB8AC3E}">
        <p14:creationId xmlns:p14="http://schemas.microsoft.com/office/powerpoint/2010/main" val="914794551"/>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Strzecha">
  <a:themeElements>
    <a:clrScheme name="Strzech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Średni">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zech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178</TotalTime>
  <Words>376</Words>
  <Application>Microsoft Office PowerPoint</Application>
  <PresentationFormat>Pokaz na ekranie (4:3)</PresentationFormat>
  <Paragraphs>49</Paragraphs>
  <Slides>15</Slides>
  <Notes>0</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Strzecha</vt:lpstr>
      <vt:lpstr>Inwestycje w naszej gminie</vt:lpstr>
      <vt:lpstr>solary</vt:lpstr>
      <vt:lpstr>Panele fotowoltaiczne</vt:lpstr>
      <vt:lpstr>Prezentacja programu PowerPoint</vt:lpstr>
      <vt:lpstr>Lampy Hybrydowe</vt:lpstr>
      <vt:lpstr>Prezentacja programu PowerPoint</vt:lpstr>
      <vt:lpstr>Boisko „Orlik”</vt:lpstr>
      <vt:lpstr>Prezentacja programu PowerPoint</vt:lpstr>
      <vt:lpstr>Projekt pn.: „Odnowa centrum miejscowości Goraj” w ramach działania „Odnowa i rozwój wsi” objętego Programem Rozwoju Obszarów Wiejskich na lata 2007-2013.</vt:lpstr>
      <vt:lpstr>Prezentacja programu PowerPoint</vt:lpstr>
      <vt:lpstr>Projekty UE - Budowa społeczeństwa informacyjnego w Gminie Goraj poprzez upowszechnianie nowoczesnych technologii IT</vt:lpstr>
      <vt:lpstr>Prezentacja programu PowerPoint</vt:lpstr>
      <vt:lpstr>Prezentacja programu PowerPoint</vt:lpstr>
      <vt:lpstr>Projekt pn.: "Kształtowanie obszaru przestrzeni publicznej w miejscowości Wólka Abramowska" w ramach działania "Odnowa i rozwój wsi" objętego Programem Rozwoju Obszarów Wiejskich na lata 2007-2013.</vt:lpstr>
      <vt:lpstr>Koniec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Inwestycje w naszej gminie</dc:title>
  <dc:creator>AganieszkaSaniak</dc:creator>
  <cp:lastModifiedBy>AganieszkaSaniak</cp:lastModifiedBy>
  <cp:revision>13</cp:revision>
  <dcterms:created xsi:type="dcterms:W3CDTF">2016-10-12T12:40:29Z</dcterms:created>
  <dcterms:modified xsi:type="dcterms:W3CDTF">2016-10-12T17:20:40Z</dcterms:modified>
</cp:coreProperties>
</file>