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80625" cy="7559675" type="screen4x3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98" y="-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3C4F24AE-40E9-4382-9152-2DE37E42B135}" type="slidenum">
              <a:t>‹#›</a:t>
            </a:fld>
            <a:endParaRPr lang="pl-PL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97962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Symbol zastępczy nagłówka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pl-PL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pl-PL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pl-PL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pl-PL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89EF5A6A-63C1-4F8A-981C-F7D58F87017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000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pl-PL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E264379-8D6C-48B9-A921-4A831EA3DDC9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0856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E27957-6531-462F-A583-07FD1DE2277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603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90D2F55-214D-4BA9-A88B-5B6445F6E683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4413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78EE2C-896E-44AE-9FA3-19CB16A69F2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559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C6E2F2-0C90-4DDD-BC8C-A70CA2B3A97A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3096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8C4F4E-5240-4B13-BD32-CB90E8CD710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2154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1D07742-1618-4256-90F3-B379E32391A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066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E87F6B-9896-4A99-B406-DA89B4F51E4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4703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393A9B8-C13E-4E46-AB6E-68EB55CF7B5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4093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2782E3F-1935-4FA0-8BF1-265CD109830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7199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EE9078-CB4A-4878-8754-36149623CF69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7393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l-PL"/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pl-PL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pl-PL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pl-PL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A959A827-F7E8-4F36-82CC-39AC1347E991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pl-PL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1417"/>
        </a:spcBef>
        <a:spcAft>
          <a:spcPts val="0"/>
        </a:spcAft>
        <a:tabLst/>
        <a:defRPr lang="pl-PL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1"/>
          <p:cNvSpPr/>
          <p:nvPr/>
        </p:nvSpPr>
        <p:spPr>
          <a:xfrm>
            <a:off x="288000" y="216000"/>
            <a:ext cx="9504000" cy="712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6666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Tytuł 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 sz="5400">
                <a:effectLst>
                  <a:outerShdw dist="17961" dir="2700000">
                    <a:scrgbClr r="0" g="0" b="0"/>
                  </a:outerShdw>
                </a:effectLst>
              </a:rPr>
              <a:t>Wojna domowa w Syrii</a:t>
            </a:r>
          </a:p>
        </p:txBody>
      </p:sp>
      <p:pic>
        <p:nvPicPr>
          <p:cNvPr id="4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41080" y="2015999"/>
            <a:ext cx="4426920" cy="2950919"/>
          </a:xfrm>
        </p:spPr>
      </p:pic>
      <p:pic>
        <p:nvPicPr>
          <p:cNvPr id="5" name=""/>
          <p:cNvPicPr>
            <a:picLocks noGrp="1" noChangeAspect="1"/>
          </p:cNvPicPr>
          <p:nvPr>
            <p:ph type="pic" idx="4294967295"/>
          </p:nvPr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508720" y="1800000"/>
            <a:ext cx="3491279" cy="3341520"/>
          </a:xfrm>
        </p:spPr>
      </p:pic>
      <p:sp>
        <p:nvSpPr>
          <p:cNvPr id="6" name="pole tekstowe 5"/>
          <p:cNvSpPr txBox="1"/>
          <p:nvPr/>
        </p:nvSpPr>
        <p:spPr>
          <a:xfrm>
            <a:off x="648000" y="5184000"/>
            <a:ext cx="4031999" cy="4942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600" b="0" i="0" u="none" strike="noStrike" kern="1200" cap="none">
                <a:ln>
                  <a:noFill/>
                </a:ln>
                <a:latin typeface="Calibri" pitchFamily="34"/>
                <a:ea typeface="Microsoft YaHei" pitchFamily="2"/>
                <a:cs typeface="Mangal" pitchFamily="2"/>
              </a:rPr>
              <a:t>Flaga Syrii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6480000" y="5193720"/>
            <a:ext cx="3384000" cy="4942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600" b="0" i="0" u="none" strike="noStrike" kern="1200" cap="none">
                <a:ln>
                  <a:noFill/>
                </a:ln>
                <a:latin typeface="Calibri" pitchFamily="34"/>
                <a:ea typeface="Microsoft YaHei" pitchFamily="2"/>
                <a:cs typeface="Mangal" pitchFamily="2"/>
              </a:rPr>
              <a:t>Godło Syrii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1"/>
          <p:cNvSpPr/>
          <p:nvPr/>
        </p:nvSpPr>
        <p:spPr>
          <a:xfrm>
            <a:off x="288000" y="216000"/>
            <a:ext cx="9504000" cy="712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6666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Tytuł 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>
                <a:effectLst>
                  <a:outerShdw dist="17961" dir="2700000">
                    <a:scrgbClr r="0" g="0" b="0"/>
                  </a:outerShdw>
                </a:effectLst>
              </a:rPr>
              <a:t>Obecna sytuacja na froncie</a:t>
            </a:r>
          </a:p>
        </p:txBody>
      </p:sp>
      <p:sp>
        <p:nvSpPr>
          <p:cNvPr id="4" name="Podtytuł 3"/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pl-PL"/>
              <a:t>Obecnie Syria podzielona jest mniej więcej na pół, a wojna toczy się wzdłuż zurbanizowanego pasa od Aleppo na północy, przez Hamę, Homs, po Damaszek na południu. Państwo Islamskie rozpościera się przede wszystkim na terenach pustynnych, kontroluje drogi i kilkanaście procent mieszkańców Syrii.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1"/>
          <p:cNvSpPr/>
          <p:nvPr/>
        </p:nvSpPr>
        <p:spPr>
          <a:xfrm>
            <a:off x="288000" y="216000"/>
            <a:ext cx="9504000" cy="712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6666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Tytuł 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>
                <a:effectLst>
                  <a:outerShdw dist="17961" dir="2700000">
                    <a:scrgbClr r="0" g="0" b="0"/>
                  </a:outerShdw>
                </a:effectLst>
              </a:rPr>
              <a:t>Skutki wojny</a:t>
            </a:r>
          </a:p>
        </p:txBody>
      </p:sp>
      <p:sp>
        <p:nvSpPr>
          <p:cNvPr id="4" name="Podtytuł 3"/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pl-PL"/>
              <a:t>Szacuje się, że od 2011 roku, czyli od początku wojny, PKB kraju spadło o 50 proc., przemysł ledwie dyszy, rolnictwo zamiera, nie ma czym nawozić pól, brakuje opału, nie funkcjonuje handel, 1/3 budynków legła w gruzach.Według danych ONZ, w wojnie zginęło 260 tys. osób, z innych wyliczeń wynika, że ofiar może być nawet 470 tys.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1"/>
          <p:cNvSpPr/>
          <p:nvPr/>
        </p:nvSpPr>
        <p:spPr>
          <a:xfrm>
            <a:off x="288000" y="216000"/>
            <a:ext cx="9504000" cy="712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6666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Tytuł 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>
                <a:effectLst>
                  <a:outerShdw dist="17961" dir="2700000">
                    <a:scrgbClr r="0" g="0" b="0"/>
                  </a:outerShdw>
                </a:effectLst>
              </a:rPr>
              <a:t>Źródła:</a:t>
            </a:r>
          </a:p>
        </p:txBody>
      </p:sp>
      <p:sp>
        <p:nvSpPr>
          <p:cNvPr id="4" name="Podtytuł 3"/>
          <p:cNvSpPr txBox="1">
            <a:spLocks noGrp="1"/>
          </p:cNvSpPr>
          <p:nvPr>
            <p:ph type="subTitle" idx="4294967295"/>
          </p:nvPr>
        </p:nvSpPr>
        <p:spPr>
          <a:xfrm>
            <a:off x="360359" y="1334520"/>
            <a:ext cx="9071640" cy="291348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/>
            <a:r>
              <a:rPr lang="pl-PL"/>
              <a:t>newsweek.pl</a:t>
            </a:r>
          </a:p>
          <a:p>
            <a:pPr marL="0" lvl="0" indent="0" algn="l"/>
            <a:r>
              <a:rPr lang="pl-PL"/>
              <a:t>pl.wikipedia.org</a:t>
            </a:r>
          </a:p>
          <a:p>
            <a:pPr marL="0" lvl="0" indent="0" algn="l"/>
            <a:r>
              <a:rPr lang="pl-PL"/>
              <a:t>google.pl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768000" y="5472000"/>
            <a:ext cx="2808000" cy="1114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pl-PL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Wykonały: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pl-PL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Aleksandra Bednarczyk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pl-PL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Patrycja Gawda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pl-PL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Karolina Kapica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1"/>
          <p:cNvSpPr/>
          <p:nvPr/>
        </p:nvSpPr>
        <p:spPr>
          <a:xfrm>
            <a:off x="288000" y="216000"/>
            <a:ext cx="9504000" cy="712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6666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Tytuł 2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>
                <a:effectLst>
                  <a:outerShdw dist="17961" dir="2700000">
                    <a:scrgbClr r="0" g="0" b="0"/>
                  </a:outerShdw>
                </a:effectLst>
              </a:rPr>
              <a:t>Położenie Syrii</a:t>
            </a:r>
          </a:p>
        </p:txBody>
      </p:sp>
      <p:pic>
        <p:nvPicPr>
          <p:cNvPr id="4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34519" y="2269080"/>
            <a:ext cx="5325480" cy="2986919"/>
          </a:xfrm>
        </p:spPr>
      </p:pic>
      <p:sp>
        <p:nvSpPr>
          <p:cNvPr id="5" name="Symbol zastępczy tekstu 4"/>
          <p:cNvSpPr txBox="1">
            <a:spLocks noGrp="1"/>
          </p:cNvSpPr>
          <p:nvPr>
            <p:ph type="body" idx="4294967295"/>
          </p:nvPr>
        </p:nvSpPr>
        <p:spPr>
          <a:xfrm>
            <a:off x="5903999" y="2160000"/>
            <a:ext cx="3531600" cy="3417480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 algn="ctr">
              <a:buNone/>
            </a:pPr>
            <a:r>
              <a:rPr lang="pl-PL">
                <a:latin typeface="Calibri" pitchFamily="34"/>
              </a:rPr>
              <a:t>Syria jest niewielkim państwem położonym w Azji Południowo-Zachodniej nad Morzem Śródziemnym.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1"/>
          <p:cNvSpPr/>
          <p:nvPr/>
        </p:nvSpPr>
        <p:spPr>
          <a:xfrm>
            <a:off x="288000" y="216000"/>
            <a:ext cx="9504000" cy="712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6666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Tytuł 2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>
                <a:effectLst>
                  <a:outerShdw dist="17961" dir="2700000">
                    <a:scrgbClr r="0" g="0" b="0"/>
                  </a:outerShdw>
                </a:effectLst>
              </a:rPr>
              <a:t>Strony konfliktu</a:t>
            </a:r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4426920" cy="4384440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pl-PL"/>
              <a:t>Baszar Asad i jego zwolennicy</a:t>
            </a:r>
          </a:p>
          <a:p>
            <a:pPr lvl="0"/>
            <a:r>
              <a:rPr lang="pl-PL"/>
              <a:t>Syryjska opozycja</a:t>
            </a:r>
          </a:p>
          <a:p>
            <a:pPr lvl="0"/>
            <a:r>
              <a:rPr lang="pl-PL"/>
              <a:t>Państwo Islamskie</a:t>
            </a:r>
          </a:p>
          <a:p>
            <a:pPr lvl="0"/>
            <a:r>
              <a:rPr lang="pl-PL"/>
              <a:t>Front an-Nusra</a:t>
            </a:r>
          </a:p>
          <a:p>
            <a:pPr lvl="0"/>
            <a:r>
              <a:rPr lang="pl-PL"/>
              <a:t>Kurdowie</a:t>
            </a:r>
          </a:p>
        </p:txBody>
      </p:sp>
      <p:sp>
        <p:nvSpPr>
          <p:cNvPr id="5" name="Symbol zastępczy tekstu 4"/>
          <p:cNvSpPr txBox="1">
            <a:spLocks noGrp="1"/>
          </p:cNvSpPr>
          <p:nvPr>
            <p:ph type="body" idx="4294967295"/>
          </p:nvPr>
        </p:nvSpPr>
        <p:spPr>
          <a:xfrm>
            <a:off x="5152680" y="1769040"/>
            <a:ext cx="4426920" cy="4384440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 algn="ctr">
              <a:buNone/>
            </a:pPr>
            <a:r>
              <a:rPr lang="pl-PL"/>
              <a:t>Inni uczestnicy konfliktu:</a:t>
            </a:r>
          </a:p>
          <a:p>
            <a:pPr lvl="0" algn="ctr"/>
            <a:r>
              <a:rPr lang="pl-PL"/>
              <a:t>Rosja</a:t>
            </a:r>
          </a:p>
          <a:p>
            <a:pPr lvl="0" algn="ctr"/>
            <a:r>
              <a:rPr lang="pl-PL"/>
              <a:t>Turcja</a:t>
            </a:r>
          </a:p>
          <a:p>
            <a:pPr lvl="0" algn="ctr"/>
            <a:r>
              <a:rPr lang="pl-PL"/>
              <a:t>USA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1"/>
          <p:cNvSpPr/>
          <p:nvPr/>
        </p:nvSpPr>
        <p:spPr>
          <a:xfrm>
            <a:off x="288000" y="216000"/>
            <a:ext cx="9504000" cy="712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6666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Tytuł 2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>
                <a:effectLst>
                  <a:outerShdw dist="17961" dir="2700000">
                    <a:scrgbClr r="0" g="0" b="0"/>
                  </a:outerShdw>
                </a:effectLst>
              </a:rPr>
              <a:t>Tereny kontrolowane</a:t>
            </a:r>
          </a:p>
        </p:txBody>
      </p:sp>
      <p:pic>
        <p:nvPicPr>
          <p:cNvPr id="4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 contrast="14000"/>
            <a:alphaModFix/>
          </a:blip>
          <a:srcRect/>
          <a:stretch>
            <a:fillRect/>
          </a:stretch>
        </p:blipFill>
        <p:spPr>
          <a:xfrm>
            <a:off x="364320" y="1844279"/>
            <a:ext cx="5000760" cy="4131720"/>
          </a:xfrm>
        </p:spPr>
      </p:pic>
      <p:sp>
        <p:nvSpPr>
          <p:cNvPr id="5" name="Symbol zastępczy tekstu 4"/>
          <p:cNvSpPr txBox="1">
            <a:spLocks noGrp="1"/>
          </p:cNvSpPr>
          <p:nvPr>
            <p:ph type="body" idx="4294967295"/>
          </p:nvPr>
        </p:nvSpPr>
        <p:spPr>
          <a:xfrm>
            <a:off x="5365080" y="1800000"/>
            <a:ext cx="4426920" cy="4384440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 algn="l">
              <a:buNone/>
            </a:pPr>
            <a:r>
              <a:rPr lang="pl-PL" sz="2800" b="1"/>
              <a:t>Tereny kontrolowane:</a:t>
            </a:r>
          </a:p>
          <a:p>
            <a:pPr lvl="0"/>
            <a:r>
              <a:rPr lang="pl-PL" sz="2800"/>
              <a:t>przez siły rządowe (czerwony)</a:t>
            </a:r>
          </a:p>
          <a:p>
            <a:pPr lvl="0"/>
            <a:r>
              <a:rPr lang="pl-PL" sz="2800"/>
              <a:t>rebeliantów (zielony)</a:t>
            </a:r>
          </a:p>
          <a:p>
            <a:pPr lvl="0"/>
            <a:r>
              <a:rPr lang="pl-PL" sz="2800"/>
              <a:t>Front al-Nusra (biały)</a:t>
            </a:r>
          </a:p>
          <a:p>
            <a:pPr lvl="0"/>
            <a:r>
              <a:rPr lang="pl-PL" sz="2800"/>
              <a:t>dżihadystów ISIS (szary)</a:t>
            </a:r>
          </a:p>
          <a:p>
            <a:pPr lvl="0"/>
            <a:r>
              <a:rPr lang="pl-PL" sz="2800"/>
              <a:t>Kurdów (żółty)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1"/>
          <p:cNvSpPr/>
          <p:nvPr/>
        </p:nvSpPr>
        <p:spPr>
          <a:xfrm>
            <a:off x="288000" y="216000"/>
            <a:ext cx="9504000" cy="712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6666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Tytuł 2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>
                <a:effectLst>
                  <a:outerShdw dist="17961" dir="2700000">
                    <a:scrgbClr r="0" g="0" b="0"/>
                  </a:outerShdw>
                </a:effectLst>
              </a:rPr>
              <a:t>Przyczyna wojny</a:t>
            </a:r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4294967295"/>
          </p:nvPr>
        </p:nvSpPr>
        <p:spPr>
          <a:xfrm>
            <a:off x="288000" y="1872000"/>
            <a:ext cx="9360000" cy="4384440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 algn="ctr">
              <a:buNone/>
            </a:pPr>
            <a:r>
              <a:rPr lang="pl-PL" sz="2800" dirty="0"/>
              <a:t>Bezrobocie, bieda, rosnące ceny żywności, brak wolności słowa, korupcja i nepotyzm zmusiły w grudniu 2010 roku do wyjścia na ulice obywateli państw arabskich. Zaczęło się od Tunezji, potem Arabska Wiosna ogarnęła na inne kraje północnej Afryki i Bliskiego Wschodu</a:t>
            </a:r>
            <a:r>
              <a:rPr lang="pl-PL" sz="2800" dirty="0" smtClean="0"/>
              <a:t>. Na </a:t>
            </a:r>
            <a:r>
              <a:rPr lang="pl-PL" sz="2800" dirty="0"/>
              <a:t>ulice Damaszku i innych miast wyszli obywatele, którzy protestowali przeciwko klanowi </a:t>
            </a:r>
            <a:r>
              <a:rPr lang="pl-PL" sz="2800" dirty="0" err="1"/>
              <a:t>Asadów</a:t>
            </a:r>
            <a:r>
              <a:rPr lang="pl-PL" sz="2800" dirty="0"/>
              <a:t>, rządzącemu żelazną ręką od 1963 roku. Po tym, jak na światło dzienne wypłynęła informacja o aresztowaniu i torturowaniu kilku nastolatków, którzy wypisywali na murach antyrządowe hasła, demonstracje się nasiliły.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1"/>
          <p:cNvSpPr/>
          <p:nvPr/>
        </p:nvSpPr>
        <p:spPr>
          <a:xfrm>
            <a:off x="288000" y="216000"/>
            <a:ext cx="9504000" cy="712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6666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909439" y="565920"/>
            <a:ext cx="6514560" cy="4330079"/>
          </a:xfrm>
        </p:spPr>
      </p:pic>
      <p:sp>
        <p:nvSpPr>
          <p:cNvPr id="4" name="pole tekstowe 3"/>
          <p:cNvSpPr txBox="1"/>
          <p:nvPr/>
        </p:nvSpPr>
        <p:spPr>
          <a:xfrm>
            <a:off x="720000" y="5112000"/>
            <a:ext cx="8784000" cy="346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Po kilku latach wojny domowej Homs jest miastem wymarłym, stertą gruzów.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1"/>
          <p:cNvSpPr/>
          <p:nvPr/>
        </p:nvSpPr>
        <p:spPr>
          <a:xfrm>
            <a:off x="288000" y="216000"/>
            <a:ext cx="9504000" cy="712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6666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Tytuł 2"/>
          <p:cNvSpPr txBox="1">
            <a:spLocks noGrp="1"/>
          </p:cNvSpPr>
          <p:nvPr>
            <p:ph type="title" idx="4294967295"/>
          </p:nvPr>
        </p:nvSpPr>
        <p:spPr>
          <a:effectLst>
            <a:outerShdw dir="16200000" algn="tl">
              <a:srgbClr val="787878"/>
            </a:outerShdw>
          </a:effectLst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>
                <a:effectLst>
                  <a:outerShdw dist="17961" dir="2700000">
                    <a:scrgbClr r="0" g="0" b="0"/>
                  </a:outerShdw>
                </a:effectLst>
              </a:rPr>
              <a:t>Wojna domowa</a:t>
            </a:r>
          </a:p>
        </p:txBody>
      </p:sp>
      <p:sp>
        <p:nvSpPr>
          <p:cNvPr id="4" name="Podtytuł 3"/>
          <p:cNvSpPr txBox="1">
            <a:spLocks noGrp="1"/>
          </p:cNvSpPr>
          <p:nvPr>
            <p:ph type="subTitle" idx="4294967295"/>
          </p:nvPr>
        </p:nvSpPr>
        <p:spPr>
          <a:xfrm>
            <a:off x="432000" y="1538640"/>
            <a:ext cx="9287640" cy="4797360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pl-PL" sz="2600"/>
              <a:t>Od wybuchu pierwszych starć w lipcu 2011 roku dezerterujący żołnierze z armii Baszara al-Asada skupiali się wokół formacji opozycyjnej – tzw. Wolnej Armii Syrii (która z czasem rozpadła się na zwalczające się frakcje). Walki z użyciem moździerzy i rakiet trwały kilka miesięcy, zginęły w nich tysiące żołnierzy i cywilów. Wskutek nacisków ONZ Baszar al-Asad zgodził się na zawieszenie broni. Rozejm nie był jednak respektowany, czego punktem kulminacyjny były masakra w Huli, a potem szturm na Damaszek i bitwa pod Aleppo. Rebelianci z kolei przeprowadzili zamach na siedzibę bezpieczeństwa narodowego, w którego czasie zginęli główni krajowi politycy. Obie strony dopuszczały się gwałtów, rzezi i masakr na ludności cywilnej.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1"/>
          <p:cNvSpPr/>
          <p:nvPr/>
        </p:nvSpPr>
        <p:spPr>
          <a:xfrm>
            <a:off x="288000" y="216000"/>
            <a:ext cx="9504000" cy="712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6666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84000" y="517319"/>
            <a:ext cx="7220160" cy="4810680"/>
          </a:xfrm>
        </p:spPr>
      </p:pic>
      <p:sp>
        <p:nvSpPr>
          <p:cNvPr id="4" name="pole tekstowe 3"/>
          <p:cNvSpPr txBox="1"/>
          <p:nvPr/>
        </p:nvSpPr>
        <p:spPr>
          <a:xfrm>
            <a:off x="648000" y="5472000"/>
            <a:ext cx="8712000" cy="6022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Październik 2015. Walka między siłami wiernymi Baszarowi Asadowi a opozycją w miejscowości Duma niedaleko Damaszku.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1"/>
          <p:cNvSpPr/>
          <p:nvPr/>
        </p:nvSpPr>
        <p:spPr>
          <a:xfrm>
            <a:off x="288000" y="216000"/>
            <a:ext cx="9504000" cy="712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6666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Tytuł 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>
                <a:effectLst>
                  <a:outerShdw dist="17961" dir="2700000">
                    <a:scrgbClr r="0" g="0" b="0"/>
                  </a:outerShdw>
                </a:effectLst>
              </a:rPr>
              <a:t>Wojna religijna</a:t>
            </a:r>
          </a:p>
        </p:txBody>
      </p:sp>
      <p:sp>
        <p:nvSpPr>
          <p:cNvPr id="4" name="Podtytuł 3"/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pl-PL"/>
              <a:t>Osłabione konfliktem wewnętrznym państwo stało się łatwym łupem dla religijnych fundamentalistów. Front an-Nusra oraz dżihadyści, którzy w 2014 roku ogłosili powstanie kalifatu pod nazwą Państwo Islamskie, zajęli już sporą część Syrii i Iraku, próbują też wzmocnić swoje siły w Libii. Bojownicy, przeprowadzając egzekucje na „niewiernych”, prześladują chrześcijan.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omyślni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516</Words>
  <Application>Microsoft Office PowerPoint</Application>
  <PresentationFormat>Pokaz na ekranie (4:3)</PresentationFormat>
  <Paragraphs>42</Paragraphs>
  <Slides>12</Slides>
  <Notes>12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Domyślnie</vt:lpstr>
      <vt:lpstr>Wojna domowa w Syrii</vt:lpstr>
      <vt:lpstr>Położenie Syrii</vt:lpstr>
      <vt:lpstr>Strony konfliktu</vt:lpstr>
      <vt:lpstr>Tereny kontrolowane</vt:lpstr>
      <vt:lpstr>Przyczyna wojny</vt:lpstr>
      <vt:lpstr>Prezentacja programu PowerPoint</vt:lpstr>
      <vt:lpstr>Wojna domowa</vt:lpstr>
      <vt:lpstr>Prezentacja programu PowerPoint</vt:lpstr>
      <vt:lpstr>Wojna religijna</vt:lpstr>
      <vt:lpstr>Obecna sytuacja na froncie</vt:lpstr>
      <vt:lpstr>Skutki wojny</vt:lpstr>
      <vt:lpstr>Źródła: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Wojna domowa w Syrii</dc:title>
  <dc:creator>Ewa</dc:creator>
  <cp:lastModifiedBy>Ewa</cp:lastModifiedBy>
  <cp:revision>8</cp:revision>
  <dcterms:created xsi:type="dcterms:W3CDTF">2016-10-16T14:29:48Z</dcterms:created>
  <dcterms:modified xsi:type="dcterms:W3CDTF">2016-12-01T21:40:37Z</dcterms:modified>
</cp:coreProperties>
</file>