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653F4-368A-4AFE-B0A4-982787659F11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0EEEC-C5FB-440B-B4C7-64737568B9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2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984DE1-8E89-4A6D-9310-FC1CC4F87747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D836F9-5D78-4C70-833A-5610AEEDE7B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84DE1-8E89-4A6D-9310-FC1CC4F87747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836F9-5D78-4C70-833A-5610AEEDE7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3984DE1-8E89-4A6D-9310-FC1CC4F87747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D836F9-5D78-4C70-833A-5610AEEDE7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84DE1-8E89-4A6D-9310-FC1CC4F87747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836F9-5D78-4C70-833A-5610AEEDE7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984DE1-8E89-4A6D-9310-FC1CC4F87747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8D836F9-5D78-4C70-833A-5610AEEDE7B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84DE1-8E89-4A6D-9310-FC1CC4F87747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836F9-5D78-4C70-833A-5610AEEDE7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84DE1-8E89-4A6D-9310-FC1CC4F87747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836F9-5D78-4C70-833A-5610AEEDE7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84DE1-8E89-4A6D-9310-FC1CC4F87747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836F9-5D78-4C70-833A-5610AEEDE7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984DE1-8E89-4A6D-9310-FC1CC4F87747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836F9-5D78-4C70-833A-5610AEEDE7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84DE1-8E89-4A6D-9310-FC1CC4F87747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836F9-5D78-4C70-833A-5610AEEDE7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84DE1-8E89-4A6D-9310-FC1CC4F87747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836F9-5D78-4C70-833A-5610AEEDE7B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3984DE1-8E89-4A6D-9310-FC1CC4F87747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8D836F9-5D78-4C70-833A-5610AEEDE7B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i="1" dirty="0" smtClean="0"/>
              <a:t>Fundusze Europejskie w Gminie Goraj</a:t>
            </a:r>
            <a:endParaRPr lang="pl-PL" b="1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06" y="3526471"/>
            <a:ext cx="2434774" cy="301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Znalezione obrazy dla zapytania flaga u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08993"/>
            <a:ext cx="3347997" cy="224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09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„ORLIK”</a:t>
            </a:r>
            <a:br>
              <a:rPr lang="pl-PL" sz="40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2012r. w Goraju obok szkoły powstało boisko sportowe.</a:t>
            </a:r>
          </a:p>
          <a:p>
            <a:r>
              <a:rPr lang="pl-PL" dirty="0"/>
              <a:t>Na jego budowę przeznaczono około 400 000 złotych.</a:t>
            </a:r>
          </a:p>
          <a:p>
            <a:r>
              <a:rPr lang="pl-PL" dirty="0"/>
              <a:t>Powstało ono w ramach projektu „Moje boisko-Orlik 2012”.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48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6255488" cy="1362075"/>
          </a:xfrm>
        </p:spPr>
        <p:txBody>
          <a:bodyPr/>
          <a:lstStyle/>
          <a:p>
            <a:pPr lvl="0"/>
            <a:r>
              <a:rPr lang="pl-PL" sz="4400" spc="50" dirty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OLA PIKUL</a:t>
            </a:r>
            <a:br>
              <a:rPr lang="pl-PL" sz="4400" spc="50" dirty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400" spc="50" dirty="0" smtClean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Patrycja stańczyk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sz="6600" dirty="0" smtClean="0"/>
              <a:t>Przygotowały: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12366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42048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3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PRZEBUDOWA I ROZBUDOWA BUDYNKU PRZEDSZKOLA W GORAJU</a:t>
            </a:r>
            <a:endParaRPr lang="pl-PL" sz="3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Po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Przed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75697"/>
            <a:ext cx="398145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73" y="2175698"/>
            <a:ext cx="3672408" cy="311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22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Przedszkole w </a:t>
            </a:r>
            <a:r>
              <a:rPr lang="pl-PL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goraju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Całkowity koszt inwestycji z wydatkami poniesionymi w 2015r. wyniósł </a:t>
            </a:r>
          </a:p>
          <a:p>
            <a:pPr marL="0" indent="0">
              <a:buNone/>
            </a:pPr>
            <a:r>
              <a:rPr lang="pl-PL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1 300 385,73 zł</a:t>
            </a:r>
          </a:p>
          <a:p>
            <a:r>
              <a:rPr lang="pl-PL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Środki z Regionalnego Programu Operacyjnego Województwa Lubelskiego na lata 2014-2020 – 731 523,36 zł</a:t>
            </a:r>
          </a:p>
          <a:p>
            <a:r>
              <a:rPr lang="pl-PL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Środki własne – 568 862,37 zł</a:t>
            </a:r>
            <a:r>
              <a:rPr lang="pl-PL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04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sz="40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Osp Goraj</a:t>
            </a:r>
            <a:endParaRPr lang="pl-PL" sz="4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3682752" cy="2974454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sz="2000" dirty="0" smtClean="0"/>
              <a:t>Dla jednostki Ochotniczej Straży Pożarnej w Goraju został zakupiony samochód ratowniczo-gaśniczy marki IVECO </a:t>
            </a:r>
            <a:r>
              <a:rPr lang="pl-PL" sz="2000" dirty="0" err="1" smtClean="0"/>
              <a:t>Eurocargo</a:t>
            </a:r>
            <a:r>
              <a:rPr lang="pl-PL" dirty="0" smtClean="0"/>
              <a:t>.</a:t>
            </a:r>
          </a:p>
          <a:p>
            <a:r>
              <a:rPr lang="pl-PL" sz="2000" dirty="0" smtClean="0"/>
              <a:t>Koszt całkowity to kwota 739 677,00 zł.</a:t>
            </a:r>
          </a:p>
          <a:p>
            <a:r>
              <a:rPr lang="pl-PL" sz="2000" dirty="0" smtClean="0"/>
              <a:t>Kwota dofinansowania wyniosła 442 190,37 zł.</a:t>
            </a:r>
          </a:p>
          <a:p>
            <a:r>
              <a:rPr lang="pl-PL" sz="2000" dirty="0" smtClean="0"/>
              <a:t>Pozostałą kwotę w wysokości 297 486,63 zł pokryła Gmina Goraj.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67282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sz="40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Lampy hybrydowe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Całkowity koszt </a:t>
            </a:r>
            <a:r>
              <a:rPr lang="pl-PL" dirty="0" smtClean="0"/>
              <a:t>wyniósł 2</a:t>
            </a:r>
            <a:r>
              <a:rPr lang="pl-PL" dirty="0"/>
              <a:t> 260 683,63 </a:t>
            </a:r>
            <a:r>
              <a:rPr lang="pl-PL" dirty="0" smtClean="0"/>
              <a:t>zł.</a:t>
            </a:r>
          </a:p>
          <a:p>
            <a:r>
              <a:rPr lang="pl-PL" dirty="0"/>
              <a:t>W</a:t>
            </a:r>
            <a:r>
              <a:rPr lang="pl-PL" dirty="0" smtClean="0"/>
              <a:t> </a:t>
            </a:r>
            <a:r>
              <a:rPr lang="pl-PL" dirty="0"/>
              <a:t>tym dofinansowanie z </a:t>
            </a:r>
            <a:r>
              <a:rPr lang="pl-PL" dirty="0" smtClean="0"/>
              <a:t>Unii Europejskiej </a:t>
            </a:r>
            <a:r>
              <a:rPr lang="pl-PL" dirty="0"/>
              <a:t>to ok. 85 proc.</a:t>
            </a:r>
          </a:p>
          <a:p>
            <a:endParaRPr lang="pl-PL" dirty="0"/>
          </a:p>
        </p:txBody>
      </p:sp>
      <p:pic>
        <p:nvPicPr>
          <p:cNvPr id="5" name="Picture 2" descr="C:\Users\Ewa\Desktop\Prezentacja\12091453_1652851454928153_1455735700731140314_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826768" cy="3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74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SOLARY</a:t>
            </a:r>
            <a:br>
              <a:rPr lang="pl-PL" sz="40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6552728" cy="4824536"/>
          </a:xfrm>
        </p:spPr>
      </p:pic>
    </p:spTree>
    <p:extLst>
      <p:ext uri="{BB962C8B-B14F-4D97-AF65-F5344CB8AC3E}">
        <p14:creationId xmlns:p14="http://schemas.microsoft.com/office/powerpoint/2010/main" val="89590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Solary</a:t>
            </a:r>
            <a:r>
              <a:rPr lang="pl-PL" sz="40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sz="40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300" dirty="0" smtClean="0"/>
              <a:t>Ponadto realizowany jest projekt pn.: ,,Montaż kolektorów słonecznych na terenie Gminy Goraj’’. Projekt przewiduje wykonanie 172 instalacji kolektorów słonecznych na budynkach mieszkalnych Gminy Goraj. Dofinansowanie z Regionalnego Programu Operacyjnego Województwa Lubelskiego na lata 2014-2020. Oś priorytetowa 4 ENERGIA PRZYJAZNA ŚRODOWISKU, działanie 4.1 Wsparcie wykorzystania OZE wynosi</a:t>
            </a:r>
          </a:p>
          <a:p>
            <a:pPr marL="0" indent="0">
              <a:buNone/>
            </a:pPr>
            <a:r>
              <a:rPr lang="pl-PL" sz="2300" dirty="0" smtClean="0"/>
              <a:t> 1 334 252,14 zł.</a:t>
            </a:r>
          </a:p>
          <a:p>
            <a:pPr marL="0" indent="0">
              <a:buNone/>
            </a:pPr>
            <a:r>
              <a:rPr lang="pl-PL" sz="2300" dirty="0" smtClean="0"/>
              <a:t>Zakończenie realizacji projektu do dnia 15.10.2018r.</a:t>
            </a:r>
          </a:p>
          <a:p>
            <a:endParaRPr lang="pl-PL" sz="2300" dirty="0" smtClean="0"/>
          </a:p>
          <a:p>
            <a:pPr marL="0" indent="0">
              <a:buNone/>
            </a:pPr>
            <a:endParaRPr lang="pl-PL" sz="2300" dirty="0" smtClean="0"/>
          </a:p>
          <a:p>
            <a:pPr marL="0" indent="0">
              <a:buNone/>
            </a:pPr>
            <a:endParaRPr lang="pl-PL" sz="2300" dirty="0"/>
          </a:p>
        </p:txBody>
      </p:sp>
      <p:sp>
        <p:nvSpPr>
          <p:cNvPr id="4" name="Prostokąt 3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2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44679" cy="1274400"/>
          </a:xfrm>
        </p:spPr>
        <p:txBody>
          <a:bodyPr>
            <a:noAutofit/>
          </a:bodyPr>
          <a:lstStyle/>
          <a:p>
            <a:r>
              <a:rPr lang="pl-PL" sz="24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Projekt pn.: „Odnowa centrum miejscowości Goraj” w ramach działania „Odnowa i rozwój wsi” objętego Programem Rozwoju Obszarów Wiejskich na lata </a:t>
            </a:r>
            <a:r>
              <a:rPr lang="pl-PL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2007-2013r.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  W </a:t>
            </a:r>
            <a:r>
              <a:rPr lang="pl-PL" dirty="0"/>
              <a:t>ramach tego projektu wykonano:</a:t>
            </a:r>
          </a:p>
          <a:p>
            <a:r>
              <a:rPr lang="pl-PL" dirty="0"/>
              <a:t>- chodnik przy ul. Frampolskiej</a:t>
            </a:r>
          </a:p>
          <a:p>
            <a:r>
              <a:rPr lang="pl-PL" dirty="0"/>
              <a:t>- chodnik przy ul. Dymitra Gorajskiego</a:t>
            </a:r>
          </a:p>
          <a:p>
            <a:r>
              <a:rPr lang="pl-PL" dirty="0"/>
              <a:t>- chodnik na Rynku 600-lecia</a:t>
            </a:r>
          </a:p>
          <a:p>
            <a:r>
              <a:rPr lang="pl-PL" dirty="0"/>
              <a:t>- plac przy ul. Bednarskiej</a:t>
            </a:r>
          </a:p>
          <a:p>
            <a:r>
              <a:rPr lang="pl-PL" dirty="0"/>
              <a:t>- plac zabaw </a:t>
            </a:r>
            <a:r>
              <a:rPr lang="pl-PL" dirty="0" err="1"/>
              <a:t>zabaw</a:t>
            </a:r>
            <a:r>
              <a:rPr lang="pl-PL" dirty="0"/>
              <a:t> przy Szkole Podstawowej w Goraju</a:t>
            </a:r>
          </a:p>
          <a:p>
            <a:r>
              <a:rPr lang="pl-PL" dirty="0"/>
              <a:t>- tereny zieleni na Rynku 600-lecia</a:t>
            </a:r>
          </a:p>
          <a:p>
            <a:pPr marL="0" indent="0">
              <a:buNone/>
            </a:pPr>
            <a:r>
              <a:rPr lang="pl-PL" b="1" dirty="0"/>
              <a:t>Całkowita wartość projektu - 552 678,66 zł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Środki z budżetu gminy - 214 954,66 zł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Środki zewnętrzne - 337 724,00 zł</a:t>
            </a:r>
            <a:endParaRPr lang="pl-PL" dirty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443598" y="2967335"/>
            <a:ext cx="25680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pl-PL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40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BOISKO PRZY SZKOLE </a:t>
            </a:r>
            <a:r>
              <a:rPr lang="pl-PL" sz="40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sz="40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6552728" cy="4824536"/>
          </a:xfrm>
        </p:spPr>
      </p:pic>
      <p:sp>
        <p:nvSpPr>
          <p:cNvPr id="4" name="Prostokąt 3"/>
          <p:cNvSpPr/>
          <p:nvPr/>
        </p:nvSpPr>
        <p:spPr>
          <a:xfrm>
            <a:off x="447963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87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138</TotalTime>
  <Words>298</Words>
  <Application>Microsoft Office PowerPoint</Application>
  <PresentationFormat>Pokaz na ekranie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Bogaty</vt:lpstr>
      <vt:lpstr>Fundusze Europejskie w Gminie Goraj</vt:lpstr>
      <vt:lpstr>PRZEBUDOWA I ROZBUDOWA BUDYNKU PRZEDSZKOLA W GORAJU</vt:lpstr>
      <vt:lpstr>Przedszkole w goraju</vt:lpstr>
      <vt:lpstr> Osp Goraj</vt:lpstr>
      <vt:lpstr> Lampy hybrydowe</vt:lpstr>
      <vt:lpstr>SOLARY </vt:lpstr>
      <vt:lpstr>Solary </vt:lpstr>
      <vt:lpstr>Projekt pn.: „Odnowa centrum miejscowości Goraj” w ramach działania „Odnowa i rozwój wsi” objętego Programem Rozwoju Obszarów Wiejskich na lata 2007-2013r.</vt:lpstr>
      <vt:lpstr>BOISKO PRZY SZKOLE  </vt:lpstr>
      <vt:lpstr>„ORLIK” </vt:lpstr>
      <vt:lpstr>OLA PIKUL Patrycja stańczyk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Fundusze Europejskie w Gminie Goraj</dc:title>
  <dc:creator>MIREK</dc:creator>
  <cp:lastModifiedBy>MIREK</cp:lastModifiedBy>
  <cp:revision>13</cp:revision>
  <dcterms:created xsi:type="dcterms:W3CDTF">2018-10-24T12:03:45Z</dcterms:created>
  <dcterms:modified xsi:type="dcterms:W3CDTF">2018-10-24T14:21:57Z</dcterms:modified>
</cp:coreProperties>
</file>