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7" r:id="rId2"/>
    <p:sldId id="258" r:id="rId3"/>
    <p:sldId id="259" r:id="rId4"/>
    <p:sldId id="260" r:id="rId5"/>
    <p:sldId id="261" r:id="rId6"/>
    <p:sldId id="262" r:id="rId7"/>
    <p:sldId id="263" r:id="rId8"/>
    <p:sldId id="265" r:id="rId9"/>
    <p:sldId id="264" r:id="rId10"/>
    <p:sldId id="266" r:id="rId1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2"/>
      </p:bgRef>
    </p:bg>
    <p:spTree>
      <p:nvGrpSpPr>
        <p:cNvPr id="1" name=""/>
        <p:cNvGrpSpPr/>
        <p:nvPr/>
      </p:nvGrpSpPr>
      <p:grpSpPr>
        <a:xfrm>
          <a:off x="0" y="0"/>
          <a:ext cx="0" cy="0"/>
          <a:chOff x="0" y="0"/>
          <a:chExt cx="0" cy="0"/>
        </a:xfrm>
      </p:grpSpPr>
      <p:sp>
        <p:nvSpPr>
          <p:cNvPr id="7" name="Dowolny kształt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Dowolny kształt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ytuł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84F36DC4-8BB3-4C51-9C65-0329237F2029}" type="datetimeFigureOut">
              <a:rPr lang="pl-PL" smtClean="0"/>
              <a:pPr/>
              <a:t>28.10.2018</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72C86FAB-877C-4EF3-8AB5-1F331B286CF2}"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84F36DC4-8BB3-4C51-9C65-0329237F2029}" type="datetimeFigureOut">
              <a:rPr lang="pl-PL" smtClean="0"/>
              <a:pPr/>
              <a:t>28.10.2018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2C86FAB-877C-4EF3-8AB5-1F331B286CF2}" type="slidenum">
              <a:rPr lang="pl-PL" smtClean="0"/>
              <a:pPr/>
              <a:t>‹#›</a:t>
            </a:fld>
            <a:endParaRPr lang="pl-PL"/>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84F36DC4-8BB3-4C51-9C65-0329237F2029}" type="datetimeFigureOut">
              <a:rPr lang="pl-PL" smtClean="0"/>
              <a:pPr/>
              <a:t>28.10.2018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2C86FAB-877C-4EF3-8AB5-1F331B286CF2}" type="slidenum">
              <a:rPr lang="pl-PL" smtClean="0"/>
              <a:pPr/>
              <a:t>‹#›</a:t>
            </a:fld>
            <a:endParaRPr lang="pl-PL"/>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lgn="l">
              <a:defRPr/>
            </a:lvl1p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84F36DC4-8BB3-4C51-9C65-0329237F2029}" type="datetimeFigureOut">
              <a:rPr lang="pl-PL" smtClean="0"/>
              <a:pPr/>
              <a:t>28.10.2018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2C86FAB-877C-4EF3-8AB5-1F331B286CF2}" type="slidenum">
              <a:rPr lang="pl-PL" smtClean="0"/>
              <a:pPr/>
              <a:t>‹#›</a:t>
            </a:fld>
            <a:endParaRPr lang="pl-PL"/>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2"/>
      </p:bgRef>
    </p:bg>
    <p:spTree>
      <p:nvGrpSpPr>
        <p:cNvPr id="1" name=""/>
        <p:cNvGrpSpPr/>
        <p:nvPr/>
      </p:nvGrpSpPr>
      <p:grpSpPr>
        <a:xfrm>
          <a:off x="0" y="0"/>
          <a:ext cx="0" cy="0"/>
          <a:chOff x="0" y="0"/>
          <a:chExt cx="0" cy="0"/>
        </a:xfrm>
      </p:grpSpPr>
      <p:sp>
        <p:nvSpPr>
          <p:cNvPr id="7" name="Dowolny kształt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Dowolny kształt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ytuł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84F36DC4-8BB3-4C51-9C65-0329237F2029}" type="datetimeFigureOut">
              <a:rPr lang="pl-PL" smtClean="0"/>
              <a:pPr/>
              <a:t>28.10.2018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2C86FAB-877C-4EF3-8AB5-1F331B286CF2}"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84F36DC4-8BB3-4C51-9C65-0329237F2029}" type="datetimeFigureOut">
              <a:rPr lang="pl-PL" smtClean="0"/>
              <a:pPr/>
              <a:t>28.10.2018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2C86FAB-877C-4EF3-8AB5-1F331B286CF2}" type="slidenum">
              <a:rPr lang="pl-PL" smtClean="0"/>
              <a:pPr/>
              <a:t>‹#›</a:t>
            </a:fld>
            <a:endParaRPr lang="pl-PL"/>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84F36DC4-8BB3-4C51-9C65-0329237F2029}" type="datetimeFigureOut">
              <a:rPr lang="pl-PL" smtClean="0"/>
              <a:pPr/>
              <a:t>28.10.2018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2C86FAB-877C-4EF3-8AB5-1F331B286CF2}" type="slidenum">
              <a:rPr lang="pl-PL" smtClean="0"/>
              <a:pPr/>
              <a:t>‹#›</a:t>
            </a:fld>
            <a:endParaRPr lang="pl-PL"/>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320"/>
            <a:ext cx="7470648" cy="1143000"/>
          </a:xfrm>
        </p:spPr>
        <p:txBody>
          <a:bodyPr anchor="ctr"/>
          <a:lstStyle>
            <a:lvl1pPr algn="l">
              <a:defRPr sz="4600"/>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84F36DC4-8BB3-4C51-9C65-0329237F2029}" type="datetimeFigureOut">
              <a:rPr lang="pl-PL" smtClean="0"/>
              <a:pPr/>
              <a:t>28.10.2018</a:t>
            </a:fld>
            <a:endParaRPr lang="pl-PL"/>
          </a:p>
        </p:txBody>
      </p:sp>
      <p:sp>
        <p:nvSpPr>
          <p:cNvPr id="8" name="Symbol zastępczy numeru slajdu 7"/>
          <p:cNvSpPr>
            <a:spLocks noGrp="1"/>
          </p:cNvSpPr>
          <p:nvPr>
            <p:ph type="sldNum" sz="quarter" idx="11"/>
          </p:nvPr>
        </p:nvSpPr>
        <p:spPr/>
        <p:txBody>
          <a:bodyPr/>
          <a:lstStyle/>
          <a:p>
            <a:fld id="{72C86FAB-877C-4EF3-8AB5-1F331B286CF2}" type="slidenum">
              <a:rPr lang="pl-PL" smtClean="0"/>
              <a:pPr/>
              <a:t>‹#›</a:t>
            </a:fld>
            <a:endParaRPr lang="pl-PL"/>
          </a:p>
        </p:txBody>
      </p:sp>
      <p:sp>
        <p:nvSpPr>
          <p:cNvPr id="9" name="Symbol zastępczy stopki 8"/>
          <p:cNvSpPr>
            <a:spLocks noGrp="1"/>
          </p:cNvSpPr>
          <p:nvPr>
            <p:ph type="ftr" sz="quarter" idx="12"/>
          </p:nvPr>
        </p:nvSpPr>
        <p:spPr/>
        <p:txBody>
          <a:bodyPr/>
          <a:lstStyle/>
          <a:p>
            <a:endParaRPr lang="pl-PL"/>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4F36DC4-8BB3-4C51-9C65-0329237F2029}" type="datetimeFigureOut">
              <a:rPr lang="pl-PL" smtClean="0"/>
              <a:pPr/>
              <a:t>28.10.2018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2C86FAB-877C-4EF3-8AB5-1F331B286CF2}" type="slidenum">
              <a:rPr lang="pl-PL" smtClean="0"/>
              <a:pPr/>
              <a:t>‹#›</a:t>
            </a:fld>
            <a:endParaRPr lang="pl-PL"/>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84F36DC4-8BB3-4C51-9C65-0329237F2029}" type="datetimeFigureOut">
              <a:rPr lang="pl-PL" smtClean="0"/>
              <a:pPr/>
              <a:t>28.10.2018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156448" y="6422064"/>
            <a:ext cx="762000" cy="365125"/>
          </a:xfrm>
        </p:spPr>
        <p:txBody>
          <a:bodyPr/>
          <a:lstStyle/>
          <a:p>
            <a:fld id="{72C86FAB-877C-4EF3-8AB5-1F331B286CF2}" type="slidenum">
              <a:rPr lang="pl-PL" smtClean="0"/>
              <a:pPr/>
              <a:t>‹#›</a:t>
            </a:fld>
            <a:endParaRPr lang="pl-PL"/>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457200" y="6422064"/>
            <a:ext cx="2133600" cy="365125"/>
          </a:xfrm>
        </p:spPr>
        <p:txBody>
          <a:bodyPr/>
          <a:lstStyle/>
          <a:p>
            <a:fld id="{84F36DC4-8BB3-4C51-9C65-0329237F2029}" type="datetimeFigureOut">
              <a:rPr lang="pl-PL" smtClean="0"/>
              <a:pPr/>
              <a:t>28.10.2018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2C86FAB-877C-4EF3-8AB5-1F331B286CF2}" type="slidenum">
              <a:rPr lang="pl-PL" smtClean="0"/>
              <a:pPr/>
              <a:t>‹#›</a:t>
            </a:fld>
            <a:endParaRPr lang="pl-PL"/>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Dowolny kształt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Dowolny kształt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Symbol zastępczy tytułu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4F36DC4-8BB3-4C51-9C65-0329237F2029}" type="datetimeFigureOut">
              <a:rPr lang="pl-PL" smtClean="0"/>
              <a:pPr/>
              <a:t>28.10.2018</a:t>
            </a:fld>
            <a:endParaRPr lang="pl-PL"/>
          </a:p>
        </p:txBody>
      </p:sp>
      <p:sp>
        <p:nvSpPr>
          <p:cNvPr id="22" name="Symbol zastępczy stopki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pl-PL"/>
          </a:p>
        </p:txBody>
      </p:sp>
      <p:sp>
        <p:nvSpPr>
          <p:cNvPr id="18" name="Symbol zastępczy numeru slajdu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2C86FAB-877C-4EF3-8AB5-1F331B286CF2}"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p:wipe dir="r"/>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cer\Desktop\wojnaa.jpg"/>
          <p:cNvPicPr>
            <a:picLocks noChangeAspect="1" noChangeArrowheads="1"/>
          </p:cNvPicPr>
          <p:nvPr/>
        </p:nvPicPr>
        <p:blipFill>
          <a:blip r:embed="rId2">
            <a:lum/>
          </a:blip>
          <a:srcRect/>
          <a:stretch>
            <a:fillRect/>
          </a:stretch>
        </p:blipFill>
        <p:spPr bwMode="auto">
          <a:xfrm>
            <a:off x="0" y="0"/>
            <a:ext cx="9144000" cy="6858000"/>
          </a:xfrm>
          <a:prstGeom prst="rect">
            <a:avLst/>
          </a:prstGeom>
          <a:noFill/>
        </p:spPr>
      </p:pic>
      <p:sp>
        <p:nvSpPr>
          <p:cNvPr id="2" name="Tytuł 1"/>
          <p:cNvSpPr>
            <a:spLocks noGrp="1"/>
          </p:cNvSpPr>
          <p:nvPr>
            <p:ph type="ctrTitle"/>
          </p:nvPr>
        </p:nvSpPr>
        <p:spPr>
          <a:xfrm>
            <a:off x="214282" y="5143512"/>
            <a:ext cx="4814894" cy="1214447"/>
          </a:xfrm>
        </p:spPr>
        <p:txBody>
          <a:bodyPr>
            <a:noAutofit/>
          </a:bodyPr>
          <a:lstStyle/>
          <a:p>
            <a:r>
              <a:rPr lang="pl-PL" sz="5400" b="1" dirty="0" smtClean="0">
                <a:solidFill>
                  <a:schemeClr val="bg1"/>
                </a:solidFill>
              </a:rPr>
              <a:t>Wojna w Afganistanie</a:t>
            </a:r>
            <a:endParaRPr lang="pl-PL" sz="5400" b="1" dirty="0">
              <a:solidFill>
                <a:schemeClr val="bg1"/>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9600" b="1" i="1" dirty="0" smtClean="0"/>
              <a:t>Koniec</a:t>
            </a:r>
            <a:endParaRPr lang="pl-PL" sz="9600" b="1" i="1" dirty="0"/>
          </a:p>
        </p:txBody>
      </p:sp>
      <p:sp>
        <p:nvSpPr>
          <p:cNvPr id="3" name="Symbol zastępczy zawartości 2"/>
          <p:cNvSpPr>
            <a:spLocks noGrp="1"/>
          </p:cNvSpPr>
          <p:nvPr>
            <p:ph idx="1"/>
          </p:nvPr>
        </p:nvSpPr>
        <p:spPr/>
        <p:txBody>
          <a:bodyPr>
            <a:normAutofit/>
          </a:bodyPr>
          <a:lstStyle/>
          <a:p>
            <a:pPr>
              <a:buNone/>
            </a:pPr>
            <a:r>
              <a:rPr lang="pl-PL" sz="4800" b="1" dirty="0" smtClean="0"/>
              <a:t>Przygotowały:</a:t>
            </a:r>
          </a:p>
          <a:p>
            <a:pPr marL="914400" indent="-914400">
              <a:buFont typeface="Courier New" pitchFamily="49" charset="0"/>
              <a:buChar char="o"/>
            </a:pPr>
            <a:r>
              <a:rPr lang="pl-PL" sz="4800" b="1" dirty="0" smtClean="0"/>
              <a:t>Oliwia Kapica</a:t>
            </a:r>
          </a:p>
          <a:p>
            <a:pPr marL="914400" indent="-914400">
              <a:buFont typeface="Courier New" pitchFamily="49" charset="0"/>
              <a:buChar char="o"/>
            </a:pPr>
            <a:r>
              <a:rPr lang="pl-PL" sz="4800" b="1" dirty="0" smtClean="0"/>
              <a:t>Sandra Grzesiak</a:t>
            </a:r>
          </a:p>
          <a:p>
            <a:pPr marL="914400" indent="-914400">
              <a:buFont typeface="Courier New" pitchFamily="49" charset="0"/>
              <a:buChar char="o"/>
            </a:pPr>
            <a:r>
              <a:rPr lang="pl-PL" sz="4800" b="1" dirty="0" smtClean="0"/>
              <a:t>Paulina </a:t>
            </a:r>
            <a:r>
              <a:rPr lang="pl-PL" sz="4800" b="1" dirty="0" err="1" smtClean="0"/>
              <a:t>Portka</a:t>
            </a:r>
            <a:endParaRPr lang="pl-PL" sz="4800" b="1"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41" presetClass="entr" presetSubtype="0" fill="hold" nodeType="afterEffect">
                                  <p:stCondLst>
                                    <p:cond delay="0"/>
                                  </p:stCondLst>
                                  <p:iterate type="lt">
                                    <p:tmPct val="10000"/>
                                  </p:iterate>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9" dur="10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0" dur="10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1" dur="1000" tmFilter="0,0; .5, 1; 1, 1"/>
                                        <p:tgtEl>
                                          <p:spTgt spid="3">
                                            <p:txEl>
                                              <p:pRg st="1" end="1"/>
                                            </p:txEl>
                                          </p:spTgt>
                                        </p:tgtEl>
                                      </p:cBhvr>
                                    </p:animEffect>
                                  </p:childTnLst>
                                </p:cTn>
                              </p:par>
                            </p:childTnLst>
                          </p:cTn>
                        </p:par>
                        <p:par>
                          <p:cTn id="22" fill="hold">
                            <p:stCondLst>
                              <p:cond delay="4100"/>
                            </p:stCondLst>
                            <p:childTnLst>
                              <p:par>
                                <p:cTn id="23" presetID="41" presetClass="entr" presetSubtype="0" fill="hold" nodeType="afterEffect">
                                  <p:stCondLst>
                                    <p:cond delay="0"/>
                                  </p:stCondLst>
                                  <p:iterate type="lt">
                                    <p:tmPct val="10000"/>
                                  </p:iterate>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7" dur="10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10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1000" tmFilter="0,0; .5, 1; 1, 1"/>
                                        <p:tgtEl>
                                          <p:spTgt spid="3">
                                            <p:txEl>
                                              <p:pRg st="2" end="2"/>
                                            </p:txEl>
                                          </p:spTgt>
                                        </p:tgtEl>
                                      </p:cBhvr>
                                    </p:animEffect>
                                  </p:childTnLst>
                                </p:cTn>
                              </p:par>
                            </p:childTnLst>
                          </p:cTn>
                        </p:par>
                        <p:par>
                          <p:cTn id="30" fill="hold">
                            <p:stCondLst>
                              <p:cond delay="6400"/>
                            </p:stCondLst>
                            <p:childTnLst>
                              <p:par>
                                <p:cTn id="31" presetID="41" presetClass="entr" presetSubtype="0" fill="hold" nodeType="afterEffect">
                                  <p:stCondLst>
                                    <p:cond delay="0"/>
                                  </p:stCondLst>
                                  <p:iterate type="lt">
                                    <p:tmPct val="10000"/>
                                  </p:iterate>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5" dur="10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6" dur="10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7" dur="1000" tmFilter="0,0; .5, 1; 1, 1"/>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72066" y="274638"/>
            <a:ext cx="3857652" cy="1725602"/>
          </a:xfrm>
        </p:spPr>
        <p:txBody>
          <a:bodyPr>
            <a:noAutofit/>
          </a:bodyPr>
          <a:lstStyle/>
          <a:p>
            <a:r>
              <a:rPr lang="pl-PL" sz="5400" b="1" dirty="0" smtClean="0"/>
              <a:t>Położenie </a:t>
            </a:r>
            <a:r>
              <a:rPr lang="pl-PL" sz="5400" b="1" dirty="0" smtClean="0"/>
              <a:t>Afganistanu:</a:t>
            </a:r>
            <a:endParaRPr lang="pl-PL" sz="5400" b="1" dirty="0"/>
          </a:p>
        </p:txBody>
      </p:sp>
      <p:pic>
        <p:nvPicPr>
          <p:cNvPr id="5" name="Symbol zastępczy zawartości 4" descr="knkdjs.png"/>
          <p:cNvPicPr>
            <a:picLocks noGrp="1" noChangeAspect="1"/>
          </p:cNvPicPr>
          <p:nvPr>
            <p:ph idx="1"/>
          </p:nvPr>
        </p:nvPicPr>
        <p:blipFill>
          <a:blip r:embed="rId2"/>
          <a:stretch>
            <a:fillRect/>
          </a:stretch>
        </p:blipFill>
        <p:spPr>
          <a:xfrm>
            <a:off x="428596" y="2143116"/>
            <a:ext cx="3929058" cy="2714644"/>
          </a:xfrm>
        </p:spPr>
      </p:pic>
      <p:sp>
        <p:nvSpPr>
          <p:cNvPr id="4" name="pole tekstowe 3"/>
          <p:cNvSpPr txBox="1"/>
          <p:nvPr/>
        </p:nvSpPr>
        <p:spPr>
          <a:xfrm>
            <a:off x="714348" y="357166"/>
            <a:ext cx="3429024" cy="1754326"/>
          </a:xfrm>
          <a:prstGeom prst="rect">
            <a:avLst/>
          </a:prstGeom>
          <a:noFill/>
        </p:spPr>
        <p:txBody>
          <a:bodyPr wrap="square" rtlCol="0">
            <a:spAutoFit/>
          </a:bodyPr>
          <a:lstStyle/>
          <a:p>
            <a:r>
              <a:rPr lang="pl-PL" sz="5400" b="1" dirty="0" smtClean="0"/>
              <a:t>Flaga </a:t>
            </a:r>
            <a:r>
              <a:rPr lang="pl-PL" sz="5400" b="1" dirty="0" smtClean="0"/>
              <a:t>kraju:</a:t>
            </a:r>
            <a:endParaRPr lang="pl-PL" sz="5400" b="1" dirty="0"/>
          </a:p>
        </p:txBody>
      </p:sp>
      <p:pic>
        <p:nvPicPr>
          <p:cNvPr id="6" name="Obraz 5" descr="rgfggg.png"/>
          <p:cNvPicPr>
            <a:picLocks noChangeAspect="1"/>
          </p:cNvPicPr>
          <p:nvPr/>
        </p:nvPicPr>
        <p:blipFill>
          <a:blip r:embed="rId3"/>
          <a:stretch>
            <a:fillRect/>
          </a:stretch>
        </p:blipFill>
        <p:spPr>
          <a:xfrm>
            <a:off x="5286380" y="2214554"/>
            <a:ext cx="3470685" cy="2776548"/>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ppt_x"/>
                                          </p:val>
                                        </p:tav>
                                        <p:tav tm="100000">
                                          <p:val>
                                            <p:strVal val="#ppt_x"/>
                                          </p:val>
                                        </p:tav>
                                      </p:tavLst>
                                    </p:anim>
                                    <p:anim calcmode="lin" valueType="num">
                                      <p:cBhvr additive="base">
                                        <p:cTn id="13" dur="10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1000" fill="hold"/>
                                        <p:tgtEl>
                                          <p:spTgt spid="2"/>
                                        </p:tgtEl>
                                        <p:attrNameLst>
                                          <p:attrName>ppt_x</p:attrName>
                                        </p:attrNameLst>
                                      </p:cBhvr>
                                      <p:tavLst>
                                        <p:tav tm="0">
                                          <p:val>
                                            <p:strVal val="#ppt_x"/>
                                          </p:val>
                                        </p:tav>
                                        <p:tav tm="100000">
                                          <p:val>
                                            <p:strVal val="#ppt_x"/>
                                          </p:val>
                                        </p:tav>
                                      </p:tavLst>
                                    </p:anim>
                                    <p:anim calcmode="lin" valueType="num">
                                      <p:cBhvr additive="base">
                                        <p:cTn id="18" dur="1000" fill="hold"/>
                                        <p:tgtEl>
                                          <p:spTgt spid="2"/>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1000" fill="hold"/>
                                        <p:tgtEl>
                                          <p:spTgt spid="6"/>
                                        </p:tgtEl>
                                        <p:attrNameLst>
                                          <p:attrName>ppt_x</p:attrName>
                                        </p:attrNameLst>
                                      </p:cBhvr>
                                      <p:tavLst>
                                        <p:tav tm="0">
                                          <p:val>
                                            <p:strVal val="#ppt_x"/>
                                          </p:val>
                                        </p:tav>
                                        <p:tav tm="100000">
                                          <p:val>
                                            <p:strVal val="#ppt_x"/>
                                          </p:val>
                                        </p:tav>
                                      </p:tavLst>
                                    </p:anim>
                                    <p:anim calcmode="lin" valueType="num">
                                      <p:cBhvr additive="base">
                                        <p:cTn id="23"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5400" b="1" dirty="0" smtClean="0"/>
              <a:t>Strony </a:t>
            </a:r>
            <a:r>
              <a:rPr lang="pl-PL" sz="5400" b="1" dirty="0" smtClean="0"/>
              <a:t>konfliktu:</a:t>
            </a:r>
            <a:endParaRPr lang="pl-PL" sz="5400" b="1" dirty="0"/>
          </a:p>
        </p:txBody>
      </p:sp>
      <p:sp>
        <p:nvSpPr>
          <p:cNvPr id="3" name="Symbol zastępczy zawartości 2"/>
          <p:cNvSpPr>
            <a:spLocks noGrp="1"/>
          </p:cNvSpPr>
          <p:nvPr>
            <p:ph idx="1"/>
          </p:nvPr>
        </p:nvSpPr>
        <p:spPr>
          <a:xfrm>
            <a:off x="457200" y="1643050"/>
            <a:ext cx="8258204" cy="4483113"/>
          </a:xfrm>
        </p:spPr>
        <p:txBody>
          <a:bodyPr>
            <a:normAutofit/>
          </a:bodyPr>
          <a:lstStyle/>
          <a:p>
            <a:pPr algn="ctr">
              <a:buNone/>
            </a:pPr>
            <a:r>
              <a:rPr lang="pl-PL" sz="6600" dirty="0" err="1"/>
              <a:t>Talibowie</a:t>
            </a:r>
            <a:r>
              <a:rPr lang="pl-PL" sz="6600" dirty="0"/>
              <a:t> przeciwko siłom NATO, USA, afgańskie wojsko i policja oraz Polska.</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5400" b="1" dirty="0" smtClean="0"/>
              <a:t>Tereny </a:t>
            </a:r>
            <a:r>
              <a:rPr lang="pl-PL" sz="5400" b="1" dirty="0" smtClean="0"/>
              <a:t>kontrolowane:</a:t>
            </a:r>
            <a:endParaRPr lang="pl-PL" sz="5400" b="1" dirty="0"/>
          </a:p>
        </p:txBody>
      </p:sp>
      <p:pic>
        <p:nvPicPr>
          <p:cNvPr id="2050" name="Picture 2" descr="C:\Users\Acer\Desktop\z19945935Q,REBELIANCI-W-AFGANISTANIE.jpg"/>
          <p:cNvPicPr>
            <a:picLocks noChangeAspect="1" noChangeArrowheads="1"/>
          </p:cNvPicPr>
          <p:nvPr/>
        </p:nvPicPr>
        <p:blipFill>
          <a:blip r:embed="rId2"/>
          <a:srcRect/>
          <a:stretch>
            <a:fillRect/>
          </a:stretch>
        </p:blipFill>
        <p:spPr bwMode="auto">
          <a:xfrm>
            <a:off x="857224" y="1428736"/>
            <a:ext cx="7643866" cy="5143512"/>
          </a:xfrm>
          <a:prstGeom prst="rect">
            <a:avLst/>
          </a:prstGeom>
          <a:noFill/>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0"/>
                                  </p:stCondLst>
                                  <p:childTnLst>
                                    <p:set>
                                      <p:cBhvr>
                                        <p:cTn id="11" dur="1" fill="hold">
                                          <p:stCondLst>
                                            <p:cond delay="0"/>
                                          </p:stCondLst>
                                        </p:cTn>
                                        <p:tgtEl>
                                          <p:spTgt spid="2050"/>
                                        </p:tgtEl>
                                        <p:attrNameLst>
                                          <p:attrName>style.visibility</p:attrName>
                                        </p:attrNameLst>
                                      </p:cBhvr>
                                      <p:to>
                                        <p:strVal val="visible"/>
                                      </p:to>
                                    </p:set>
                                    <p:anim calcmode="lin" valueType="num">
                                      <p:cBhvr additive="base">
                                        <p:cTn id="12" dur="1000" fill="hold"/>
                                        <p:tgtEl>
                                          <p:spTgt spid="2050"/>
                                        </p:tgtEl>
                                        <p:attrNameLst>
                                          <p:attrName>ppt_x</p:attrName>
                                        </p:attrNameLst>
                                      </p:cBhvr>
                                      <p:tavLst>
                                        <p:tav tm="0">
                                          <p:val>
                                            <p:strVal val="#ppt_x"/>
                                          </p:val>
                                        </p:tav>
                                        <p:tav tm="100000">
                                          <p:val>
                                            <p:strVal val="#ppt_x"/>
                                          </p:val>
                                        </p:tav>
                                      </p:tavLst>
                                    </p:anim>
                                    <p:anim calcmode="lin" valueType="num">
                                      <p:cBhvr additive="base">
                                        <p:cTn id="13" dur="10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5400" b="1" dirty="0" smtClean="0"/>
              <a:t>Przyczyny </a:t>
            </a:r>
            <a:r>
              <a:rPr lang="pl-PL" sz="5400" b="1" dirty="0" smtClean="0"/>
              <a:t>wojny:</a:t>
            </a:r>
            <a:endParaRPr lang="pl-PL" sz="5400" b="1" dirty="0"/>
          </a:p>
        </p:txBody>
      </p:sp>
      <p:sp>
        <p:nvSpPr>
          <p:cNvPr id="3" name="Symbol zastępczy zawartości 2"/>
          <p:cNvSpPr>
            <a:spLocks noGrp="1"/>
          </p:cNvSpPr>
          <p:nvPr>
            <p:ph idx="1"/>
          </p:nvPr>
        </p:nvSpPr>
        <p:spPr/>
        <p:txBody>
          <a:bodyPr>
            <a:noAutofit/>
          </a:bodyPr>
          <a:lstStyle/>
          <a:p>
            <a:pPr algn="ctr">
              <a:buNone/>
            </a:pPr>
            <a:r>
              <a:rPr lang="pl-PL" sz="2400" dirty="0"/>
              <a:t>Konflikt afgański jest bezpośrednim wynikiem działań terrorystycznych </a:t>
            </a:r>
            <a:r>
              <a:rPr lang="pl-PL" sz="2400" dirty="0" err="1"/>
              <a:t>Al-Kaidy</a:t>
            </a:r>
            <a:r>
              <a:rPr lang="pl-PL" sz="2400" dirty="0"/>
              <a:t> – ataku na </a:t>
            </a:r>
            <a:r>
              <a:rPr lang="pl-PL" sz="2400" dirty="0" err="1"/>
              <a:t>World</a:t>
            </a:r>
            <a:r>
              <a:rPr lang="pl-PL" sz="2400" dirty="0"/>
              <a:t> Trade Center i Pentagon 11 września 2001 r. Celem konfliktu było rozprawienie się z organizacją terrorystyczną Al-Kaida i sympatyzującymi z nią </a:t>
            </a:r>
            <a:r>
              <a:rPr lang="pl-PL" sz="2400" dirty="0" err="1"/>
              <a:t>talibami</a:t>
            </a:r>
            <a:r>
              <a:rPr lang="pl-PL" sz="2400" dirty="0"/>
              <a:t>, którzy od wielu lat mieli swoje obozy treningowe na ternie Afganistanu</a:t>
            </a:r>
            <a:r>
              <a:rPr lang="pl-PL" sz="2400" dirty="0" smtClean="0"/>
              <a:t>.</a:t>
            </a:r>
            <a:r>
              <a:rPr lang="pl-PL" sz="2400" dirty="0"/>
              <a:t> Wobec ataku na </a:t>
            </a:r>
            <a:r>
              <a:rPr lang="pl-PL" sz="2400" dirty="0" err="1"/>
              <a:t>World</a:t>
            </a:r>
            <a:r>
              <a:rPr lang="pl-PL" sz="2400" dirty="0"/>
              <a:t> Trade Center USA zażądały od </a:t>
            </a:r>
            <a:r>
              <a:rPr lang="pl-PL" sz="2400" dirty="0" err="1"/>
              <a:t>Talibów</a:t>
            </a:r>
            <a:r>
              <a:rPr lang="pl-PL" sz="2400" dirty="0"/>
              <a:t> (z </a:t>
            </a:r>
            <a:r>
              <a:rPr lang="pl-PL" sz="2400" dirty="0" err="1"/>
              <a:t>Al-Kaidy</a:t>
            </a:r>
            <a:r>
              <a:rPr lang="pl-PL" sz="2400" dirty="0"/>
              <a:t>) wydanie przywódców odpowiedzialnych za atak, a także zaprzestania trenowania nowych bojowników. W wyniku odmowy </a:t>
            </a:r>
            <a:r>
              <a:rPr lang="pl-PL" sz="2400" dirty="0" err="1"/>
              <a:t>talibów</a:t>
            </a:r>
            <a:r>
              <a:rPr lang="pl-PL" sz="2400" dirty="0"/>
              <a:t>, 7 października 2001 r. rozpoczęła się wojna w Afganistanie przeciwko </a:t>
            </a:r>
            <a:r>
              <a:rPr lang="pl-PL" sz="2400" dirty="0" err="1"/>
              <a:t>talibom</a:t>
            </a:r>
            <a:r>
              <a:rPr lang="pl-PL" sz="2400" dirty="0"/>
              <a:t> </a:t>
            </a:r>
            <a:r>
              <a:rPr lang="pl-PL" sz="2400" dirty="0" smtClean="0"/>
              <a:t>.</a:t>
            </a:r>
            <a:endParaRPr lang="pl-PL" sz="2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5400" b="1" dirty="0" smtClean="0"/>
              <a:t>Przebieg:</a:t>
            </a:r>
            <a:endParaRPr lang="pl-PL" sz="5400" b="1" dirty="0"/>
          </a:p>
        </p:txBody>
      </p:sp>
      <p:sp>
        <p:nvSpPr>
          <p:cNvPr id="3" name="Symbol zastępczy zawartości 2"/>
          <p:cNvSpPr>
            <a:spLocks noGrp="1"/>
          </p:cNvSpPr>
          <p:nvPr>
            <p:ph idx="1"/>
          </p:nvPr>
        </p:nvSpPr>
        <p:spPr/>
        <p:txBody>
          <a:bodyPr>
            <a:normAutofit lnSpcReduction="10000"/>
          </a:bodyPr>
          <a:lstStyle/>
          <a:p>
            <a:pPr algn="ctr">
              <a:buNone/>
            </a:pPr>
            <a:r>
              <a:rPr lang="pl-PL" dirty="0"/>
              <a:t>Działania wojenne rozpoczęły się 7 października 2001 r. operacją lotniczą pod kryptonimem </a:t>
            </a:r>
            <a:r>
              <a:rPr lang="pl-PL" i="1" dirty="0" err="1"/>
              <a:t>Crescent</a:t>
            </a:r>
            <a:r>
              <a:rPr lang="pl-PL" i="1" dirty="0"/>
              <a:t> Wind, </a:t>
            </a:r>
            <a:r>
              <a:rPr lang="pl-PL" dirty="0"/>
              <a:t>którą podzielono na trzy etapy:</a:t>
            </a:r>
            <a:r>
              <a:rPr lang="pl-PL" dirty="0" smtClean="0"/>
              <a:t/>
            </a:r>
            <a:br>
              <a:rPr lang="pl-PL" dirty="0" smtClean="0"/>
            </a:br>
            <a:r>
              <a:rPr lang="pl-PL" dirty="0"/>
              <a:t>– zniszczenie systemów obrony przeciwlotniczej </a:t>
            </a:r>
            <a:r>
              <a:rPr lang="pl-PL" dirty="0" err="1"/>
              <a:t>Talibanu</a:t>
            </a:r>
            <a:r>
              <a:rPr lang="pl-PL" dirty="0"/>
              <a:t>;</a:t>
            </a:r>
            <a:r>
              <a:rPr lang="pl-PL" dirty="0" smtClean="0"/>
              <a:t/>
            </a:r>
            <a:br>
              <a:rPr lang="pl-PL" dirty="0" smtClean="0"/>
            </a:br>
            <a:r>
              <a:rPr lang="pl-PL" dirty="0"/>
              <a:t>– naloty na centra dowodzenia i kontroli, porty lotnicze i lotniska;</a:t>
            </a:r>
            <a:r>
              <a:rPr lang="pl-PL" dirty="0" smtClean="0"/>
              <a:t/>
            </a:r>
            <a:br>
              <a:rPr lang="pl-PL" dirty="0" smtClean="0"/>
            </a:br>
            <a:r>
              <a:rPr lang="pl-PL" dirty="0"/>
              <a:t>-ataki na siły </a:t>
            </a:r>
            <a:r>
              <a:rPr lang="pl-PL" dirty="0" err="1"/>
              <a:t>Talibów</a:t>
            </a:r>
            <a:r>
              <a:rPr lang="pl-PL" dirty="0"/>
              <a:t> walczące z Sojuszem Północnym.</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5400" b="1" dirty="0" smtClean="0"/>
              <a:t>Skutki:</a:t>
            </a:r>
            <a:endParaRPr lang="pl-PL" sz="5400" b="1" dirty="0"/>
          </a:p>
        </p:txBody>
      </p:sp>
      <p:sp>
        <p:nvSpPr>
          <p:cNvPr id="3" name="Symbol zastępczy zawartości 2"/>
          <p:cNvSpPr>
            <a:spLocks noGrp="1"/>
          </p:cNvSpPr>
          <p:nvPr>
            <p:ph idx="1"/>
          </p:nvPr>
        </p:nvSpPr>
        <p:spPr>
          <a:xfrm>
            <a:off x="214282" y="1214422"/>
            <a:ext cx="8472518" cy="5214974"/>
          </a:xfrm>
        </p:spPr>
        <p:txBody>
          <a:bodyPr>
            <a:noAutofit/>
          </a:bodyPr>
          <a:lstStyle/>
          <a:p>
            <a:pPr algn="ctr">
              <a:buNone/>
            </a:pPr>
            <a:r>
              <a:rPr lang="pl-PL" sz="2400" dirty="0" smtClean="0"/>
              <a:t/>
            </a:r>
            <a:br>
              <a:rPr lang="pl-PL" sz="2400" dirty="0" smtClean="0"/>
            </a:br>
            <a:r>
              <a:rPr lang="pl-PL" sz="2400" dirty="0" smtClean="0"/>
              <a:t>Najbardziej widocznym skutkiem wojny jest wzrost liczby uchodźców z tego obszaru, zniszczona gospodarka oraz znaczny stopień ubóstwa ludności. Wzrost terroryzmu na świecie to kolejny rezultat wojny w Afganistanie. Ataki takie zostały tez przeprowadzone w Europie; między innymi w Madrycie oraz w Londynie, dlatego </a:t>
            </a:r>
            <a:r>
              <a:rPr lang="pl-PL" sz="2400" dirty="0" smtClean="0"/>
              <a:t>też</a:t>
            </a:r>
            <a:r>
              <a:rPr lang="pl-PL" sz="2400" dirty="0" smtClean="0"/>
              <a:t> stanowią ogromne zagrożenie dla dzisiejszego społeczeństwa. Co więcej mają one często także podłoże religijne. Skutkiem wojny może być także załamanie się gospodarki światowej. Przykładem jest tu ogromny spadek na giełdzie nowojorskiej, zanotowany po atakach z 11 września.</a:t>
            </a:r>
            <a:r>
              <a:rPr lang="pl-PL" sz="2400" dirty="0" smtClean="0"/>
              <a:t/>
            </a:r>
            <a:br>
              <a:rPr lang="pl-PL" sz="2400" dirty="0" smtClean="0"/>
            </a:br>
            <a:r>
              <a:rPr lang="pl-PL" sz="2400" dirty="0" smtClean="0"/>
              <a:t/>
            </a:r>
            <a:br>
              <a:rPr lang="pl-PL" sz="2400" dirty="0" smtClean="0"/>
            </a:br>
            <a:r>
              <a:rPr lang="pl-PL" sz="2400" dirty="0" smtClean="0"/>
              <a:t/>
            </a:r>
            <a:br>
              <a:rPr lang="pl-PL" sz="2400" dirty="0" smtClean="0"/>
            </a:br>
            <a:endParaRPr lang="pl-PL" sz="2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5400" b="1" dirty="0" smtClean="0"/>
              <a:t>Pomoc ze strony </a:t>
            </a:r>
            <a:r>
              <a:rPr lang="pl-PL" sz="5400" b="1" dirty="0" smtClean="0"/>
              <a:t>NATO:</a:t>
            </a:r>
            <a:endParaRPr lang="pl-PL" sz="5400" b="1" dirty="0"/>
          </a:p>
        </p:txBody>
      </p:sp>
      <p:sp>
        <p:nvSpPr>
          <p:cNvPr id="3" name="Symbol zastępczy zawartości 2"/>
          <p:cNvSpPr>
            <a:spLocks noGrp="1"/>
          </p:cNvSpPr>
          <p:nvPr>
            <p:ph idx="1"/>
          </p:nvPr>
        </p:nvSpPr>
        <p:spPr/>
        <p:txBody>
          <a:bodyPr>
            <a:normAutofit fontScale="92500"/>
          </a:bodyPr>
          <a:lstStyle/>
          <a:p>
            <a:pPr algn="ctr">
              <a:buNone/>
            </a:pPr>
            <a:r>
              <a:rPr lang="pl-PL" sz="2400" dirty="0" smtClean="0"/>
              <a:t>Początkowo wydawało się, że wojna szybko dobiegnie końca. Okazało się jednak, że konieczne jest pozostawienie znacznych sił w Afganistanie ze względu na niestabilną sytuacje polityczną i liczne – z czasem nasilające się – ataki na wojska krajów NATO, wojska rządowe oraz cywilów. W grudniu 2001 w ramach NATO powołano Międzynarodowe Siły Wsparcia Bezpieczeństwa (ISAF), których celem było ustabilizowanie sytuacji w kraju i zapewnienie mu bezpieczeństwa. W skład ISAF wchodziły wojska z ponad 40 krajów, w tym także wojska z Polski. Największy udział wojsk  ISAF pochodzi z USA – jest to około 30tys. żołnierzy. </a:t>
            </a:r>
            <a:endParaRPr lang="pl-PL" sz="2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5400" b="1" dirty="0" smtClean="0"/>
              <a:t>Obecna </a:t>
            </a:r>
            <a:r>
              <a:rPr lang="pl-PL" sz="5400" b="1" dirty="0" smtClean="0"/>
              <a:t>sytuacja:</a:t>
            </a:r>
            <a:endParaRPr lang="pl-PL" sz="5400" b="1" dirty="0"/>
          </a:p>
        </p:txBody>
      </p:sp>
      <p:sp>
        <p:nvSpPr>
          <p:cNvPr id="3" name="Symbol zastępczy zawartości 2"/>
          <p:cNvSpPr>
            <a:spLocks noGrp="1"/>
          </p:cNvSpPr>
          <p:nvPr>
            <p:ph idx="1"/>
          </p:nvPr>
        </p:nvSpPr>
        <p:spPr/>
        <p:txBody>
          <a:bodyPr>
            <a:normAutofit fontScale="92500" lnSpcReduction="10000"/>
          </a:bodyPr>
          <a:lstStyle/>
          <a:p>
            <a:pPr algn="ctr">
              <a:buNone/>
            </a:pPr>
            <a:r>
              <a:rPr lang="pl-PL" dirty="0"/>
              <a:t>Sukces w Afganistanie wydaje się bardziej odległy niż </a:t>
            </a:r>
            <a:r>
              <a:rPr lang="pl-PL" dirty="0" smtClean="0"/>
              <a:t>kiedykolwiek. Popierany </a:t>
            </a:r>
            <a:r>
              <a:rPr lang="pl-PL" dirty="0"/>
              <a:t>przez Stany Zjednoczone rząd w Kabulu nadal nękany jest walkami politycznymi i korupcją, a afgańskie siły bezpieczeństwa nie są w stanie kontrolować znacznej części kraju. Wprawdzie </a:t>
            </a:r>
            <a:r>
              <a:rPr lang="pl-PL" dirty="0" err="1"/>
              <a:t>Talibowie</a:t>
            </a:r>
            <a:r>
              <a:rPr lang="pl-PL" dirty="0"/>
              <a:t> nie zyskują na popularności wśród nowej generacji Afgańczyków, ale skutecznie wykorzystują słabości Kabulu, aby osiągać zyski.</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Techniczny">
  <a:themeElements>
    <a:clrScheme name="Techniczny">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zny">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zny">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114</TotalTime>
  <Words>238</Words>
  <Application>Microsoft Office PowerPoint</Application>
  <PresentationFormat>Pokaz na ekranie (4:3)</PresentationFormat>
  <Paragraphs>21</Paragraphs>
  <Slides>10</Slides>
  <Notes>0</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Techniczny</vt:lpstr>
      <vt:lpstr>Wojna w Afganistanie</vt:lpstr>
      <vt:lpstr>Położenie Afganistanu:</vt:lpstr>
      <vt:lpstr>Strony konfliktu:</vt:lpstr>
      <vt:lpstr>Tereny kontrolowane:</vt:lpstr>
      <vt:lpstr>Przyczyny wojny:</vt:lpstr>
      <vt:lpstr>Przebieg:</vt:lpstr>
      <vt:lpstr>Skutki:</vt:lpstr>
      <vt:lpstr>Pomoc ze strony NATO:</vt:lpstr>
      <vt:lpstr>Obecna sytuacja:</vt:lpstr>
      <vt:lpstr>Koniec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Użytkownik systemu Windows</dc:creator>
  <cp:lastModifiedBy>Użytkownik systemu Windows</cp:lastModifiedBy>
  <cp:revision>12</cp:revision>
  <dcterms:created xsi:type="dcterms:W3CDTF">2018-10-22T13:26:55Z</dcterms:created>
  <dcterms:modified xsi:type="dcterms:W3CDTF">2018-10-28T16:30:45Z</dcterms:modified>
</cp:coreProperties>
</file>