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0"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F8D52-D46E-418A-8A97-C788BE1EE6F5}" type="datetimeFigureOut">
              <a:rPr lang="pl-PL" smtClean="0"/>
              <a:pPr/>
              <a:t>2018-11-20</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B5A1C-E06F-41F1-92DB-AC3F10253CBF}" type="slidenum">
              <a:rPr lang="pl-PL" smtClean="0"/>
              <a:pPr/>
              <a:t>‹#›</a:t>
            </a:fld>
            <a:endParaRPr lang="pl-PL"/>
          </a:p>
        </p:txBody>
      </p:sp>
    </p:spTree>
    <p:extLst>
      <p:ext uri="{BB962C8B-B14F-4D97-AF65-F5344CB8AC3E}">
        <p14:creationId xmlns:p14="http://schemas.microsoft.com/office/powerpoint/2010/main" xmlns="" val="363975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403779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71468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147561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318704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182383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37010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6"/>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299297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2"/>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229602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14796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351050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2C472-6F48-4359-B9D1-32D7616F9CDE}" type="datetimeFigureOut">
              <a:rPr lang="pl-PL" smtClean="0"/>
              <a:pPr/>
              <a:t>2018-11-20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192362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l-P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2C472-6F48-4359-B9D1-32D7616F9CDE}" type="datetimeFigureOut">
              <a:rPr lang="pl-PL" smtClean="0"/>
              <a:pPr/>
              <a:t>2018-11-20</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3C679-E951-49A9-B7C4-5A17EC650F9A}" type="slidenum">
              <a:rPr lang="pl-PL" smtClean="0"/>
              <a:pPr/>
              <a:t>‹#›</a:t>
            </a:fld>
            <a:endParaRPr lang="pl-PL"/>
          </a:p>
        </p:txBody>
      </p:sp>
    </p:spTree>
    <p:extLst>
      <p:ext uri="{BB962C8B-B14F-4D97-AF65-F5344CB8AC3E}">
        <p14:creationId xmlns:p14="http://schemas.microsoft.com/office/powerpoint/2010/main" xmlns="" val="189538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1470025"/>
          </a:xfrm>
        </p:spPr>
        <p:txBody>
          <a:bodyPr>
            <a:normAutofit fontScale="90000"/>
          </a:bodyPr>
          <a:lstStyle/>
          <a:p>
            <a:r>
              <a:rPr lang="pl-PL"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Żołnierze Polscy na emigracji</a:t>
            </a:r>
            <a:endParaRPr lang="pl-PL"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338680009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Koniec</a:t>
            </a:r>
            <a:endParaRPr lang="pl-PL"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395536" y="1484784"/>
            <a:ext cx="8229600" cy="4525963"/>
          </a:xfrm>
        </p:spPr>
        <p:txBody>
          <a:bodyPr>
            <a:normAutofit lnSpcReduction="10000"/>
          </a:bodyPr>
          <a:lstStyle/>
          <a:p>
            <a:r>
              <a:rPr lang="pl-PL" dirty="0" smtClean="0"/>
              <a:t>Autorzy:</a:t>
            </a:r>
          </a:p>
          <a:p>
            <a:pPr marL="0" indent="0">
              <a:buNone/>
            </a:pPr>
            <a:r>
              <a:rPr lang="pl-PL" dirty="0" smtClean="0"/>
              <a:t>Mateusz Czajka</a:t>
            </a:r>
          </a:p>
          <a:p>
            <a:pPr marL="0" indent="0">
              <a:buNone/>
            </a:pPr>
            <a:r>
              <a:rPr lang="pl-PL" dirty="0" smtClean="0"/>
              <a:t>Szymon Miksza</a:t>
            </a:r>
          </a:p>
          <a:p>
            <a:pPr marL="0" indent="0">
              <a:buNone/>
            </a:pPr>
            <a:r>
              <a:rPr lang="pl-PL" dirty="0" smtClean="0"/>
              <a:t>Łukasz Woźnica</a:t>
            </a:r>
          </a:p>
          <a:p>
            <a:r>
              <a:rPr lang="pl-PL" dirty="0" smtClean="0"/>
              <a:t>Źródła:</a:t>
            </a:r>
          </a:p>
          <a:p>
            <a:pPr marL="0" indent="0">
              <a:buNone/>
            </a:pPr>
            <a:r>
              <a:rPr lang="pl-PL" dirty="0" smtClean="0"/>
              <a:t>Wikipedia,</a:t>
            </a:r>
          </a:p>
          <a:p>
            <a:pPr marL="0" indent="0">
              <a:buNone/>
            </a:pPr>
            <a:r>
              <a:rPr lang="pl-PL" dirty="0" smtClean="0"/>
              <a:t>Podręcznik do historii dla klasy ósmej szkoły podstawowej</a:t>
            </a:r>
          </a:p>
          <a:p>
            <a:pPr marL="0" indent="0">
              <a:buNone/>
            </a:pPr>
            <a:endParaRPr lang="pl-PL" dirty="0"/>
          </a:p>
        </p:txBody>
      </p:sp>
    </p:spTree>
    <p:extLst>
      <p:ext uri="{BB962C8B-B14F-4D97-AF65-F5344CB8AC3E}">
        <p14:creationId xmlns:p14="http://schemas.microsoft.com/office/powerpoint/2010/main" xmlns="" val="18655561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4" dur="500"/>
                                        <p:tgtEl>
                                          <p:spTgt spid="3">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
                                        <p:tgtEl>
                                          <p:spTgt spid="3">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6" dur="500"/>
                                        <p:tgtEl>
                                          <p:spTgt spid="3">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9" dur="500"/>
                                        <p:tgtEl>
                                          <p:spTgt spid="3">
                                            <p:txEl>
                                              <p:pRg st="5" end="5"/>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pl-PL"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Samodzielna Brygada Strzelców Karpackich</a:t>
            </a:r>
            <a:endParaRPr lang="pl-PL"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0" y="1201696"/>
            <a:ext cx="4746461" cy="5669259"/>
          </a:xfrm>
        </p:spPr>
        <p:txBody>
          <a:bodyPr>
            <a:normAutofit fontScale="92500"/>
          </a:bodyPr>
          <a:lstStyle/>
          <a:p>
            <a:pPr marL="0" indent="0">
              <a:buNone/>
            </a:pPr>
            <a:r>
              <a:rPr lang="pl-PL" sz="1500" dirty="0" smtClean="0">
                <a:solidFill>
                  <a:schemeClr val="bg1"/>
                </a:solidFill>
              </a:rPr>
              <a:t>W twierdzy Tobruk oddziały brygady zajęły 21–28 sierpnia 1941 zachodni odcinek obrony, gdzie walczyły do 9 grudnia 1941. W nocy z 9 na 10 grudnia 1941 oddziały brygady wykonały natarcie, zdobywając wzgórze Madauar, kluczową pozycję niemiecką, a jej oddział wydzielony – miejscowość Acroma, gdzie nastąpiło połączenie z oddziałami nacierającej brytyjskiej 8 Armii. W ten sposób twierdza Tobruk została odblokowana.</a:t>
            </a:r>
          </a:p>
          <a:p>
            <a:pPr marL="0" indent="0">
              <a:buNone/>
            </a:pPr>
            <a:r>
              <a:rPr lang="pl-PL" sz="1500" dirty="0" smtClean="0">
                <a:solidFill>
                  <a:schemeClr val="bg1"/>
                </a:solidFill>
              </a:rPr>
              <a:t>Po odblokowaniu Tobruku Brygada Strzelców Karpackich (bez Pułku Ułanów Karpackich, który 13 grudnia 1941 został wyłączony ze składu brygady) weszła w skład XIII Korpusu brytyjskiej 8 Armii i została przerzucona pod Gazalę (Ain-el-Ghazala). Tam wykonała natarcia, przełamując linię wroga i biorąc licznych jeńców. Przerwanie to umożliwia prowadzenie dalszych działań przez oddziały brytyjskiej 8 Armii i wyparcie Niemców z Cyrenajki.</a:t>
            </a:r>
          </a:p>
          <a:p>
            <a:pPr marL="0" indent="0">
              <a:buNone/>
            </a:pPr>
            <a:r>
              <a:rPr lang="pl-PL" sz="1500" dirty="0" smtClean="0">
                <a:solidFill>
                  <a:schemeClr val="bg1"/>
                </a:solidFill>
              </a:rPr>
              <a:t>Później artyleria brygady wzięła udział w zdobyciu Bardii. W styczniu 1942 brygada obsadziła pustynny fort El Mekili, gdzie zorganizowała obronę. Następnie ponownie przeszła w rejon Gazali, gdzie broniła rejonu Carmuset er Regem.</a:t>
            </a:r>
          </a:p>
          <a:p>
            <a:pPr marL="0" indent="0">
              <a:buNone/>
            </a:pPr>
            <a:r>
              <a:rPr lang="pl-PL" sz="1500" dirty="0" smtClean="0">
                <a:solidFill>
                  <a:schemeClr val="bg1"/>
                </a:solidFill>
              </a:rPr>
              <a:t>17 marca 1942 Samodzielna Brygada Strzelców Karpackich została wycofana z linii frontu. Początkowo skierowano ją do obozu El Amiriya, a następnie odeszła do Palestyny, gdzie 3 maja 1942 została rozformowana, a na bazie oddziałów brygady powstała 3 Dywizja Strzelców Karpackich.</a:t>
            </a:r>
          </a:p>
          <a:p>
            <a:endParaRPr lang="pl-PL" sz="1400" dirty="0"/>
          </a:p>
        </p:txBody>
      </p:sp>
      <p:pic>
        <p:nvPicPr>
          <p:cNvPr id="1026" name="Picture 2" descr="SBSKarpackich.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5" y="4036326"/>
            <a:ext cx="4437501" cy="28173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427983" y="1196752"/>
            <a:ext cx="4104457" cy="523220"/>
          </a:xfrm>
          <a:prstGeom prst="rect">
            <a:avLst/>
          </a:prstGeom>
          <a:noFill/>
        </p:spPr>
        <p:txBody>
          <a:bodyPr wrap="square" rtlCol="0">
            <a:spAutoFit/>
          </a:bodyPr>
          <a:lstStyle/>
          <a:p>
            <a:r>
              <a:rPr lang="pl-PL" sz="1400" dirty="0" smtClean="0">
                <a:solidFill>
                  <a:schemeClr val="bg1"/>
                </a:solidFill>
              </a:rPr>
              <a:t>Dowódcą Samodzielnej Brygaday Strzelców Karpackich był </a:t>
            </a:r>
            <a:r>
              <a:rPr lang="pl-PL" sz="1400" dirty="0">
                <a:solidFill>
                  <a:schemeClr val="bg1"/>
                </a:solidFill>
              </a:rPr>
              <a:t>gen. bryg. Stanisław </a:t>
            </a:r>
            <a:r>
              <a:rPr lang="pl-PL" sz="1400" dirty="0" smtClean="0">
                <a:solidFill>
                  <a:schemeClr val="bg1"/>
                </a:solidFill>
              </a:rPr>
              <a:t>Kopański.</a:t>
            </a:r>
            <a:endParaRPr lang="pl-PL" sz="1400" dirty="0">
              <a:solidFill>
                <a:schemeClr val="bg1"/>
              </a:solidFill>
            </a:endParaRPr>
          </a:p>
        </p:txBody>
      </p:sp>
    </p:spTree>
    <p:extLst>
      <p:ext uri="{BB962C8B-B14F-4D97-AF65-F5344CB8AC3E}">
        <p14:creationId xmlns:p14="http://schemas.microsoft.com/office/powerpoint/2010/main" xmlns="" val="344685010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2000"/>
                                        <p:tgtEl>
                                          <p:spTgt spid="1026"/>
                                        </p:tgtEl>
                                      </p:cBhvr>
                                    </p:animEffect>
                                    <p:anim calcmode="lin" valueType="num">
                                      <p:cBhvr>
                                        <p:cTn id="25" dur="2000" fill="hold"/>
                                        <p:tgtEl>
                                          <p:spTgt spid="1026"/>
                                        </p:tgtEl>
                                        <p:attrNameLst>
                                          <p:attrName>ppt_w</p:attrName>
                                        </p:attrNameLst>
                                      </p:cBhvr>
                                      <p:tavLst>
                                        <p:tav tm="0" fmla="#ppt_w*sin(2.5*pi*$)">
                                          <p:val>
                                            <p:fltVal val="0"/>
                                          </p:val>
                                        </p:tav>
                                        <p:tav tm="100000">
                                          <p:val>
                                            <p:fltVal val="1"/>
                                          </p:val>
                                        </p:tav>
                                      </p:tavLst>
                                    </p:anim>
                                    <p:anim calcmode="lin" valueType="num">
                                      <p:cBhvr>
                                        <p:cTn id="26" dur="2000" fill="hold"/>
                                        <p:tgtEl>
                                          <p:spTgt spid="1026"/>
                                        </p:tgtEl>
                                        <p:attrNameLst>
                                          <p:attrName>ppt_h</p:attrName>
                                        </p:attrNameLst>
                                      </p:cBhvr>
                                      <p:tavLst>
                                        <p:tav tm="0">
                                          <p:val>
                                            <p:strVal val="#ppt_h"/>
                                          </p:val>
                                        </p:tav>
                                        <p:tav tm="100000">
                                          <p:val>
                                            <p:strVal val="#ppt_h"/>
                                          </p:val>
                                        </p:tav>
                                      </p:tavLst>
                                    </p:anim>
                                  </p:childTnLst>
                                </p:cTn>
                              </p:par>
                              <p:par>
                                <p:cTn id="27" presetID="31" presetClass="entr" presetSubtype="0" fill="hold"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0" end="0"/>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 end="1"/>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p:cTn id="4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3" end="3"/>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barn(inVertical)">
                                      <p:cBhvr>
                                        <p:cTn id="5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74"/>
            <a:ext cx="8229600" cy="1143000"/>
          </a:xfrm>
        </p:spPr>
        <p:txBody>
          <a:bodyPr>
            <a:normAutofit/>
          </a:bodyPr>
          <a:lstStyle/>
          <a:p>
            <a:r>
              <a:rPr lang="pl-PL"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Dywizjon 303</a:t>
            </a:r>
            <a:endParaRPr lang="pl-PL"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5052" y="908720"/>
            <a:ext cx="6228184" cy="5949280"/>
          </a:xfrm>
        </p:spPr>
        <p:txBody>
          <a:bodyPr>
            <a:normAutofit fontScale="47500" lnSpcReduction="20000"/>
          </a:bodyPr>
          <a:lstStyle/>
          <a:p>
            <a:pPr marL="0" indent="0">
              <a:buNone/>
            </a:pPr>
            <a:r>
              <a:rPr lang="pl-PL" dirty="0">
                <a:solidFill>
                  <a:schemeClr val="bg1"/>
                </a:solidFill>
              </a:rPr>
              <a:t>Dywizjon 303 zaliczany jest do najlepszych jednostek myśliwskich II wojny światowej. W czasie Bitwy o Wielką Brytanię w 1940 roku przypisywano mu 126 pewnych zestrzeleń zaliczonych oficjalnie podczas wojny, co stawiało go na pierwszym miejscu wśród dywizjonów myśliwskich biorących udział w bitwie. Po wojnie jednak okazało się, że suma zwycięstw zaliczonych pilotom alianckim jest ok. półtorakrotnie wyższa od rzeczywistych strat niemieckich (zawyżone z różnych przyczyn zgłoszenia jednostek myśliwskich były regułą w praktycznie wszystkich konfliktach). Niewątpliwym jest, że wynik 126 zestrzeleń Dywizjonu 303 jest znacznie zawyżony, lecz mimo to był on jednym z najlepszych dywizjonów alianckich. Polski historyk Jacek </a:t>
            </a:r>
            <a:r>
              <a:rPr lang="pl-PL" dirty="0" smtClean="0">
                <a:solidFill>
                  <a:schemeClr val="bg1"/>
                </a:solidFill>
              </a:rPr>
              <a:t>Kutzner</a:t>
            </a:r>
            <a:r>
              <a:rPr lang="pl-PL" dirty="0">
                <a:solidFill>
                  <a:schemeClr val="bg1"/>
                </a:solidFill>
              </a:rPr>
              <a:t> uznał 59,8 zestrzeleń za na pewno potwierdzone, co ciągle daje Dywizjonowi 303 pierwsze miejsce spośród wszystkich dywizjonów lotniczych biorących udział w bitwie o Anglię. Natomiast brytyjski historyk John Alcorn uznał 44 zwycięstwa za na pewno potwierdzone, co stawia dywizjon na czwartym miejscu wśród dywizjonów bitwy o </a:t>
            </a:r>
            <a:r>
              <a:rPr lang="pl-PL" dirty="0" smtClean="0">
                <a:solidFill>
                  <a:schemeClr val="bg1"/>
                </a:solidFill>
              </a:rPr>
              <a:t>Anglię. </a:t>
            </a:r>
            <a:r>
              <a:rPr lang="pl-PL" dirty="0">
                <a:solidFill>
                  <a:schemeClr val="bg1"/>
                </a:solidFill>
              </a:rPr>
              <a:t>Dywizjon 303 natomiast był najlepszym dywizjonem z latających na starszych myśliwcach Hawker Hurricane. Biorąc pod uwagę, że te zwycięstwa odniesiono w ciągu 17 dni walk, był on także najskuteczniejszym dywizjonem alianckim (2,6 zwycięstwa dziennie), z wysokim stosunkiem zwycięstw do strat 2,8:1. Niemniej jednak cytowany John Alcorn nie był w stanie przyznać 30 zwycięstw nad Niemcami żadnemu konkretnemu dywizjonowi z uwagi na zbieg roszczeń, dlatego liczba zwycięstw Dywizjonu 303 najprawdopodobniej była wyższa – zdaniem Jerzego Cynka, ok. 55-60, co mogło istotnie stanowić najlepszy wynik dywizjonu </a:t>
            </a:r>
            <a:r>
              <a:rPr lang="pl-PL" dirty="0" smtClean="0">
                <a:solidFill>
                  <a:schemeClr val="bg1"/>
                </a:solidFill>
              </a:rPr>
              <a:t>alianckiego. </a:t>
            </a:r>
            <a:r>
              <a:rPr lang="pl-PL" dirty="0">
                <a:solidFill>
                  <a:schemeClr val="bg1"/>
                </a:solidFill>
              </a:rPr>
              <a:t>Ogółem stwierdzono 203 zestrzelenia niemieckich maszyn przez polskich lotników. Jednocześnie warto podkreślić, iż Dywizjon 303 oraz inne polskie jednostki zostały wyróżnione przez legendarnego pilota brytyjskiego, Douglasa Badera, który twierdził, iż Polskie Skrzydła są najskuteczniejsze (sam dowodził grupą pilotów złożoną z Kanadyjczyków przynależących do 242. Dywizjonu Myśliwskiego</a:t>
            </a:r>
            <a:r>
              <a:rPr lang="pl-PL" dirty="0" smtClean="0">
                <a:solidFill>
                  <a:schemeClr val="bg1"/>
                </a:solidFill>
              </a:rPr>
              <a:t>). Ogólne Dowództwo zostało przejęte przez Adama Kowalczyka 1 stycznia 1941 roku.</a:t>
            </a:r>
            <a:endParaRPr lang="pl-PL" dirty="0">
              <a:solidFill>
                <a:schemeClr val="bg1"/>
              </a:solidFill>
            </a:endParaRPr>
          </a:p>
        </p:txBody>
      </p:sp>
      <p:pic>
        <p:nvPicPr>
          <p:cNvPr id="2050" name="Picture 2" descr="https://upload.wikimedia.org/wikipedia/commons/thumb/2/29/Dywizjon_303_in_color.jpg/1280px-Dywizjon_303_in_col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3201" y="4797152"/>
            <a:ext cx="2990799" cy="2060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https://upload.wikimedia.org/wikipedia/commons/5/5c/111th_Escadrille_Rounde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1052736"/>
            <a:ext cx="1905000" cy="1838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660232" y="3002874"/>
            <a:ext cx="2035832" cy="338554"/>
          </a:xfrm>
          <a:prstGeom prst="rect">
            <a:avLst/>
          </a:prstGeom>
          <a:noFill/>
        </p:spPr>
        <p:txBody>
          <a:bodyPr wrap="square" rtlCol="0">
            <a:spAutoFit/>
          </a:bodyPr>
          <a:lstStyle/>
          <a:p>
            <a:r>
              <a:rPr lang="pl-PL" sz="1600" dirty="0" smtClean="0">
                <a:solidFill>
                  <a:schemeClr val="bg1"/>
                </a:solidFill>
              </a:rPr>
              <a:t>Godło Dywizjonu 303</a:t>
            </a:r>
            <a:endParaRPr lang="pl-PL" sz="1600" dirty="0">
              <a:solidFill>
                <a:schemeClr val="bg1"/>
              </a:solidFill>
            </a:endParaRPr>
          </a:p>
        </p:txBody>
      </p:sp>
    </p:spTree>
    <p:extLst>
      <p:ext uri="{BB962C8B-B14F-4D97-AF65-F5344CB8AC3E}">
        <p14:creationId xmlns:p14="http://schemas.microsoft.com/office/powerpoint/2010/main" xmlns="" val="264574122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circle(in)">
                                      <p:cBhvr>
                                        <p:cTn id="16" dur="2000"/>
                                        <p:tgtEl>
                                          <p:spTgt spid="2052"/>
                                        </p:tgtEl>
                                      </p:cBhvr>
                                    </p:animEffect>
                                  </p:childTnLst>
                                </p:cTn>
                              </p:par>
                              <p:par>
                                <p:cTn id="17" presetID="21" presetClass="entr" presetSubtype="1"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par>
                                <p:cTn id="20" presetID="2" presetClass="entr" presetSubtype="4"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74"/>
            <a:ext cx="8229600" cy="1143000"/>
          </a:xfrm>
        </p:spPr>
        <p:txBody>
          <a:bodyPr>
            <a:normAutofit fontScale="90000"/>
          </a:bodyPr>
          <a:lstStyle/>
          <a:p>
            <a:r>
              <a:rPr lang="pl-P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pl-P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pl-PL" sz="6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Korpus Polski</a:t>
            </a:r>
            <a:endParaRPr lang="pl-PL" sz="6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79512" y="1484784"/>
            <a:ext cx="5050904" cy="4525963"/>
          </a:xfrm>
        </p:spPr>
        <p:txBody>
          <a:bodyPr>
            <a:normAutofit fontScale="92500" lnSpcReduction="20000"/>
          </a:bodyPr>
          <a:lstStyle/>
          <a:p>
            <a:r>
              <a:rPr lang="pl-PL" sz="2000" dirty="0">
                <a:solidFill>
                  <a:schemeClr val="bg1"/>
                </a:solidFill>
              </a:rPr>
              <a:t>W grudniu 1943 przetransportowany do Włoch. Będąc w składzie brytyjskiej 8 Armii, uczestniczył w kampanii włoskiej. W maju 1944 zdobywał </a:t>
            </a:r>
            <a:r>
              <a:rPr lang="pl-PL" sz="2000" dirty="0" smtClean="0">
                <a:solidFill>
                  <a:schemeClr val="bg1"/>
                </a:solidFill>
              </a:rPr>
              <a:t>Linię </a:t>
            </a:r>
            <a:r>
              <a:rPr lang="pl-PL" sz="2000" dirty="0">
                <a:solidFill>
                  <a:schemeClr val="bg1"/>
                </a:solidFill>
              </a:rPr>
              <a:t>Gustawa zdobywając Monte Cassino, następnie na Linii </a:t>
            </a:r>
            <a:r>
              <a:rPr lang="pl-PL" sz="2000" dirty="0" smtClean="0">
                <a:solidFill>
                  <a:schemeClr val="bg1"/>
                </a:solidFill>
              </a:rPr>
              <a:t>Hitlera</a:t>
            </a:r>
            <a:r>
              <a:rPr lang="pl-PL" sz="2000" dirty="0">
                <a:solidFill>
                  <a:schemeClr val="bg1"/>
                </a:solidFill>
              </a:rPr>
              <a:t> (Piedimonte). W lipcu 1944 na wybrzeżu Morza Adriatyckiego wyzwolił Ankonę, sierpień-wrzesień przełamał linię Gotów, w październiku walczył w Apeninach. W kwietniu 1945 brał udział w bitwie o Bolonię. Po wojnie pozostał we Włoszech w składzie wojsk okupacyjnych. W 1946 przetransportowany został do Wielkiej Brytanii. Większość żołnierzy pozostała na emigracji i wstąpiła do Polskiego Korpusu Przysposobienia i </a:t>
            </a:r>
            <a:r>
              <a:rPr lang="pl-PL" sz="2000" dirty="0" smtClean="0">
                <a:solidFill>
                  <a:schemeClr val="bg1"/>
                </a:solidFill>
              </a:rPr>
              <a:t>Rozmieszczenia. </a:t>
            </a:r>
            <a:r>
              <a:rPr lang="pl-PL" sz="2000" dirty="0">
                <a:solidFill>
                  <a:schemeClr val="bg1"/>
                </a:solidFill>
              </a:rPr>
              <a:t>W 1947 korpus rozwiązano.</a:t>
            </a:r>
          </a:p>
        </p:txBody>
      </p:sp>
      <p:pic>
        <p:nvPicPr>
          <p:cNvPr id="3074" name="Picture 2" descr="https://upload.wikimedia.org/wikipedia/commons/e/e1/Wladyslaw_Ande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1" y="1635224"/>
            <a:ext cx="2847975"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68144" y="5445224"/>
            <a:ext cx="3096344" cy="646331"/>
          </a:xfrm>
          <a:prstGeom prst="rect">
            <a:avLst/>
          </a:prstGeom>
          <a:noFill/>
        </p:spPr>
        <p:txBody>
          <a:bodyPr wrap="square" rtlCol="0">
            <a:spAutoFit/>
          </a:bodyPr>
          <a:lstStyle/>
          <a:p>
            <a:r>
              <a:rPr lang="pl-PL" dirty="0" smtClean="0">
                <a:solidFill>
                  <a:schemeClr val="bg1"/>
                </a:solidFill>
              </a:rPr>
              <a:t>Władysław Anders (Gen. broni,  dowódca 2 Korpusu Polskiego)</a:t>
            </a:r>
            <a:endParaRPr lang="pl-PL" dirty="0">
              <a:solidFill>
                <a:schemeClr val="bg1"/>
              </a:solidFill>
            </a:endParaRPr>
          </a:p>
        </p:txBody>
      </p:sp>
    </p:spTree>
    <p:extLst>
      <p:ext uri="{BB962C8B-B14F-4D97-AF65-F5344CB8AC3E}">
        <p14:creationId xmlns:p14="http://schemas.microsoft.com/office/powerpoint/2010/main" xmlns="" val="7229000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Samodzielna Brygada Strzelców Podhalańskich</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0" y="1596074"/>
            <a:ext cx="6156176" cy="5229200"/>
          </a:xfrm>
        </p:spPr>
        <p:txBody>
          <a:bodyPr>
            <a:normAutofit fontScale="62500" lnSpcReduction="20000"/>
          </a:bodyPr>
          <a:lstStyle/>
          <a:p>
            <a:pPr marL="0" indent="0">
              <a:buNone/>
            </a:pPr>
            <a:r>
              <a:rPr lang="pl-PL" sz="2400" dirty="0" smtClean="0">
                <a:solidFill>
                  <a:schemeClr val="bg1"/>
                </a:solidFill>
              </a:rPr>
              <a:t>Działania zbrojne: bitwa </a:t>
            </a:r>
            <a:r>
              <a:rPr lang="pl-PL" sz="2400" dirty="0">
                <a:solidFill>
                  <a:schemeClr val="bg1"/>
                </a:solidFill>
              </a:rPr>
              <a:t>o Narwik, kampania </a:t>
            </a:r>
            <a:r>
              <a:rPr lang="pl-PL" sz="2400" dirty="0" smtClean="0">
                <a:solidFill>
                  <a:schemeClr val="bg1"/>
                </a:solidFill>
              </a:rPr>
              <a:t>francuska. </a:t>
            </a:r>
            <a:r>
              <a:rPr lang="pl-PL" sz="2400" dirty="0">
                <a:solidFill>
                  <a:schemeClr val="bg1"/>
                </a:solidFill>
              </a:rPr>
              <a:t>Utworzona we Francji na podstawie umów międzysojuszniczych z 4 stycznia 1940 roku. Decyzja o jej utworzeniu zapadła na odprawie u Naczelnego Wodza Wojska Polskiego 15 stycznia 1940 roku. Formacja ta miała wejść w skład francuskiego Posiłkowego Korpusu Ekspedycyjnego, który miał wziąć udział w wojnie </a:t>
            </a:r>
            <a:r>
              <a:rPr lang="pl-PL" sz="2400" dirty="0" smtClean="0">
                <a:solidFill>
                  <a:schemeClr val="bg1"/>
                </a:solidFill>
              </a:rPr>
              <a:t>zimowej</a:t>
            </a:r>
            <a:r>
              <a:rPr lang="pl-PL" sz="2400" dirty="0">
                <a:solidFill>
                  <a:schemeClr val="bg1"/>
                </a:solidFill>
              </a:rPr>
              <a:t> po stronie </a:t>
            </a:r>
            <a:r>
              <a:rPr lang="pl-PL" sz="2400" dirty="0" smtClean="0">
                <a:solidFill>
                  <a:schemeClr val="bg1"/>
                </a:solidFill>
              </a:rPr>
              <a:t>Finlandii. </a:t>
            </a:r>
            <a:r>
              <a:rPr lang="pl-PL" sz="2400" dirty="0">
                <a:solidFill>
                  <a:schemeClr val="bg1"/>
                </a:solidFill>
              </a:rPr>
              <a:t>Rozkaz o utworzeniu brygady ukazał się 9 lutego 1940 roku, a skład ostateczny ustalono w dniu 14 lutego 1940 roku; znalazły się w niej trzy bataliony wydzielone z 1 Dywizji Grenadierów oraz jeden z 4 Warszawskiego pułku Strzelców Pieszych i 2 Dywizji Strzelców Pieszych. Zorganizowana na wzór francuskiej brygady strzelców </a:t>
            </a:r>
            <a:r>
              <a:rPr lang="pl-PL" sz="2400" dirty="0" smtClean="0">
                <a:solidFill>
                  <a:schemeClr val="bg1"/>
                </a:solidFill>
              </a:rPr>
              <a:t>alpejskich. </a:t>
            </a:r>
            <a:r>
              <a:rPr lang="pl-PL" sz="2400" dirty="0">
                <a:solidFill>
                  <a:schemeClr val="bg1"/>
                </a:solidFill>
              </a:rPr>
              <a:t>Brygada miała składać się z: kompanii sztabowej (cztery plutony: sztabowy, zwiadowców, gospodarczy, sanitarny), kompanii łączności (dwa plutony, w tym jeden francuski), kompanii samochodowej (trzy plutony), dwóch półbrygad [każda w składzie: dowództwo, kompania sztabowa (siedem plutonów: sztabowy, łączności, zwiadowców, pionierów, ciągników, gospodarczy i sanitarny), kompania broni towarzyszącej (pluton dowodzenia, dwa plutony działek przeciwpancernych, drużyna moździerzy - łącznie 6 działek i 2 moździerze) i dwa bataliony strzelców (każdy batalion: dowództwo, pluton dowodzenia, kompania gospodarcza, 3 kompanie strzelców, w każdej kompanii - pluton dowodzenia i 4 plutony strzelców, kompania karabinów maszynowych i broni towarzyszącej w składzie pluton dowodzenia, cztery plutony karabinów maszynowych i pluton broni towarzyszącej - łącznie 16 ckm, 2 działka przeciwpancerne i 2 moździerze</a:t>
            </a:r>
            <a:r>
              <a:rPr lang="pl-PL" sz="2400" dirty="0" smtClean="0">
                <a:solidFill>
                  <a:schemeClr val="bg1"/>
                </a:solidFill>
              </a:rPr>
              <a:t>)]</a:t>
            </a:r>
            <a:r>
              <a:rPr lang="pl-PL" sz="2400" dirty="0">
                <a:solidFill>
                  <a:schemeClr val="bg1"/>
                </a:solidFill>
              </a:rPr>
              <a:t> .Wyposażona w całości w sprzęt francuski zakupiony ze zwrotnych kredytów przyznanych Polsce jeszcze przed wybuchem wojny.</a:t>
            </a:r>
          </a:p>
          <a:p>
            <a:pPr marL="0" indent="0">
              <a:buNone/>
            </a:pPr>
            <a:r>
              <a:rPr lang="pl-PL" sz="2400" dirty="0" smtClean="0"/>
              <a:t/>
            </a:r>
            <a:br>
              <a:rPr lang="pl-PL" sz="2400" dirty="0" smtClean="0"/>
            </a:br>
            <a:endParaRPr lang="pl-PL" sz="2400" dirty="0">
              <a:solidFill>
                <a:schemeClr val="bg1"/>
              </a:solidFill>
            </a:endParaRPr>
          </a:p>
        </p:txBody>
      </p:sp>
      <p:pic>
        <p:nvPicPr>
          <p:cNvPr id="4098" name="Picture 2" descr="https://upload.wikimedia.org/wikipedia/commons/4/4a/Kopanski_Stanisla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700808"/>
            <a:ext cx="2114550" cy="26765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732240" y="4581128"/>
            <a:ext cx="2114550" cy="1200329"/>
          </a:xfrm>
          <a:prstGeom prst="rect">
            <a:avLst/>
          </a:prstGeom>
          <a:noFill/>
        </p:spPr>
        <p:txBody>
          <a:bodyPr wrap="square" rtlCol="0">
            <a:spAutoFit/>
          </a:bodyPr>
          <a:lstStyle/>
          <a:p>
            <a:r>
              <a:rPr lang="pl-PL" dirty="0" smtClean="0">
                <a:solidFill>
                  <a:schemeClr val="bg1"/>
                </a:solidFill>
              </a:rPr>
              <a:t>Stanisław Kopański</a:t>
            </a:r>
          </a:p>
          <a:p>
            <a:r>
              <a:rPr lang="pl-PL" dirty="0" smtClean="0">
                <a:solidFill>
                  <a:schemeClr val="bg1"/>
                </a:solidFill>
              </a:rPr>
              <a:t>(Gen. Samodzielnej Brygady Strzelców Podhalańskich)</a:t>
            </a:r>
            <a:endParaRPr lang="pl-PL" dirty="0">
              <a:solidFill>
                <a:schemeClr val="bg1"/>
              </a:solidFill>
            </a:endParaRPr>
          </a:p>
        </p:txBody>
      </p:sp>
    </p:spTree>
    <p:extLst>
      <p:ext uri="{BB962C8B-B14F-4D97-AF65-F5344CB8AC3E}">
        <p14:creationId xmlns:p14="http://schemas.microsoft.com/office/powerpoint/2010/main" xmlns="" val="280355866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par>
                                <p:cTn id="18" presetID="45"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anim calcmode="lin" valueType="num">
                                      <p:cBhvr>
                                        <p:cTn id="21"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4">
                                            <p:txEl>
                                              <p:pRg st="0" end="0"/>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0"/>
                                        <p:tgtEl>
                                          <p:spTgt spid="4">
                                            <p:txEl>
                                              <p:pRg st="1" end="1"/>
                                            </p:txEl>
                                          </p:spTgt>
                                        </p:tgtEl>
                                      </p:cBhvr>
                                    </p:animEffect>
                                    <p:anim calcmode="lin" valueType="num">
                                      <p:cBhvr>
                                        <p:cTn id="26"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pl-PL"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1 Dywizja Pancerna gen. S. Maczka</a:t>
            </a:r>
            <a:endParaRPr lang="pl-PL"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Content Placeholder 2"/>
          <p:cNvSpPr>
            <a:spLocks noGrp="1"/>
          </p:cNvSpPr>
          <p:nvPr>
            <p:ph idx="1"/>
          </p:nvPr>
        </p:nvSpPr>
        <p:spPr>
          <a:xfrm>
            <a:off x="33504" y="1052736"/>
            <a:ext cx="5762632" cy="5805264"/>
          </a:xfrm>
        </p:spPr>
        <p:txBody>
          <a:bodyPr>
            <a:normAutofit fontScale="55000" lnSpcReduction="20000"/>
          </a:bodyPr>
          <a:lstStyle/>
          <a:p>
            <a:pPr marL="0" indent="0">
              <a:buNone/>
            </a:pPr>
            <a:r>
              <a:rPr lang="pl-PL" dirty="0">
                <a:solidFill>
                  <a:schemeClr val="bg1"/>
                </a:solidFill>
              </a:rPr>
              <a:t>W początkowym okresie jednostki Dywizji uczestniczyły w osłanianiu ok. dwustukilometrowego odcinka wschodniego wybrzeża Szkocji przed ewentualnym desantem Wehrmachtu. Okres ten zakończył się udanymi manewrami w północnej Anglii. Stan liczebny 1 Dywizji Pancernej wynosił wówczas: 885 oficerów, 15210 podoficerów i żołnierzy, 381 czołgów, 473 działa i 5060 pojazdów mechanicznych różnego przeznaczenia. 1 i 2 Pułk Czołgów oraz 24 Pułk Ułanów wyposażone były w czołgi typu M4 Sherman; 10 Pułk Strzelców Konnych miał na stanie maszyny Mk </a:t>
            </a:r>
            <a:r>
              <a:rPr lang="pl-PL" dirty="0" smtClean="0">
                <a:solidFill>
                  <a:schemeClr val="bg1"/>
                </a:solidFill>
              </a:rPr>
              <a:t>VIII Cromwell</a:t>
            </a:r>
            <a:r>
              <a:rPr lang="pl-PL" dirty="0">
                <a:solidFill>
                  <a:schemeClr val="bg1"/>
                </a:solidFill>
              </a:rPr>
              <a:t>, natomiast 10 Pułk Dragonów był oddziałem piechoty zmotoryzowanej na wozach bojowych typu Carrier</a:t>
            </a:r>
            <a:r>
              <a:rPr lang="pl-PL" dirty="0" smtClean="0">
                <a:solidFill>
                  <a:schemeClr val="bg1"/>
                </a:solidFill>
              </a:rPr>
              <a:t>. </a:t>
            </a:r>
            <a:r>
              <a:rPr lang="pl-PL" dirty="0">
                <a:solidFill>
                  <a:schemeClr val="bg1"/>
                </a:solidFill>
              </a:rPr>
              <a:t>Pod koniec lipca 1944 dywizja została przerzucona do Normandii w kilku etapach, ostatnie elementy zostały wyładowane 1 sierpnia. Do akcji weszła 8 sierpnia 1944 w składzie 1 Armii Kanadyjskiej podczas Operacji Totalize. Wspólnie z 4 Kanadyjską Dywizją Pancerną rozpoczęła natarcie wzdłuż drogi Caen-Falaise w celu okrążenia sił 7 Armii </a:t>
            </a:r>
            <a:r>
              <a:rPr lang="pl-PL" dirty="0" smtClean="0">
                <a:solidFill>
                  <a:schemeClr val="bg1"/>
                </a:solidFill>
              </a:rPr>
              <a:t>niemieckiej</a:t>
            </a:r>
            <a:r>
              <a:rPr lang="pl-PL" dirty="0">
                <a:solidFill>
                  <a:schemeClr val="bg1"/>
                </a:solidFill>
              </a:rPr>
              <a:t>. Operacja ta zakończyła się jednak niepowodzeniem</a:t>
            </a:r>
            <a:r>
              <a:rPr lang="pl-PL" dirty="0" smtClean="0">
                <a:solidFill>
                  <a:schemeClr val="bg1"/>
                </a:solidFill>
              </a:rPr>
              <a:t>. </a:t>
            </a:r>
            <a:r>
              <a:rPr lang="pl-PL" dirty="0">
                <a:solidFill>
                  <a:schemeClr val="bg1"/>
                </a:solidFill>
              </a:rPr>
              <a:t>8 kwietnia ruszyła ostatnia wielka ofensywa aliantów na Zachodzie. 1 Dywizja Pancerna przekroczyła granicę niemiecką pod Goch i uderzyła w kierunku Kanału Nadbrzeżnego (</a:t>
            </a:r>
            <a:r>
              <a:rPr lang="pl-PL" i="1" dirty="0">
                <a:solidFill>
                  <a:schemeClr val="bg1"/>
                </a:solidFill>
              </a:rPr>
              <a:t>Küstenkanal</a:t>
            </a:r>
            <a:r>
              <a:rPr lang="pl-PL" dirty="0">
                <a:solidFill>
                  <a:schemeClr val="bg1"/>
                </a:solidFill>
              </a:rPr>
              <a:t>). Nie udało się sforsować go z marszu i dopiero po silnym wsparciu lotniczym i artyleryjskim udało się przełamać obronę niemiecką.</a:t>
            </a:r>
          </a:p>
        </p:txBody>
      </p:sp>
      <p:pic>
        <p:nvPicPr>
          <p:cNvPr id="5126" name="Picture 6" descr="https://upload.wikimedia.org/wikipedia/commons/e/e1/The_1st_Polish_Armoured_Division_in_the_Normandy_Campaign_1944_B882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7837" y="1089347"/>
            <a:ext cx="3270667" cy="32037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68144" y="4365104"/>
            <a:ext cx="3240360" cy="369332"/>
          </a:xfrm>
          <a:prstGeom prst="rect">
            <a:avLst/>
          </a:prstGeom>
          <a:noFill/>
        </p:spPr>
        <p:txBody>
          <a:bodyPr wrap="square" rtlCol="0">
            <a:spAutoFit/>
          </a:bodyPr>
          <a:lstStyle/>
          <a:p>
            <a:r>
              <a:rPr lang="pl-PL" dirty="0" smtClean="0">
                <a:solidFill>
                  <a:schemeClr val="bg1"/>
                </a:solidFill>
              </a:rPr>
              <a:t>Polskie czołgi z oznaczeniem PL</a:t>
            </a:r>
            <a:endParaRPr lang="pl-PL" dirty="0">
              <a:solidFill>
                <a:schemeClr val="bg1"/>
              </a:solidFill>
            </a:endParaRPr>
          </a:p>
        </p:txBody>
      </p:sp>
      <p:pic>
        <p:nvPicPr>
          <p:cNvPr id="5128" name="Picture 8" descr="https://upload.wikimedia.org/wikipedia/commons/8/81/Stanislaw_Maczek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7129" y="4744535"/>
            <a:ext cx="1437159" cy="18622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164288" y="6211669"/>
            <a:ext cx="1872208" cy="646331"/>
          </a:xfrm>
          <a:prstGeom prst="rect">
            <a:avLst/>
          </a:prstGeom>
          <a:noFill/>
        </p:spPr>
        <p:txBody>
          <a:bodyPr wrap="square" rtlCol="0">
            <a:spAutoFit/>
          </a:bodyPr>
          <a:lstStyle/>
          <a:p>
            <a:r>
              <a:rPr lang="pl-PL" dirty="0" smtClean="0">
                <a:solidFill>
                  <a:schemeClr val="bg1"/>
                </a:solidFill>
              </a:rPr>
              <a:t>Gen. Stanisław Maczek</a:t>
            </a:r>
            <a:endParaRPr lang="pl-PL" dirty="0">
              <a:solidFill>
                <a:schemeClr val="bg1"/>
              </a:solidFill>
            </a:endParaRPr>
          </a:p>
        </p:txBody>
      </p:sp>
    </p:spTree>
    <p:extLst>
      <p:ext uri="{BB962C8B-B14F-4D97-AF65-F5344CB8AC3E}">
        <p14:creationId xmlns:p14="http://schemas.microsoft.com/office/powerpoint/2010/main" xmlns="" val="18456649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wheel(1)">
                                      <p:cBhvr>
                                        <p:cTn id="18" dur="2000"/>
                                        <p:tgtEl>
                                          <p:spTgt spid="51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6" presetClass="entr" presetSubtype="16" fill="hold" nodeType="withEffect">
                                  <p:stCondLst>
                                    <p:cond delay="0"/>
                                  </p:stCondLst>
                                  <p:childTnLst>
                                    <p:set>
                                      <p:cBhvr>
                                        <p:cTn id="23" dur="1" fill="hold">
                                          <p:stCondLst>
                                            <p:cond delay="0"/>
                                          </p:stCondLst>
                                        </p:cTn>
                                        <p:tgtEl>
                                          <p:spTgt spid="5128"/>
                                        </p:tgtEl>
                                        <p:attrNameLst>
                                          <p:attrName>style.visibility</p:attrName>
                                        </p:attrNameLst>
                                      </p:cBhvr>
                                      <p:to>
                                        <p:strVal val="visible"/>
                                      </p:to>
                                    </p:set>
                                    <p:animEffect transition="in" filter="circle(in)">
                                      <p:cBhvr>
                                        <p:cTn id="24" dur="2000"/>
                                        <p:tgtEl>
                                          <p:spTgt spid="5128"/>
                                        </p:tgtEl>
                                      </p:cBhvr>
                                    </p:animEffect>
                                  </p:childTnLst>
                                </p:cTn>
                              </p:par>
                              <p:par>
                                <p:cTn id="25" presetID="2" presetClass="entr" presetSubtype="4" fill="hold"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pl-PL"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 Dywizja Piechoty </a:t>
            </a:r>
            <a:br>
              <a:rPr lang="pl-PL"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pl-PL"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im. T. Kościuszki</a:t>
            </a:r>
            <a:endParaRPr lang="pl-PL"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Content Placeholder 2"/>
          <p:cNvSpPr>
            <a:spLocks noGrp="1"/>
          </p:cNvSpPr>
          <p:nvPr>
            <p:ph idx="1"/>
          </p:nvPr>
        </p:nvSpPr>
        <p:spPr>
          <a:xfrm>
            <a:off x="7283" y="1196752"/>
            <a:ext cx="5932869" cy="5661248"/>
          </a:xfrm>
        </p:spPr>
        <p:txBody>
          <a:bodyPr>
            <a:normAutofit fontScale="55000" lnSpcReduction="20000"/>
          </a:bodyPr>
          <a:lstStyle/>
          <a:p>
            <a:pPr marL="0" indent="0">
              <a:buNone/>
            </a:pPr>
            <a:r>
              <a:rPr lang="pl-PL" dirty="0">
                <a:solidFill>
                  <a:schemeClr val="bg1"/>
                </a:solidFill>
              </a:rPr>
              <a:t>W bitwie pod Lenino dywizja poniosła duże straty. Po jej zakończeniu ześrodkowano ją w rejonie Smoleńska, gdzie dalej odbywała szkolenie bojowe.</a:t>
            </a:r>
          </a:p>
          <a:p>
            <a:pPr marL="0" indent="0">
              <a:buNone/>
            </a:pPr>
            <a:r>
              <a:rPr lang="pl-PL" dirty="0">
                <a:solidFill>
                  <a:schemeClr val="bg1"/>
                </a:solidFill>
              </a:rPr>
              <a:t>W marcu 1944 roku ześrodkowała się w okolicy Żytomierza i Berdyczowa. Zgodnie z dyrektywą z 29 kwietnia 1944, będąc w składzie 1 Armii WP podporządkowana została 1 Frontowi Białoruskiemu. W kolejnych dniach wraz z wojskami 1 FB, dywizja maszerowała w kierunku zachodnim, by 23 lipca 1944 przekroczyć rzekę Bug.</a:t>
            </a:r>
          </a:p>
          <a:p>
            <a:pPr marL="0" indent="0">
              <a:buNone/>
            </a:pPr>
            <a:r>
              <a:rPr lang="pl-PL" dirty="0">
                <a:solidFill>
                  <a:schemeClr val="bg1"/>
                </a:solidFill>
              </a:rPr>
              <a:t>W rezultacie, po ponad trzystukilometrowym marszu dofrontowym trwającym od 15 do 27 lipca 1944, dywizja osiągnęła rubież Wisły i 2 sierpnia 1944 dokonała próby uchwycenia przyczółka w rejonie Dęblina.</a:t>
            </a:r>
          </a:p>
          <a:p>
            <a:pPr marL="0" indent="0">
              <a:buNone/>
            </a:pPr>
            <a:r>
              <a:rPr lang="pl-PL" dirty="0">
                <a:solidFill>
                  <a:schemeClr val="bg1"/>
                </a:solidFill>
              </a:rPr>
              <a:t>W kolejnych dniach przegrupowała się na północ i 26 sierpnia 1944 </a:t>
            </a:r>
            <a:r>
              <a:rPr lang="pl-PL" dirty="0" smtClean="0">
                <a:solidFill>
                  <a:schemeClr val="bg1"/>
                </a:solidFill>
              </a:rPr>
              <a:t>prowadziła dalsze </a:t>
            </a:r>
            <a:r>
              <a:rPr lang="pl-PL" dirty="0">
                <a:solidFill>
                  <a:schemeClr val="bg1"/>
                </a:solidFill>
              </a:rPr>
              <a:t>boje nad Wisłą w rejonie między rzekami: Wilga i Świder. 5 września 1944 dywizja została czasowo wyłączona ze składu 1 AWP i podporządkowana dowódcy sowieckiej 47 Armii. W dniach 10–15 września 1944 toczyła krwawe walki o wyzwolenie </a:t>
            </a:r>
            <a:r>
              <a:rPr lang="pl-PL" dirty="0" smtClean="0">
                <a:solidFill>
                  <a:schemeClr val="bg1"/>
                </a:solidFill>
              </a:rPr>
              <a:t>prawobrzeżnej </a:t>
            </a:r>
          </a:p>
          <a:p>
            <a:pPr marL="0" indent="0">
              <a:buNone/>
            </a:pPr>
            <a:r>
              <a:rPr lang="pl-PL" dirty="0" smtClean="0">
                <a:solidFill>
                  <a:schemeClr val="bg1"/>
                </a:solidFill>
              </a:rPr>
              <a:t>Warszawy </a:t>
            </a:r>
            <a:r>
              <a:rPr lang="pl-PL" dirty="0">
                <a:solidFill>
                  <a:schemeClr val="bg1"/>
                </a:solidFill>
              </a:rPr>
              <a:t>– Pragi.</a:t>
            </a:r>
          </a:p>
          <a:p>
            <a:pPr marL="0" indent="0">
              <a:buNone/>
            </a:pPr>
            <a:r>
              <a:rPr lang="pl-PL" dirty="0">
                <a:solidFill>
                  <a:schemeClr val="bg1"/>
                </a:solidFill>
              </a:rPr>
              <a:t>Od lutego 1945 roku dywizja walczyła o Wał Pomorski, forsowała Odrę oraz wzięła udział w szturmie Berlina.</a:t>
            </a:r>
          </a:p>
          <a:p>
            <a:endParaRPr lang="pl-PL" dirty="0"/>
          </a:p>
        </p:txBody>
      </p:sp>
      <p:pic>
        <p:nvPicPr>
          <p:cNvPr id="6146" name="Picture 2" descr="https://upload.wikimedia.org/wikipedia/commons/7/7e/Polish_1st_Infantry_Division_%281943%2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35077" y="1340767"/>
            <a:ext cx="3308923" cy="2349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6012160" y="3789040"/>
            <a:ext cx="2952328" cy="338554"/>
          </a:xfrm>
          <a:prstGeom prst="rect">
            <a:avLst/>
          </a:prstGeom>
          <a:noFill/>
        </p:spPr>
        <p:txBody>
          <a:bodyPr wrap="square" rtlCol="0">
            <a:spAutoFit/>
          </a:bodyPr>
          <a:lstStyle/>
          <a:p>
            <a:r>
              <a:rPr lang="pl-PL" sz="1600" dirty="0" smtClean="0">
                <a:solidFill>
                  <a:schemeClr val="bg1"/>
                </a:solidFill>
              </a:rPr>
              <a:t>Żołnierze wyruszający na wojnę</a:t>
            </a:r>
            <a:endParaRPr lang="pl-PL" sz="1600" dirty="0">
              <a:solidFill>
                <a:schemeClr val="bg1"/>
              </a:solidFill>
            </a:endParaRPr>
          </a:p>
        </p:txBody>
      </p:sp>
    </p:spTree>
    <p:extLst>
      <p:ext uri="{BB962C8B-B14F-4D97-AF65-F5344CB8AC3E}">
        <p14:creationId xmlns:p14="http://schemas.microsoft.com/office/powerpoint/2010/main" xmlns="" val="3357195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8" dur="2000" fill="hold"/>
                                        <p:tgtEl>
                                          <p:spTgt spid="3">
                                            <p:txEl>
                                              <p:pRg st="1" end="1"/>
                                            </p:txEl>
                                          </p:spTgt>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anim calcmode="lin" valueType="num">
                                      <p:cBhvr>
                                        <p:cTn id="37"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8" dur="2000" fill="hold"/>
                                        <p:tgtEl>
                                          <p:spTgt spid="3">
                                            <p:txEl>
                                              <p:pRg st="5" end="5"/>
                                            </p:txEl>
                                          </p:spTgt>
                                        </p:tgtEl>
                                        <p:attrNameLst>
                                          <p:attrName>ppt_h</p:attrName>
                                        </p:attrNameLst>
                                      </p:cBhvr>
                                      <p:tavLst>
                                        <p:tav tm="0">
                                          <p:val>
                                            <p:strVal val="#ppt_h"/>
                                          </p:val>
                                        </p:tav>
                                        <p:tav tm="100000">
                                          <p:val>
                                            <p:strVal val="#ppt_h"/>
                                          </p:val>
                                        </p:tav>
                                      </p:tavLst>
                                    </p:anim>
                                  </p:childTnLst>
                                </p:cTn>
                              </p:par>
                              <p:par>
                                <p:cTn id="39" presetID="53" presetClass="entr" presetSubtype="16" fill="hold" nodeType="withEffect">
                                  <p:stCondLst>
                                    <p:cond delay="0"/>
                                  </p:stCondLst>
                                  <p:childTnLst>
                                    <p:set>
                                      <p:cBhvr>
                                        <p:cTn id="40" dur="1" fill="hold">
                                          <p:stCondLst>
                                            <p:cond delay="0"/>
                                          </p:stCondLst>
                                        </p:cTn>
                                        <p:tgtEl>
                                          <p:spTgt spid="6146"/>
                                        </p:tgtEl>
                                        <p:attrNameLst>
                                          <p:attrName>style.visibility</p:attrName>
                                        </p:attrNameLst>
                                      </p:cBhvr>
                                      <p:to>
                                        <p:strVal val="visible"/>
                                      </p:to>
                                    </p:set>
                                    <p:anim calcmode="lin" valueType="num">
                                      <p:cBhvr>
                                        <p:cTn id="41" dur="500" fill="hold"/>
                                        <p:tgtEl>
                                          <p:spTgt spid="6146"/>
                                        </p:tgtEl>
                                        <p:attrNameLst>
                                          <p:attrName>ppt_w</p:attrName>
                                        </p:attrNameLst>
                                      </p:cBhvr>
                                      <p:tavLst>
                                        <p:tav tm="0">
                                          <p:val>
                                            <p:fltVal val="0"/>
                                          </p:val>
                                        </p:tav>
                                        <p:tav tm="100000">
                                          <p:val>
                                            <p:strVal val="#ppt_w"/>
                                          </p:val>
                                        </p:tav>
                                      </p:tavLst>
                                    </p:anim>
                                    <p:anim calcmode="lin" valueType="num">
                                      <p:cBhvr>
                                        <p:cTn id="42" dur="500" fill="hold"/>
                                        <p:tgtEl>
                                          <p:spTgt spid="6146"/>
                                        </p:tgtEl>
                                        <p:attrNameLst>
                                          <p:attrName>ppt_h</p:attrName>
                                        </p:attrNameLst>
                                      </p:cBhvr>
                                      <p:tavLst>
                                        <p:tav tm="0">
                                          <p:val>
                                            <p:fltVal val="0"/>
                                          </p:val>
                                        </p:tav>
                                        <p:tav tm="100000">
                                          <p:val>
                                            <p:strVal val="#ppt_h"/>
                                          </p:val>
                                        </p:tav>
                                      </p:tavLst>
                                    </p:anim>
                                    <p:animEffect transition="in" filter="fade">
                                      <p:cBhvr>
                                        <p:cTn id="43" dur="500"/>
                                        <p:tgtEl>
                                          <p:spTgt spid="6146"/>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ppt_w</p:attrName>
                                        </p:attrNameLst>
                                      </p:cBhvr>
                                      <p:tavLst>
                                        <p:tav tm="0">
                                          <p:val>
                                            <p:fltVal val="0"/>
                                          </p:val>
                                        </p:tav>
                                        <p:tav tm="100000">
                                          <p:val>
                                            <p:strVal val="#ppt_w"/>
                                          </p:val>
                                        </p:tav>
                                      </p:tavLst>
                                    </p:anim>
                                    <p:anim calcmode="lin" valueType="num">
                                      <p:cBhvr>
                                        <p:cTn id="47" dur="1000" fill="hold"/>
                                        <p:tgtEl>
                                          <p:spTgt spid="4"/>
                                        </p:tgtEl>
                                        <p:attrNameLst>
                                          <p:attrName>ppt_h</p:attrName>
                                        </p:attrNameLst>
                                      </p:cBhvr>
                                      <p:tavLst>
                                        <p:tav tm="0">
                                          <p:val>
                                            <p:fltVal val="0"/>
                                          </p:val>
                                        </p:tav>
                                        <p:tav tm="100000">
                                          <p:val>
                                            <p:strVal val="#ppt_h"/>
                                          </p:val>
                                        </p:tav>
                                      </p:tavLst>
                                    </p:anim>
                                    <p:anim calcmode="lin" valueType="num">
                                      <p:cBhvr>
                                        <p:cTn id="48" dur="1000" fill="hold"/>
                                        <p:tgtEl>
                                          <p:spTgt spid="4"/>
                                        </p:tgtEl>
                                        <p:attrNameLst>
                                          <p:attrName>style.rotation</p:attrName>
                                        </p:attrNameLst>
                                      </p:cBhvr>
                                      <p:tavLst>
                                        <p:tav tm="0">
                                          <p:val>
                                            <p:fltVal val="90"/>
                                          </p:val>
                                        </p:tav>
                                        <p:tav tm="100000">
                                          <p:val>
                                            <p:fltVal val="0"/>
                                          </p:val>
                                        </p:tav>
                                      </p:tavLst>
                                    </p:anim>
                                    <p:animEffect transition="in" filter="fade">
                                      <p:cBhvr>
                                        <p:cTn id="4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274"/>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pl-PL" b="1" dirty="0" smtClean="0">
                <a:ln/>
                <a:solidFill>
                  <a:schemeClr val="accent3"/>
                </a:solidFill>
              </a:rPr>
              <a:t>1 Armia Wojska Polskiego</a:t>
            </a:r>
            <a:endParaRPr lang="pl-PL" b="1" dirty="0">
              <a:ln/>
              <a:solidFill>
                <a:schemeClr val="accent3"/>
              </a:solidFill>
            </a:endParaRPr>
          </a:p>
        </p:txBody>
      </p:sp>
      <p:sp>
        <p:nvSpPr>
          <p:cNvPr id="3" name="Content Placeholder 2"/>
          <p:cNvSpPr>
            <a:spLocks noGrp="1"/>
          </p:cNvSpPr>
          <p:nvPr>
            <p:ph idx="1"/>
          </p:nvPr>
        </p:nvSpPr>
        <p:spPr>
          <a:xfrm>
            <a:off x="0" y="980728"/>
            <a:ext cx="5868144" cy="5877272"/>
          </a:xfrm>
        </p:spPr>
        <p:txBody>
          <a:bodyPr>
            <a:normAutofit fontScale="77500" lnSpcReduction="20000"/>
          </a:bodyPr>
          <a:lstStyle/>
          <a:p>
            <a:pPr marL="0" indent="0">
              <a:buNone/>
            </a:pPr>
            <a:r>
              <a:rPr lang="pl-PL" dirty="0">
                <a:solidFill>
                  <a:schemeClr val="bg1"/>
                </a:solidFill>
              </a:rPr>
              <a:t>We wrześniu 1944 r., po zajęciu prawobrzeżnej części Warszawy (Pragi) przez wojska radzieckie i polskie, jednostki 1 Armii toczyły ciężkie i okupione ogromnymi stratami walki o uchwycenie i utrzymanie przyczółków na lewym brzegu Wisły. Celem walk było wsparcie toczącego się jeszcze powstania warszawskiego. Walki zakończyły się klęską i wycofaniem się na Pragę</a:t>
            </a:r>
            <a:r>
              <a:rPr lang="pl-PL" dirty="0" smtClean="0">
                <a:solidFill>
                  <a:schemeClr val="bg1"/>
                </a:solidFill>
              </a:rPr>
              <a:t>.</a:t>
            </a:r>
          </a:p>
          <a:p>
            <a:pPr marL="0" indent="0">
              <a:buNone/>
            </a:pPr>
            <a:r>
              <a:rPr lang="pl-PL" dirty="0" smtClean="0">
                <a:solidFill>
                  <a:schemeClr val="bg1"/>
                </a:solidFill>
              </a:rPr>
              <a:t>Dowódcy:</a:t>
            </a:r>
          </a:p>
          <a:p>
            <a:pPr marL="0" indent="0">
              <a:buNone/>
            </a:pPr>
            <a:r>
              <a:rPr lang="pl-PL" dirty="0">
                <a:solidFill>
                  <a:schemeClr val="bg1"/>
                </a:solidFill>
              </a:rPr>
              <a:t>gen. dyw. Zygmunt Berling</a:t>
            </a:r>
          </a:p>
          <a:p>
            <a:pPr marL="0" indent="0">
              <a:buNone/>
            </a:pPr>
            <a:r>
              <a:rPr lang="pl-PL" dirty="0">
                <a:solidFill>
                  <a:schemeClr val="bg1"/>
                </a:solidFill>
              </a:rPr>
              <a:t>gen. bryg. Władysław Korczyc (od 5 października 1944 roku)</a:t>
            </a:r>
          </a:p>
          <a:p>
            <a:pPr marL="0" indent="0">
              <a:buNone/>
            </a:pPr>
            <a:r>
              <a:rPr lang="pl-PL" dirty="0">
                <a:solidFill>
                  <a:schemeClr val="bg1"/>
                </a:solidFill>
              </a:rPr>
              <a:t>gen. dyw. Stanisław Popławski (od 1 stycznia 1945 roku)</a:t>
            </a:r>
          </a:p>
          <a:p>
            <a:pPr marL="0" indent="0">
              <a:buNone/>
            </a:pPr>
            <a:endParaRPr lang="pl-PL" dirty="0">
              <a:solidFill>
                <a:schemeClr val="bg1"/>
              </a:solidFill>
            </a:endParaRPr>
          </a:p>
        </p:txBody>
      </p:sp>
      <p:pic>
        <p:nvPicPr>
          <p:cNvPr id="7170" name="Picture 2" descr="https://upload.wikimedia.org/wikipedia/commons/thumb/c/c6/Polish_Army_Parade_waf-2012-1502-29_%281945%29.jpg/1920px-Polish_Army_Parade_waf-2012-1502-29_%281945%2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44330" y="1412777"/>
            <a:ext cx="3274191" cy="22322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844330" y="3645025"/>
            <a:ext cx="3299670" cy="1200329"/>
          </a:xfrm>
          <a:prstGeom prst="rect">
            <a:avLst/>
          </a:prstGeom>
          <a:noFill/>
        </p:spPr>
        <p:txBody>
          <a:bodyPr wrap="square" rtlCol="0">
            <a:spAutoFit/>
          </a:bodyPr>
          <a:lstStyle/>
          <a:p>
            <a:r>
              <a:rPr lang="pl-PL" dirty="0">
                <a:solidFill>
                  <a:schemeClr val="bg1"/>
                </a:solidFill>
              </a:rPr>
              <a:t>Defilada Pierwszej Armii Wojska Polskiego na ulicy Marszałkowskiej w wyzwolonej Warszawie 19 stycznia 1945</a:t>
            </a:r>
          </a:p>
        </p:txBody>
      </p:sp>
    </p:spTree>
    <p:extLst>
      <p:ext uri="{BB962C8B-B14F-4D97-AF65-F5344CB8AC3E}">
        <p14:creationId xmlns:p14="http://schemas.microsoft.com/office/powerpoint/2010/main" xmlns="" val="92402836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circle(in)">
                                      <p:cBhvr>
                                        <p:cTn id="38" dur="2000"/>
                                        <p:tgtEl>
                                          <p:spTgt spid="7170"/>
                                        </p:tgtEl>
                                      </p:cBhvr>
                                    </p:animEffect>
                                  </p:childTnLst>
                                </p:cTn>
                              </p:par>
                              <p:par>
                                <p:cTn id="39" presetID="45" presetClass="entr" presetSubtype="0" fill="hold"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2000"/>
                                        <p:tgtEl>
                                          <p:spTgt spid="4">
                                            <p:txEl>
                                              <p:pRg st="0" end="0"/>
                                            </p:txEl>
                                          </p:spTgt>
                                        </p:tgtEl>
                                      </p:cBhvr>
                                    </p:animEffect>
                                    <p:anim calcmode="lin" valueType="num">
                                      <p:cBhvr>
                                        <p:cTn id="4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43"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pl-PL"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 Armia Wojska Polskiego</a:t>
            </a:r>
            <a:endParaRPr lang="pl-PL"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17625" y="1124744"/>
            <a:ext cx="5093681" cy="5733256"/>
          </a:xfrm>
        </p:spPr>
        <p:txBody>
          <a:bodyPr>
            <a:noAutofit/>
          </a:bodyPr>
          <a:lstStyle/>
          <a:p>
            <a:pPr marL="0" indent="0">
              <a:buNone/>
            </a:pPr>
            <a:r>
              <a:rPr lang="pl-PL" sz="1600" b="1" dirty="0">
                <a:solidFill>
                  <a:schemeClr val="bg1"/>
                </a:solidFill>
              </a:rPr>
              <a:t>2 Armia Wojska Polskiego</a:t>
            </a:r>
            <a:r>
              <a:rPr lang="pl-PL" sz="1600" dirty="0">
                <a:solidFill>
                  <a:schemeClr val="bg1"/>
                </a:solidFill>
              </a:rPr>
              <a:t> – utworzony 8 sierpnia 1944 związek operacyjny ludowego Wojska Polskiego.</a:t>
            </a:r>
          </a:p>
          <a:p>
            <a:pPr marL="0" indent="0">
              <a:buNone/>
            </a:pPr>
            <a:r>
              <a:rPr lang="pl-PL" sz="1600" dirty="0">
                <a:solidFill>
                  <a:schemeClr val="bg1"/>
                </a:solidFill>
              </a:rPr>
              <a:t>Właściwe formowanie armii zaczęło się 20 sierpnia 1944. Dowódcą mianowano gen. dyw. Karola Świerczewskiego. W styczniu 1945 związek rozpoczął wykonywanie działań bojowych. Armia została rozwiązana 22 sierpnia 1945, a jej sztab wykorzystano do sformowania dowództwa Poznańskiego Okręgu Wojskowego.</a:t>
            </a:r>
          </a:p>
          <a:p>
            <a:pPr marL="0" indent="0">
              <a:buNone/>
            </a:pPr>
            <a:r>
              <a:rPr lang="pl-PL" sz="1600" dirty="0">
                <a:solidFill>
                  <a:schemeClr val="bg1"/>
                </a:solidFill>
              </a:rPr>
              <a:t>W 1945 roku Rosjanie stanowili ponad 56% korpusu oficerskiego 2 Armii Wojska </a:t>
            </a:r>
            <a:r>
              <a:rPr lang="pl-PL" sz="1600" dirty="0" smtClean="0">
                <a:solidFill>
                  <a:schemeClr val="bg1"/>
                </a:solidFill>
              </a:rPr>
              <a:t>Polskiego.</a:t>
            </a:r>
            <a:r>
              <a:rPr lang="pl-PL" sz="1600" dirty="0"/>
              <a:t> </a:t>
            </a:r>
            <a:r>
              <a:rPr lang="pl-PL" sz="1600" dirty="0">
                <a:solidFill>
                  <a:schemeClr val="bg1"/>
                </a:solidFill>
              </a:rPr>
              <a:t>Od początku stycznia 1945 niektóre pododdziały armii (3 Dywizja Artylerii Przeciwlotniczej, batalion mostowy) prowadziły działania na rzecz 1 Frontu Białoruskiego. Zgodnie z rozkazem Naczelnego Dowództwa, od 28 stycznia 1945 rozpoczęto przegrupowanie głównych sił armii z rejonów formowania do okolic Kutna, Łodzi, Łasku i Piotrkowa Trybunalskiego. Większość sił osiągnęła rejon koncentracji około 5 lutego. Z powodu braku ciężarówek, paliwa, a także obuwia dla żołnierzy część sił i oddziałów tyłowych pozostała na wschodzie. Niektóre pododdziały pełniły służbę w oderwaniu od armii pełniąc m.in. role garnizonowe w Warszawie i </a:t>
            </a:r>
            <a:r>
              <a:rPr lang="pl-PL" sz="1600" dirty="0" smtClean="0">
                <a:solidFill>
                  <a:schemeClr val="bg1"/>
                </a:solidFill>
              </a:rPr>
              <a:t>Łodzi, </a:t>
            </a:r>
            <a:r>
              <a:rPr lang="pl-PL" sz="1600" dirty="0">
                <a:solidFill>
                  <a:schemeClr val="bg1"/>
                </a:solidFill>
              </a:rPr>
              <a:t>czy biorąc udział w walkach o </a:t>
            </a:r>
            <a:r>
              <a:rPr lang="pl-PL" sz="1600" dirty="0" smtClean="0">
                <a:solidFill>
                  <a:schemeClr val="bg1"/>
                </a:solidFill>
              </a:rPr>
              <a:t>Poznań.</a:t>
            </a:r>
            <a:endParaRPr lang="pl-PL" sz="1600" dirty="0">
              <a:solidFill>
                <a:schemeClr val="bg1"/>
              </a:solidFill>
            </a:endParaRPr>
          </a:p>
        </p:txBody>
      </p:sp>
      <p:pic>
        <p:nvPicPr>
          <p:cNvPr id="8194" name="Picture 2" descr="https://upload.wikimedia.org/wikipedia/commons/f/fb/Karol_%C5%9Awierczewski_%27Walter%2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6174" y="1340768"/>
            <a:ext cx="2871648" cy="352839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016174" y="4875763"/>
            <a:ext cx="2871648" cy="415498"/>
          </a:xfrm>
          <a:prstGeom prst="rect">
            <a:avLst/>
          </a:prstGeom>
        </p:spPr>
        <p:txBody>
          <a:bodyPr wrap="square">
            <a:spAutoFit/>
          </a:bodyPr>
          <a:lstStyle/>
          <a:p>
            <a:r>
              <a:rPr lang="pl-PL" sz="2100" dirty="0">
                <a:solidFill>
                  <a:schemeClr val="bg1"/>
                </a:solidFill>
              </a:rPr>
              <a:t>Gen. Karol Świerczewski</a:t>
            </a:r>
          </a:p>
        </p:txBody>
      </p:sp>
    </p:spTree>
    <p:extLst>
      <p:ext uri="{BB962C8B-B14F-4D97-AF65-F5344CB8AC3E}">
        <p14:creationId xmlns:p14="http://schemas.microsoft.com/office/powerpoint/2010/main" xmlns="" val="53496686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circle(in)">
                                      <p:cBhvr>
                                        <p:cTn id="23" dur="2000"/>
                                        <p:tgtEl>
                                          <p:spTgt spid="8194"/>
                                        </p:tgtEl>
                                      </p:cBhvr>
                                    </p:animEffect>
                                  </p:childTnLst>
                                </p:cTn>
                              </p:par>
                              <p:par>
                                <p:cTn id="24" presetID="31" presetClass="entr" presetSubtype="0" fill="hold"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451</Words>
  <Application>Microsoft Office PowerPoint</Application>
  <PresentationFormat>Pokaz na ekranie (4:3)</PresentationFormat>
  <Paragraphs>50</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Office Theme</vt:lpstr>
      <vt:lpstr>Żołnierze Polscy na emigracji</vt:lpstr>
      <vt:lpstr>Samodzielna Brygada Strzelców Karpackich</vt:lpstr>
      <vt:lpstr>Dywizjon 303</vt:lpstr>
      <vt:lpstr> 2 Korpus Polski</vt:lpstr>
      <vt:lpstr>Samodzielna Brygada Strzelców Podhalańskich</vt:lpstr>
      <vt:lpstr>1 Dywizja Pancerna gen. S. Maczka</vt:lpstr>
      <vt:lpstr>1 Dywizja Piechoty  im. T. Kościuszki</vt:lpstr>
      <vt:lpstr>1 Armia Wojska Polskiego</vt:lpstr>
      <vt:lpstr>2 Armia Wojska Polskiego</vt:lpstr>
      <vt:lpstr>Koniec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Polacy na emigracji</dc:title>
  <dc:creator>Kuba i Szymon</dc:creator>
  <cp:lastModifiedBy>Nauczyciel</cp:lastModifiedBy>
  <cp:revision>13</cp:revision>
  <dcterms:created xsi:type="dcterms:W3CDTF">2018-11-18T12:07:19Z</dcterms:created>
  <dcterms:modified xsi:type="dcterms:W3CDTF">2018-11-20T10:20:31Z</dcterms:modified>
</cp:coreProperties>
</file>