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26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97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06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70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2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2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6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4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0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8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7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6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1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59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7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3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50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D3EFE3-2B8F-4DED-87A0-25AF9CA5384C}" type="datetimeFigureOut">
              <a:rPr lang="pl-PL" smtClean="0"/>
              <a:t>01.03.2020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653C0C-49F0-4636-8C63-06C10426A9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67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629551" cy="3033793"/>
          </a:xfrm>
        </p:spPr>
        <p:txBody>
          <a:bodyPr/>
          <a:lstStyle/>
          <a:p>
            <a:r>
              <a:rPr lang="pl-PL" dirty="0" smtClean="0">
                <a:latin typeface="Chiller" panose="04020404031007020602" pitchFamily="82" charset="0"/>
              </a:rPr>
              <a:t>Prezentacja</a:t>
            </a:r>
            <a:r>
              <a:rPr lang="pl-PL" dirty="0" smtClean="0"/>
              <a:t> </a:t>
            </a:r>
            <a:r>
              <a:rPr lang="pl-PL" dirty="0" smtClean="0">
                <a:latin typeface="Algerian" panose="04020705040A02060702" pitchFamily="82" charset="0"/>
              </a:rPr>
              <a:t>O</a:t>
            </a:r>
            <a:r>
              <a:rPr lang="pl-PL" dirty="0" smtClean="0"/>
              <a:t> </a:t>
            </a:r>
            <a:r>
              <a:rPr lang="pl-PL" dirty="0" smtClean="0">
                <a:latin typeface="Alien Encounters" panose="00000400000000000000" pitchFamily="2" charset="0"/>
              </a:rPr>
              <a:t>BAROKU</a:t>
            </a:r>
            <a:endParaRPr lang="pl-PL" dirty="0">
              <a:latin typeface="Alien Encounters" panose="00000400000000000000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2692398" y="4978398"/>
            <a:ext cx="681566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4006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399" y="1883831"/>
            <a:ext cx="6241816" cy="2052737"/>
          </a:xfrm>
        </p:spPr>
        <p:txBody>
          <a:bodyPr/>
          <a:lstStyle/>
          <a:p>
            <a:r>
              <a:rPr lang="pl-PL" b="1" dirty="0">
                <a:latin typeface="Alef" panose="00000500000000000000" pitchFamily="2" charset="-79"/>
                <a:cs typeface="Alef" panose="00000500000000000000" pitchFamily="2" charset="-79"/>
              </a:rPr>
              <a:t>Kościół Il </a:t>
            </a:r>
            <a:r>
              <a:rPr lang="pl-PL" b="1" dirty="0" err="1">
                <a:latin typeface="Alef" panose="00000500000000000000" pitchFamily="2" charset="-79"/>
                <a:cs typeface="Alef" panose="00000500000000000000" pitchFamily="2" charset="-79"/>
              </a:rPr>
              <a:t>Gesù</a:t>
            </a:r>
            <a:r>
              <a:rPr lang="pl-PL" b="1" dirty="0">
                <a:latin typeface="Alef" panose="00000500000000000000" pitchFamily="2" charset="-79"/>
                <a:cs typeface="Alef" panose="00000500000000000000" pitchFamily="2" charset="-79"/>
              </a:rPr>
              <a:t> w Rzymie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1295399" y="5084231"/>
            <a:ext cx="6241816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r="19673"/>
          <a:stretch>
            <a:fillRect/>
          </a:stretch>
        </p:blipFill>
        <p:spPr>
          <a:xfrm>
            <a:off x="8094831" y="1087895"/>
            <a:ext cx="3063347" cy="4775200"/>
          </a:xfrm>
        </p:spPr>
      </p:pic>
    </p:spTree>
    <p:extLst>
      <p:ext uri="{BB962C8B-B14F-4D97-AF65-F5344CB8AC3E}">
        <p14:creationId xmlns:p14="http://schemas.microsoft.com/office/powerpoint/2010/main" val="1446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83576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atin typeface="Alef" panose="00000500000000000000" pitchFamily="2" charset="-79"/>
                <a:cs typeface="Alef" panose="00000500000000000000" pitchFamily="2" charset="-79"/>
              </a:rPr>
              <a:t>Pałac w Wersalu pod Paryżem </a:t>
            </a:r>
            <a:r>
              <a:rPr lang="pl-PL" sz="3600" dirty="0" smtClean="0">
                <a:latin typeface="Alef" panose="00000500000000000000" pitchFamily="2" charset="-79"/>
                <a:cs typeface="Alef" panose="00000500000000000000" pitchFamily="2" charset="-79"/>
              </a:rPr>
              <a:t>to siedziba Kolejnych Francuskich królów wybudowana przez Ludwika XIV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4" y="2541964"/>
            <a:ext cx="6915756" cy="3317875"/>
          </a:xfrm>
        </p:spPr>
      </p:pic>
    </p:spTree>
    <p:extLst>
      <p:ext uri="{BB962C8B-B14F-4D97-AF65-F5344CB8AC3E}">
        <p14:creationId xmlns:p14="http://schemas.microsoft.com/office/powerpoint/2010/main" val="741792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8357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lef" panose="00000500000000000000" pitchFamily="2" charset="-79"/>
                <a:cs typeface="Alef" panose="00000500000000000000" pitchFamily="2" charset="-79"/>
              </a:rPr>
              <a:t>Pałac Branickich w Białymstoku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39" y="2495469"/>
            <a:ext cx="6932586" cy="3317875"/>
          </a:xfrm>
        </p:spPr>
      </p:pic>
    </p:spTree>
    <p:extLst>
      <p:ext uri="{BB962C8B-B14F-4D97-AF65-F5344CB8AC3E}">
        <p14:creationId xmlns:p14="http://schemas.microsoft.com/office/powerpoint/2010/main" val="2874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8357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lef" panose="00000500000000000000" pitchFamily="2" charset="-79"/>
                <a:cs typeface="Alef" panose="00000500000000000000" pitchFamily="2" charset="-79"/>
              </a:rPr>
              <a:t>Fasada Zamku Królewskiego w Warszawie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31" y="2557463"/>
            <a:ext cx="6385301" cy="3317875"/>
          </a:xfrm>
        </p:spPr>
      </p:pic>
    </p:spTree>
    <p:extLst>
      <p:ext uri="{BB962C8B-B14F-4D97-AF65-F5344CB8AC3E}">
        <p14:creationId xmlns:p14="http://schemas.microsoft.com/office/powerpoint/2010/main" val="313331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Alien Encounters" panose="00000400000000000000" pitchFamily="2" charset="0"/>
              </a:rPr>
              <a:t>Koniec</a:t>
            </a:r>
            <a:endParaRPr lang="pl-PL" dirty="0">
              <a:latin typeface="Alien Encounters" panose="00000400000000000000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Almonte Snow" panose="02000400000000000000" pitchFamily="2" charset="0"/>
              </a:rPr>
              <a:t>Prezentacje przygotował </a:t>
            </a:r>
            <a:r>
              <a:rPr lang="pl-PL" dirty="0" smtClean="0">
                <a:latin typeface="Bradley Hand ITC" panose="03070402050302030203" pitchFamily="66" charset="0"/>
              </a:rPr>
              <a:t>Michał Fik </a:t>
            </a:r>
            <a:br>
              <a:rPr lang="pl-PL" dirty="0" smtClean="0">
                <a:latin typeface="Bradley Hand ITC" panose="03070402050302030203" pitchFamily="66" charset="0"/>
              </a:rPr>
            </a:br>
            <a:r>
              <a:rPr lang="pl-PL" sz="4800" dirty="0">
                <a:solidFill>
                  <a:srgbClr val="92D050"/>
                </a:solidFill>
              </a:rPr>
              <a:t>( ͡° ͜ʖ ͡</a:t>
            </a:r>
            <a:r>
              <a:rPr lang="pl-PL" sz="4800" dirty="0" smtClean="0">
                <a:solidFill>
                  <a:srgbClr val="92D050"/>
                </a:solidFill>
              </a:rPr>
              <a:t>°)</a:t>
            </a:r>
            <a:r>
              <a:rPr lang="pl-PL" sz="4800" dirty="0" smtClean="0">
                <a:solidFill>
                  <a:srgbClr val="92D050"/>
                </a:solidFill>
                <a:sym typeface="Wingdings" panose="05000000000000000000" pitchFamily="2" charset="2"/>
              </a:rPr>
              <a:t> </a:t>
            </a:r>
            <a:endParaRPr lang="pl-PL" sz="4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1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1858" y="1447800"/>
            <a:ext cx="9440754" cy="2411278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lef" panose="00000500000000000000" pitchFamily="2" charset="-79"/>
                <a:cs typeface="Alef" panose="00000500000000000000" pitchFamily="2" charset="-79"/>
              </a:rPr>
              <a:t>B</a:t>
            </a:r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arok</a:t>
            </a:r>
            <a:b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Słowo Barok narodziło się od portugalskiego słowa </a:t>
            </a:r>
            <a:r>
              <a:rPr lang="pl-PL" dirty="0" err="1" smtClean="0">
                <a:latin typeface="Alef" panose="00000500000000000000" pitchFamily="2" charset="-79"/>
                <a:cs typeface="Alef" panose="00000500000000000000" pitchFamily="2" charset="-79"/>
              </a:rPr>
              <a:t>barocco</a:t>
            </a:r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 czyli perła o nieregularnym kształcie. W architekturze sztuce i kulturze rozpowszechnił się pod koniec XVI wieku.</a:t>
            </a:r>
            <a:endParaRPr lang="pl-P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7086" y="123986"/>
            <a:ext cx="204358" cy="77492"/>
          </a:xfrm>
        </p:spPr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29499" y="6214820"/>
            <a:ext cx="717092" cy="57401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76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1858" y="1447800"/>
            <a:ext cx="9440754" cy="36511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Architektura</a:t>
            </a:r>
            <a:b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W </a:t>
            </a:r>
            <a:r>
              <a:rPr lang="pl-PL" dirty="0">
                <a:latin typeface="Alef" panose="00000500000000000000" pitchFamily="2" charset="-79"/>
                <a:cs typeface="Alef" panose="00000500000000000000" pitchFamily="2" charset="-79"/>
              </a:rPr>
              <a:t>odróżnieniu od budowli i dzieł renesansowych barokowa architektura i sztuka cechowała się bogactwem dekoracji. Powszechnie wykorzystywano ornamenty, rzeźby, płaskorzeźby, malowidła oraz złocenia. Celem twórców nowego stylu było wywarcie na widzu wrażenia w którym rzeźby się ruszały. Wznoszono więc wspaniałe </a:t>
            </a:r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kościoły</a:t>
            </a:r>
            <a:r>
              <a:rPr lang="pl-PL" dirty="0">
                <a:latin typeface="Alef" panose="00000500000000000000" pitchFamily="2" charset="-79"/>
                <a:cs typeface="Alef" panose="00000500000000000000" pitchFamily="2" charset="-79"/>
              </a:rPr>
              <a:t>, i pałace świadczące o zamożności i potęgę ich właścicieli</a:t>
            </a:r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.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7086" y="123986"/>
            <a:ext cx="204358" cy="77492"/>
          </a:xfrm>
        </p:spPr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29499" y="6214820"/>
            <a:ext cx="717092" cy="57401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589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1858" y="1447800"/>
            <a:ext cx="9440754" cy="2969217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Informacje</a:t>
            </a:r>
            <a:b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Po epoce humanizmu renesansowego, nastąpił zwrot ku bogu i sprawom wiary. Ludzie czuli się zagrożeni dlatego szukali oparcia w religii. Chodzili na msze, organizowali pielgrzymki oraz pościli. 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7086" y="123986"/>
            <a:ext cx="204358" cy="77492"/>
          </a:xfrm>
        </p:spPr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29499" y="6214820"/>
            <a:ext cx="717092" cy="57401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96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399" y="1883831"/>
            <a:ext cx="6241816" cy="2750161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Alef" panose="00000500000000000000" pitchFamily="2" charset="-79"/>
                <a:cs typeface="Alef" panose="00000500000000000000" pitchFamily="2" charset="-79"/>
              </a:rPr>
              <a:t>Organy w bazylice w Leżajsku </a:t>
            </a:r>
            <a:r>
              <a:rPr lang="pl-PL" sz="3600" dirty="0">
                <a:latin typeface="Alef" panose="00000500000000000000" pitchFamily="2" charset="-79"/>
                <a:cs typeface="Alef" panose="00000500000000000000" pitchFamily="2" charset="-79"/>
              </a:rPr>
              <a:t>to jeden z </a:t>
            </a:r>
            <a:r>
              <a:rPr lang="pl-PL" sz="3600" dirty="0" smtClean="0">
                <a:latin typeface="Alef" panose="00000500000000000000" pitchFamily="2" charset="-79"/>
                <a:cs typeface="Alef" panose="00000500000000000000" pitchFamily="2" charset="-79"/>
              </a:rPr>
              <a:t>najwspanialszych </a:t>
            </a:r>
            <a:r>
              <a:rPr lang="pl-PL" sz="3600" dirty="0">
                <a:latin typeface="Alef" panose="00000500000000000000" pitchFamily="2" charset="-79"/>
                <a:cs typeface="Alef" panose="00000500000000000000" pitchFamily="2" charset="-79"/>
              </a:rPr>
              <a:t>barokowych instrumentów tego typu. Najwyższa piszczałka ma ponad 10 metrów wysokości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r="631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5399" y="5038512"/>
            <a:ext cx="6241816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854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1"/>
            <a:ext cx="9601196" cy="1931549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latin typeface="Alef" panose="00000500000000000000" pitchFamily="2" charset="-79"/>
                <a:cs typeface="Alef" panose="00000500000000000000" pitchFamily="2" charset="-79"/>
              </a:rPr>
              <a:t>Pałac w Wilanowie </a:t>
            </a:r>
            <a:r>
              <a:rPr lang="pl-PL" sz="3100" dirty="0" smtClean="0">
                <a:latin typeface="Alef" panose="00000500000000000000" pitchFamily="2" charset="-79"/>
                <a:cs typeface="Alef" panose="00000500000000000000" pitchFamily="2" charset="-79"/>
              </a:rPr>
              <a:t>W </a:t>
            </a:r>
            <a:r>
              <a:rPr lang="pl-PL" sz="3100" dirty="0">
                <a:latin typeface="Alef" panose="00000500000000000000" pitchFamily="2" charset="-79"/>
                <a:cs typeface="Alef" panose="00000500000000000000" pitchFamily="2" charset="-79"/>
              </a:rPr>
              <a:t>XVII wieku Król Jan III Sobieski zakupił majątek szlachecki pod Warszawą. Na jego zamówienie wzniesiono przepiękny pałac na wzór pałacu w </a:t>
            </a:r>
            <a:r>
              <a:rPr lang="pl-PL" sz="3100" dirty="0" err="1">
                <a:latin typeface="Alef" panose="00000500000000000000" pitchFamily="2" charset="-79"/>
                <a:cs typeface="Alef" panose="00000500000000000000" pitchFamily="2" charset="-79"/>
              </a:rPr>
              <a:t>Werslau</a:t>
            </a:r>
            <a:r>
              <a:rPr lang="pl-PL" sz="31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79" y="2495470"/>
            <a:ext cx="9424619" cy="3534232"/>
          </a:xfrm>
        </p:spPr>
      </p:pic>
    </p:spTree>
    <p:extLst>
      <p:ext uri="{BB962C8B-B14F-4D97-AF65-F5344CB8AC3E}">
        <p14:creationId xmlns:p14="http://schemas.microsoft.com/office/powerpoint/2010/main" val="15318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latin typeface="Alef" panose="00000500000000000000" pitchFamily="2" charset="-79"/>
                <a:cs typeface="Alef" panose="00000500000000000000" pitchFamily="2" charset="-79"/>
              </a:rPr>
              <a:t>Pokłon Trzech króli </a:t>
            </a:r>
            <a:r>
              <a:rPr lang="pl-PL" sz="3200" dirty="0" smtClean="0">
                <a:latin typeface="Alef" panose="00000500000000000000" pitchFamily="2" charset="-79"/>
                <a:cs typeface="Alef" panose="00000500000000000000" pitchFamily="2" charset="-79"/>
              </a:rPr>
              <a:t>Sceny biblijne były popularnym tematem malarstwa barokowego. Twórcy tego okresu malowali różne </a:t>
            </a:r>
            <a:r>
              <a:rPr lang="pl-PL" sz="3200" dirty="0" err="1" smtClean="0">
                <a:latin typeface="Alef" panose="00000500000000000000" pitchFamily="2" charset="-79"/>
                <a:cs typeface="Alef" panose="00000500000000000000" pitchFamily="2" charset="-79"/>
              </a:rPr>
              <a:t>konstrasty</a:t>
            </a:r>
            <a:r>
              <a:rPr lang="pl-PL" sz="3200" dirty="0" smtClean="0">
                <a:latin typeface="Alef" panose="00000500000000000000" pitchFamily="2" charset="-79"/>
                <a:cs typeface="Alef" panose="00000500000000000000" pitchFamily="2" charset="-79"/>
              </a:rPr>
              <a:t> aby skupić na nich uwagę widza</a:t>
            </a:r>
            <a:endParaRPr lang="pl-PL" sz="32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10" y="2572961"/>
            <a:ext cx="6443448" cy="3317875"/>
          </a:xfrm>
        </p:spPr>
      </p:pic>
    </p:spTree>
    <p:extLst>
      <p:ext uri="{BB962C8B-B14F-4D97-AF65-F5344CB8AC3E}">
        <p14:creationId xmlns:p14="http://schemas.microsoft.com/office/powerpoint/2010/main" val="15469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399" y="1883831"/>
            <a:ext cx="6241816" cy="2052737"/>
          </a:xfrm>
        </p:spPr>
        <p:txBody>
          <a:bodyPr/>
          <a:lstStyle/>
          <a:p>
            <a:r>
              <a:rPr lang="pl-PL" b="1" dirty="0" smtClean="0">
                <a:latin typeface="Alef" panose="00000500000000000000" pitchFamily="2" charset="-79"/>
                <a:cs typeface="Alef" panose="00000500000000000000" pitchFamily="2" charset="-79"/>
              </a:rPr>
              <a:t>Putto</a:t>
            </a:r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 to figurka aniołka w postaci małego pulchnego chłopca ze skrzydełkami </a:t>
            </a:r>
            <a:endParaRPr lang="pl-P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r="9810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1295399" y="5084231"/>
            <a:ext cx="6241816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544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399" y="1883831"/>
            <a:ext cx="6241816" cy="2052737"/>
          </a:xfrm>
        </p:spPr>
        <p:txBody>
          <a:bodyPr/>
          <a:lstStyle/>
          <a:p>
            <a:r>
              <a:rPr lang="pl-PL" b="1" dirty="0" smtClean="0">
                <a:latin typeface="Alef" panose="00000500000000000000" pitchFamily="2" charset="-79"/>
                <a:cs typeface="Alef" panose="00000500000000000000" pitchFamily="2" charset="-79"/>
              </a:rPr>
              <a:t>Dawid Giovaniego Berniniego </a:t>
            </a:r>
            <a:r>
              <a:rPr lang="pl-PL" dirty="0" smtClean="0">
                <a:latin typeface="Alef" panose="00000500000000000000" pitchFamily="2" charset="-79"/>
                <a:cs typeface="Alef" panose="00000500000000000000" pitchFamily="2" charset="-79"/>
              </a:rPr>
              <a:t>to dzieło, które przedstawia biblijnego bohatera </a:t>
            </a:r>
            <a:r>
              <a:rPr lang="pl-PL" b="1" dirty="0" smtClean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endParaRPr lang="pl-P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1295399" y="5084231"/>
            <a:ext cx="6241816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 b="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07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132</Words>
  <Application>Microsoft Office PowerPoint</Application>
  <PresentationFormat>Panoramiczny</PresentationFormat>
  <Paragraphs>15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Alef</vt:lpstr>
      <vt:lpstr>Algerian</vt:lpstr>
      <vt:lpstr>Alien Encounters</vt:lpstr>
      <vt:lpstr>Almonte Snow</vt:lpstr>
      <vt:lpstr>Arial</vt:lpstr>
      <vt:lpstr>Bradley Hand ITC</vt:lpstr>
      <vt:lpstr>Chiller</vt:lpstr>
      <vt:lpstr>Garamond</vt:lpstr>
      <vt:lpstr>Wingdings</vt:lpstr>
      <vt:lpstr>Organiczny</vt:lpstr>
      <vt:lpstr>Prezentacja O BAROKU</vt:lpstr>
      <vt:lpstr>Barok Słowo Barok narodziło się od portugalskiego słowa barocco czyli perła o nieregularnym kształcie. W architekturze sztuce i kulturze rozpowszechnił się pod koniec XVI wieku.</vt:lpstr>
      <vt:lpstr>Architektura W odróżnieniu od budowli i dzieł renesansowych barokowa architektura i sztuka cechowała się bogactwem dekoracji. Powszechnie wykorzystywano ornamenty, rzeźby, płaskorzeźby, malowidła oraz złocenia. Celem twórców nowego stylu było wywarcie na widzu wrażenia w którym rzeźby się ruszały. Wznoszono więc wspaniałe kościoły, i pałace świadczące o zamożności i potęgę ich właścicieli.  </vt:lpstr>
      <vt:lpstr>Informacje Po epoce humanizmu renesansowego, nastąpił zwrot ku bogu i sprawom wiary. Ludzie czuli się zagrożeni dlatego szukali oparcia w religii. Chodzili na msze, organizowali pielgrzymki oraz pościli.   </vt:lpstr>
      <vt:lpstr>Organy w bazylice w Leżajsku to jeden z najwspanialszych barokowych instrumentów tego typu. Najwyższa piszczałka ma ponad 10 metrów wysokości</vt:lpstr>
      <vt:lpstr>Pałac w Wilanowie W XVII wieku Król Jan III Sobieski zakupił majątek szlachecki pod Warszawą. Na jego zamówienie wzniesiono przepiękny pałac na wzór pałacu w Werslau. </vt:lpstr>
      <vt:lpstr>Pokłon Trzech króli Sceny biblijne były popularnym tematem malarstwa barokowego. Twórcy tego okresu malowali różne konstrasty aby skupić na nich uwagę widza</vt:lpstr>
      <vt:lpstr>Putto to figurka aniołka w postaci małego pulchnego chłopca ze skrzydełkami </vt:lpstr>
      <vt:lpstr>Dawid Giovaniego Berniniego to dzieło, które przedstawia biblijnego bohatera  </vt:lpstr>
      <vt:lpstr>Kościół Il Gesù w Rzymie</vt:lpstr>
      <vt:lpstr>Pałac w Wersalu pod Paryżem to siedziba Kolejnych Francuskich królów wybudowana przez Ludwika XIV  </vt:lpstr>
      <vt:lpstr>Pałac Branickich w Białymstoku </vt:lpstr>
      <vt:lpstr>Fasada Zamku Królewskiego w Warszawie </vt:lpstr>
      <vt:lpstr>Koniec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 BAROKU</dc:title>
  <dc:creator>q</dc:creator>
  <cp:lastModifiedBy>q</cp:lastModifiedBy>
  <cp:revision>11</cp:revision>
  <dcterms:created xsi:type="dcterms:W3CDTF">2020-02-22T15:09:38Z</dcterms:created>
  <dcterms:modified xsi:type="dcterms:W3CDTF">2020-03-01T18:33:11Z</dcterms:modified>
</cp:coreProperties>
</file>