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68" r:id="rId6"/>
    <p:sldId id="259" r:id="rId7"/>
    <p:sldId id="260" r:id="rId8"/>
    <p:sldId id="270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alpha val="54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E344-E1FD-4A3F-BDB1-F1862ADC7F80}" type="datetimeFigureOut">
              <a:rPr lang="pl-PL" smtClean="0"/>
              <a:pPr/>
              <a:t>2012-06-01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24CE-DFDB-414B-9285-EC662C02A06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W&#322;a&#347;ciciel\Pulpit\paf%20folder\Pajujo%20-%20Palenie%20tytoniu%20powoduje%20raka%20i%20choroby%20serca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W&#322;a&#347;ciciel\Pulpit\paf%20folder\01%20-%20Sweet%20-%20Wodko%20Ma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4632" cy="252271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l-PL" b="1" dirty="0" smtClean="0">
                <a:latin typeface="Comic Sans MS" pitchFamily="66" charset="0"/>
                <a:ea typeface="YDP Math" pitchFamily="18" charset="2"/>
              </a:rPr>
              <a:t>Biologiczne, społeczne i psychologiczne skutki palenia tytoniu i nadużywania alkoholu.</a:t>
            </a:r>
            <a:endParaRPr lang="pl-PL" b="1" dirty="0">
              <a:latin typeface="Comic Sans MS" pitchFamily="66" charset="0"/>
              <a:ea typeface="YDP Math" pitchFamily="18" charset="2"/>
            </a:endParaRPr>
          </a:p>
        </p:txBody>
      </p:sp>
      <p:pic>
        <p:nvPicPr>
          <p:cNvPr id="4" name="Picture 7" descr="AG0002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1760538" cy="1246188"/>
          </a:xfrm>
          <a:prstGeom prst="rect">
            <a:avLst/>
          </a:prstGeom>
          <a:noFill/>
        </p:spPr>
      </p:pic>
      <p:pic>
        <p:nvPicPr>
          <p:cNvPr id="5" name="Pajujo - Palenie tytoniu powoduje raka i choroby ser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Choroby wywołane częstym spożywaniem alkoholu </a:t>
            </a:r>
            <a:endParaRPr lang="pl-PL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pl-PL" b="1" i="1" dirty="0" smtClean="0">
                <a:latin typeface="Bookman Old Style" pitchFamily="18" charset="0"/>
              </a:rPr>
              <a:t>choroby układ pokarmowego,</a:t>
            </a:r>
          </a:p>
          <a:p>
            <a:r>
              <a:rPr lang="pl-PL" b="1" i="1" dirty="0" smtClean="0">
                <a:latin typeface="Bookman Old Style" pitchFamily="18" charset="0"/>
              </a:rPr>
              <a:t>choroby układu nerwowego,</a:t>
            </a:r>
          </a:p>
          <a:p>
            <a:r>
              <a:rPr lang="pl-PL" b="1" i="1" dirty="0" smtClean="0">
                <a:latin typeface="Bookman Old Style" pitchFamily="18" charset="0"/>
              </a:rPr>
              <a:t>choroby układu odpornościowego,</a:t>
            </a:r>
          </a:p>
          <a:p>
            <a:r>
              <a:rPr lang="pl-PL" b="1" i="1" dirty="0" smtClean="0">
                <a:latin typeface="Bookman Old Style" pitchFamily="18" charset="0"/>
              </a:rPr>
              <a:t>zaburzenia sprawności seksualnej,</a:t>
            </a:r>
          </a:p>
          <a:p>
            <a:r>
              <a:rPr lang="pl-PL" b="1" i="1" dirty="0" smtClean="0">
                <a:latin typeface="Bookman Old Style" pitchFamily="18" charset="0"/>
              </a:rPr>
              <a:t>choroby układu krążenia,</a:t>
            </a:r>
          </a:p>
          <a:p>
            <a:r>
              <a:rPr lang="pl-PL" b="1" i="1" dirty="0" smtClean="0">
                <a:latin typeface="Bookman Old Style" pitchFamily="18" charset="0"/>
              </a:rPr>
              <a:t>choroby naczyń mózgowych.</a:t>
            </a:r>
          </a:p>
          <a:p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14346" y="285728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Społeczne skutki alkoholizmu</a:t>
            </a:r>
            <a:endParaRPr lang="pl-PL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Rezygnacja z kontroli nad swoim życiem codziennym: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zaniedbania w wychowaniu i edukacji dzieci,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niestabilność związku (brak porozumienia, kłótnie),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utrata praw (świadczenia), zadłużenie i bieda.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Utrata wszelkich więzi społecznych, co może prowadzić do marginalizacji: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izolacja.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Zerwanie więzi rodzinnych: separacja, rozwód, utrata kontaktu i więzi z dziećmi.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        Sprawy sądowe: przemoc w małżeństwie, porzucenie rodziny, </a:t>
            </a:r>
            <a:br>
              <a:rPr lang="pl-PL" sz="2400" i="1" dirty="0" smtClean="0">
                <a:latin typeface="Georgia" pitchFamily="18" charset="0"/>
                <a:cs typeface="Times New Roman" pitchFamily="18" charset="0"/>
              </a:rPr>
            </a:br>
            <a:r>
              <a:rPr lang="pl-PL" sz="2400" i="1" dirty="0" smtClean="0">
                <a:latin typeface="Georgia" pitchFamily="18" charset="0"/>
                <a:cs typeface="Times New Roman" pitchFamily="18" charset="0"/>
              </a:rPr>
              <a:t>             prowadzenie pojazdów w stanie nietrzeźwości, utarczki i bójki w miejscach publicznych.</a:t>
            </a:r>
            <a:endParaRPr lang="pl-PL" sz="2400" i="1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7170" name="Picture 2" descr="mbel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8"/>
            <a:ext cx="2343150" cy="2143125"/>
          </a:xfrm>
          <a:prstGeom prst="rect">
            <a:avLst/>
          </a:prstGeom>
          <a:noFill/>
        </p:spPr>
      </p:pic>
      <p:pic>
        <p:nvPicPr>
          <p:cNvPr id="5" name="Picture 5" descr="AG00018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357166"/>
            <a:ext cx="866558" cy="128586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6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Pomoc uzależnionym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Jednym z zaleceń terapii odwykowej jest udział w spotkaniach Anonimowych Alkoholików.</a:t>
            </a:r>
          </a:p>
          <a:p>
            <a:pPr algn="ctr"/>
            <a:r>
              <a:rPr lang="pl-PL" sz="3400" b="1" dirty="0" err="1" smtClean="0">
                <a:latin typeface="Times New Roman" pitchFamily="18" charset="0"/>
                <a:cs typeface="Times New Roman" pitchFamily="18" charset="0"/>
              </a:rPr>
              <a:t>Al-Anon-dla</a:t>
            </a:r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 rodzin i </a:t>
            </a:r>
            <a:r>
              <a:rPr lang="pl-PL" sz="3400" b="1" dirty="0" err="1" smtClean="0">
                <a:latin typeface="Times New Roman" pitchFamily="18" charset="0"/>
                <a:cs typeface="Times New Roman" pitchFamily="18" charset="0"/>
              </a:rPr>
              <a:t>przyjaciol</a:t>
            </a:r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l-PL" sz="3400" b="1" dirty="0" err="1" smtClean="0">
                <a:latin typeface="Times New Roman" pitchFamily="18" charset="0"/>
                <a:cs typeface="Times New Roman" pitchFamily="18" charset="0"/>
              </a:rPr>
              <a:t>osob</a:t>
            </a:r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400" b="1" dirty="0" err="1" smtClean="0">
                <a:latin typeface="Times New Roman" pitchFamily="18" charset="0"/>
                <a:cs typeface="Times New Roman" pitchFamily="18" charset="0"/>
              </a:rPr>
              <a:t>uzaleznionych</a:t>
            </a:r>
            <a:endParaRPr lang="pl-PL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DDA</a:t>
            </a:r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 – Dorosłe Dzieci Alkoholików</a:t>
            </a:r>
          </a:p>
          <a:p>
            <a:pPr algn="ctr"/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Stowarzyszenia i Kluby Abstynenckie</a:t>
            </a:r>
            <a:endParaRPr lang="pl-PL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sz="3400" b="1" dirty="0" smtClean="0">
                <a:latin typeface="Times New Roman" pitchFamily="18" charset="0"/>
                <a:cs typeface="Times New Roman" pitchFamily="18" charset="0"/>
              </a:rPr>
              <a:t>Kościół katolicki</a:t>
            </a:r>
            <a:endParaRPr lang="pl-PL" sz="3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Bractwo Trzeźwości</a:t>
            </a:r>
          </a:p>
          <a:p>
            <a:pPr lvl="1"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Działalność indywidualna księży katolickich</a:t>
            </a:r>
          </a:p>
          <a:p>
            <a:pPr lvl="1"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Krucjata Wyzwolenia Człowieka</a:t>
            </a:r>
          </a:p>
          <a:p>
            <a:pPr lvl="1"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Ośrodek Apostolstwa Trzeźwości Warszawskiej Prowincji Braci Mniejszych Kapucynów w Zakroczymiu (powstał w 1968 r.).</a:t>
            </a:r>
          </a:p>
          <a:p>
            <a:pPr lvl="1" algn="ctr"/>
            <a:r>
              <a:rPr lang="pl-PL" sz="3400" dirty="0" smtClean="0">
                <a:latin typeface="Times New Roman" pitchFamily="18" charset="0"/>
                <a:cs typeface="Times New Roman" pitchFamily="18" charset="0"/>
              </a:rPr>
              <a:t>Czasopisma zawierające treści antyalkoholowe – "Trzeźwymi Bądźcie" – dwumiesięcznik. "Rycerz Niepokalanej" – miesięcznik.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Picture 4" descr="AG0043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9279" y="357166"/>
            <a:ext cx="2354721" cy="1857388"/>
          </a:xfrm>
          <a:prstGeom prst="rect">
            <a:avLst/>
          </a:prstGeom>
          <a:noFill/>
        </p:spPr>
      </p:pic>
      <p:pic>
        <p:nvPicPr>
          <p:cNvPr id="6146" name="Picture 2" descr="http://www.aeppelsche-homepage.de/alkohol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496"/>
            <a:ext cx="1571636" cy="137518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Alkohol  i  młodzież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wynika z badań statystycznych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przeprowadzonych w województwie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pomorskim: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91%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uczniów III klasy gimnazjum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89%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chłopców i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92%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dziewczyn)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miało za sobą już inicjacje alkoholową,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94%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uczniów II klasy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ponadgimnazjalnej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spożywało już alkohol,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70%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uczniów III gimnazjum i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80%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starszych uczniów spożywało alkohol w przeciągu ostatnich 30 dni poprzedzających badanie,</a:t>
            </a: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47%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chłopców sięgnęło po raz pierwszy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 alkohol w wieku 13 lat.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122" name="Picture 2" descr="http://i208.photobucket.com/albums/bb58/vucko1993/alkoh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857232"/>
            <a:ext cx="3525197" cy="2652711"/>
          </a:xfrm>
          <a:prstGeom prst="rect">
            <a:avLst/>
          </a:prstGeom>
          <a:noFill/>
        </p:spPr>
      </p:pic>
      <p:pic>
        <p:nvPicPr>
          <p:cNvPr id="5124" name="Picture 4" descr="https://encrypted-tbn1.google.com/images?q=tbn:ANd9GcQUvM_DQhjoZ3UdE4WrCW78V3_FR9ddkVSITDPs7Of6UOCnoEo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857760"/>
            <a:ext cx="1571636" cy="184496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500990" cy="382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3212976"/>
            <a:ext cx="5061248" cy="325720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pl-PL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Przygotowali:</a:t>
            </a:r>
          </a:p>
          <a:p>
            <a:pPr algn="r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Karolina Madejska, </a:t>
            </a:r>
          </a:p>
          <a:p>
            <a:pPr algn="r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Maciuś </a:t>
            </a:r>
            <a:r>
              <a:rPr lang="pl-PL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Ćmiel</a:t>
            </a: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,</a:t>
            </a:r>
          </a:p>
          <a:p>
            <a:pPr algn="r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Damian Misa,</a:t>
            </a:r>
          </a:p>
          <a:p>
            <a:pPr algn="r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Aleksandra Lenard,</a:t>
            </a:r>
          </a:p>
          <a:p>
            <a:pPr algn="r">
              <a:buFont typeface="Wingdings" pitchFamily="2" charset="2"/>
              <a:buChar char="Ø"/>
            </a:pPr>
            <a:r>
              <a:rPr lang="pl-PL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Klaudia Kozibrzuch</a:t>
            </a:r>
            <a:r>
              <a:rPr lang="pl-PL" sz="2800" dirty="0" smtClean="0">
                <a:latin typeface="Bookman Old Style" pitchFamily="18" charset="0"/>
              </a:rPr>
              <a:t>.</a:t>
            </a:r>
            <a:endParaRPr lang="pl-PL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500"/>
                            </p:stCondLst>
                            <p:childTnLst>
                              <p:par>
                                <p:cTn id="8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sz="3600" b="1" i="1" dirty="0">
                <a:latin typeface="Times New Roman" pitchFamily="18" charset="0"/>
                <a:cs typeface="Times New Roman" pitchFamily="18" charset="0"/>
              </a:rPr>
              <a:t>Palenie</a:t>
            </a:r>
            <a:r>
              <a:rPr lang="pl-PL" sz="36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– proces, podczas którego substancje (najczęściej tytoń) są spalane, a dym, który wydziela się podczas tego procesu jest wdychany (inhalowany).</a:t>
            </a:r>
          </a:p>
        </p:txBody>
      </p:sp>
      <p:pic>
        <p:nvPicPr>
          <p:cNvPr id="1026" name="Picture 2" descr="http://wrota.warmia.mazury.pl/powiat_gizycki/images/stories/ZDROWIE_W_POWIECIE_za%C5%82%C4%85czniki/papiero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357562"/>
            <a:ext cx="3168352" cy="31034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4283968" y="4437112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rgbClr val="FF0000"/>
                </a:solidFill>
              </a:rPr>
              <a:t>&lt;---PAMIĘTAJ !!!</a:t>
            </a:r>
            <a:endParaRPr lang="pl-PL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 descr="Wąskie pionowe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7219976" cy="1524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pl-PL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Dym tytoniowy </a:t>
            </a:r>
            <a:r>
              <a:rPr lang="pl-PL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zawiera:</a:t>
            </a:r>
            <a:endParaRPr lang="pl-PL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/>
                </a:outerShdw>
              </a:effectLst>
              <a:latin typeface="Arial Black"/>
            </a:endParaRPr>
          </a:p>
        </p:txBody>
      </p:sp>
      <p:pic>
        <p:nvPicPr>
          <p:cNvPr id="27651" name="Picture 3" descr="BD0002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953000"/>
            <a:ext cx="1524000" cy="1244600"/>
          </a:xfrm>
          <a:prstGeom prst="rect">
            <a:avLst/>
          </a:prstGeom>
          <a:noFill/>
        </p:spPr>
      </p:pic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066800" y="1981200"/>
            <a:ext cx="7543800" cy="3657600"/>
          </a:xfrm>
          <a:prstGeom prst="cloudCallout">
            <a:avLst>
              <a:gd name="adj1" fmla="val -48171"/>
              <a:gd name="adj2" fmla="val 50824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pl-PL" sz="2500" dirty="0"/>
              <a:t>Aceton </a:t>
            </a:r>
            <a:r>
              <a:rPr lang="pl-PL" sz="2500" dirty="0" err="1"/>
              <a:t>Naftylamina</a:t>
            </a:r>
            <a:r>
              <a:rPr lang="pl-PL" sz="2500" dirty="0"/>
              <a:t> Kadm Metanol </a:t>
            </a:r>
            <a:r>
              <a:rPr lang="pl-PL" sz="2500" dirty="0" err="1"/>
              <a:t>Pyren</a:t>
            </a:r>
            <a:r>
              <a:rPr lang="pl-PL" sz="2500" dirty="0"/>
              <a:t> Benzopiren Cyjanowodór DDT Chlorek winylu Polon </a:t>
            </a:r>
            <a:r>
              <a:rPr lang="pl-PL" sz="2500" dirty="0" err="1" smtClean="0"/>
              <a:t>Nikotyne</a:t>
            </a:r>
            <a:r>
              <a:rPr lang="pl-PL" sz="2500" dirty="0" smtClean="0"/>
              <a:t> </a:t>
            </a:r>
            <a:r>
              <a:rPr lang="pl-PL" sz="2500" dirty="0"/>
              <a:t>Tlenek Węgla Butan Arsen Uretan </a:t>
            </a:r>
            <a:r>
              <a:rPr lang="pl-PL" sz="2500" dirty="0" err="1" smtClean="0"/>
              <a:t>Akrydyne</a:t>
            </a:r>
            <a:r>
              <a:rPr lang="pl-PL" sz="2500" dirty="0" smtClean="0"/>
              <a:t> </a:t>
            </a:r>
            <a:r>
              <a:rPr lang="pl-PL" sz="2500" dirty="0"/>
              <a:t>Amoniak Fenol </a:t>
            </a:r>
            <a:r>
              <a:rPr lang="pl-PL" sz="2500" dirty="0" err="1"/>
              <a:t>Tuluidyn</a:t>
            </a:r>
            <a:r>
              <a:rPr lang="pl-PL" sz="2500" b="0" dirty="0"/>
              <a:t> 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H016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1487488" cy="1600200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29408"/>
            <a:ext cx="8229600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Badania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prowadzone na całym świecie są dowodem na to, </a:t>
            </a: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że palenie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tytoniu jest </a:t>
            </a: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ściśle związane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z występowaniem wielu, niekiedy bardzo poważnych, chorób. Najczęstszymi skutkami palenia </a:t>
            </a: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tytoniu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są</a:t>
            </a: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pl-PL" sz="3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nowotwory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(m.in. płuc, krwi, krtani, tchawicy, nerki, przełyku, trzustki, pęcherze moczowego, wątroby),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choroby zębów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(m.in. zapalenie dziąseł, paradontoza, nieprzyjemny oddech, próchnica),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choroby układu oddechowego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(astma, grypa, gruźlica),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choroby serca i naczyń krwionośnych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(m.in. nadciśnienie, zaburzenia rytmu serca, choroba wieńcowa, miażdżyca naczyń obwodowych, tętniak aorty),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inne choroby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(m.in. osteoporoza, cukrzyca, wrzody żołądka i dwunastnicy),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powikłania okresu dziecięcego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(m.in. powolny wzrost, upośledzenie zdolności uczenia się, zespół nagłego zgonu noworodka);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powikłania podczas i po ciąży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(m.in. poronienia, niepłodność, opóźnienie rozwoju płodu, przewlekłe niedotlenienie, powikłania porodowe, przedwczesny poród),</a:t>
            </a:r>
          </a:p>
          <a:p>
            <a:r>
              <a:rPr lang="pl-PL" sz="3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następstwa biernego palenia 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(m.in. u dorosłych: nowotwory złośliwe, choroby układu krążenia; </a:t>
            </a:r>
            <a:r>
              <a:rPr lang="pl-PL" sz="3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 dzieci</a:t>
            </a:r>
            <a:r>
              <a:rPr lang="pl-PL" sz="3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obniżenie wydolności oddechowej, infekcje układu oddechowego).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49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ea typeface="YDP Math" pitchFamily="18" charset="2"/>
              </a:rPr>
              <a:t>Co grozi palaczom – najczęstsze choroby</a:t>
            </a:r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</a:br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SO0295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362200"/>
            <a:ext cx="2241550" cy="3200400"/>
          </a:xfrm>
          <a:prstGeom prst="rect">
            <a:avLst/>
          </a:prstGeom>
          <a:noFill/>
        </p:spPr>
      </p:pic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3352800" y="1981200"/>
            <a:ext cx="990600" cy="6858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286000" y="2819400"/>
            <a:ext cx="2209800" cy="2286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4953000" y="3429000"/>
            <a:ext cx="1143000" cy="304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4648200" y="2209800"/>
            <a:ext cx="1143000" cy="3048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029200" y="3810000"/>
            <a:ext cx="1524000" cy="9906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2514600" y="4114800"/>
            <a:ext cx="2286000" cy="1295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V="1">
            <a:off x="2895600" y="3733800"/>
            <a:ext cx="1752600" cy="6858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4800600" y="2667000"/>
            <a:ext cx="182880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5791200" y="1905000"/>
            <a:ext cx="195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Udary mózgu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6629400" y="2438400"/>
            <a:ext cx="211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Rozedma płuc,</a:t>
            </a:r>
          </a:p>
          <a:p>
            <a:r>
              <a:rPr lang="pl-PL"/>
              <a:t>Rak płuc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6096000" y="3581400"/>
            <a:ext cx="2989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Choroby serca, </a:t>
            </a:r>
          </a:p>
          <a:p>
            <a:r>
              <a:rPr lang="pl-PL"/>
              <a:t>układu krwionośnego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096000" y="4800600"/>
            <a:ext cx="251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Nowotwory nerek</a:t>
            </a:r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381000" y="5486400"/>
            <a:ext cx="457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Mniejsza potencja</a:t>
            </a:r>
          </a:p>
          <a:p>
            <a:pPr>
              <a:spcBef>
                <a:spcPct val="50000"/>
              </a:spcBef>
            </a:pPr>
            <a:r>
              <a:rPr lang="pl-PL"/>
              <a:t> seksualna i płodność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609600" y="4419600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Nowotwory trzustki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838200" y="2362200"/>
            <a:ext cx="2514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Nowotwór</a:t>
            </a:r>
          </a:p>
          <a:p>
            <a:pPr>
              <a:spcBef>
                <a:spcPct val="50000"/>
              </a:spcBef>
            </a:pPr>
            <a:r>
              <a:rPr lang="pl-PL"/>
              <a:t>krtani, przełyku</a:t>
            </a:r>
            <a:r>
              <a:rPr lang="pl-PL" b="0"/>
              <a:t> </a:t>
            </a:r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1905000" y="1524000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Katarakta</a:t>
            </a:r>
          </a:p>
        </p:txBody>
      </p:sp>
      <p:sp>
        <p:nvSpPr>
          <p:cNvPr id="20" name="Tytuł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0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9" grpId="0" animBg="1"/>
      <p:bldP spid="29710" grpId="0" autoUpdateAnimBg="0"/>
      <p:bldP spid="29711" grpId="0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  <p:bldP spid="297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zokblog.pl/Graphics/Pictures/1287685453254423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88640"/>
            <a:ext cx="5715000" cy="2733676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4283968" y="285293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Tw Cen MT Condensed Extra Bold" pitchFamily="34" charset="-18"/>
                <a:ea typeface="YDP Math" pitchFamily="18" charset="2"/>
              </a:rPr>
              <a:t>Płuca osoby, która nie pali tytoniu</a:t>
            </a:r>
            <a:endParaRPr lang="pl-PL" dirty="0">
              <a:latin typeface="Tw Cen MT Condensed Extra Bold" pitchFamily="34" charset="-18"/>
              <a:ea typeface="YDP Math" pitchFamily="18" charset="2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76256" y="285293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Płuca palacza</a:t>
            </a:r>
            <a:endParaRPr lang="pl-PL" sz="2400" b="1" dirty="0">
              <a:solidFill>
                <a:srgbClr val="FF0000"/>
              </a:solidFill>
            </a:endParaRPr>
          </a:p>
        </p:txBody>
      </p:sp>
      <p:pic>
        <p:nvPicPr>
          <p:cNvPr id="15366" name="Picture 6" descr="http://www.wsbil.edu.pl/images/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789040"/>
            <a:ext cx="5826224" cy="2388752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3275856" y="616530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latin typeface="Tw Cen MT Condensed Extra Bold" pitchFamily="34" charset="-18"/>
                <a:ea typeface="YDP Math" pitchFamily="18" charset="2"/>
              </a:rPr>
              <a:t>Zęby osoby nie palącej </a:t>
            </a:r>
            <a:endParaRPr lang="pl-PL" sz="2000" dirty="0">
              <a:latin typeface="Tw Cen MT Condensed Extra Bold" pitchFamily="34" charset="-18"/>
              <a:ea typeface="YDP Math" pitchFamily="18" charset="2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95536" y="602128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Zęby osoby palącej </a:t>
            </a:r>
            <a:endParaRPr lang="pl-PL" sz="2000" b="1" dirty="0">
              <a:solidFill>
                <a:srgbClr val="FF0000"/>
              </a:solidFill>
            </a:endParaRPr>
          </a:p>
        </p:txBody>
      </p:sp>
      <p:pic>
        <p:nvPicPr>
          <p:cNvPr id="15368" name="Picture 8" descr="http://www.tipy.pl/art/1374_8174_b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3024335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ole tekstowe 12"/>
          <p:cNvSpPr txBox="1"/>
          <p:nvPr/>
        </p:nvSpPr>
        <p:spPr>
          <a:xfrm>
            <a:off x="755576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Paznokcie palacza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15370" name="Picture 10" descr="http://www.ciaza.edu.pl/upload/1151676_no_smok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861048"/>
            <a:ext cx="2353444" cy="2314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Społeczne skutki palenia tytoniu </a:t>
            </a:r>
            <a:endParaRPr lang="pl-PL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b="1" dirty="0" smtClean="0">
                <a:latin typeface="Comic Sans MS" pitchFamily="66" charset="0"/>
              </a:rPr>
              <a:t> Każdy </a:t>
            </a:r>
            <a:r>
              <a:rPr lang="pl-PL" sz="3600" b="1" dirty="0">
                <a:latin typeface="Comic Sans MS" pitchFamily="66" charset="0"/>
              </a:rPr>
              <a:t>palacz </a:t>
            </a:r>
            <a:r>
              <a:rPr lang="pl-PL" sz="3600" b="1" dirty="0" smtClean="0">
                <a:latin typeface="Comic Sans MS" pitchFamily="66" charset="0"/>
              </a:rPr>
              <a:t>zanieczyszcza</a:t>
            </a:r>
            <a:br>
              <a:rPr lang="pl-PL" sz="3600" b="1" dirty="0" smtClean="0">
                <a:latin typeface="Comic Sans MS" pitchFamily="66" charset="0"/>
              </a:rPr>
            </a:br>
            <a:r>
              <a:rPr lang="pl-PL" sz="3600" b="1" dirty="0" smtClean="0">
                <a:latin typeface="Comic Sans MS" pitchFamily="66" charset="0"/>
              </a:rPr>
              <a:t>środowisko</a:t>
            </a:r>
            <a:r>
              <a:rPr lang="pl-PL" sz="3600" b="1" dirty="0">
                <a:latin typeface="Comic Sans MS" pitchFamily="66" charset="0"/>
              </a:rPr>
              <a:t>, w którym </a:t>
            </a:r>
            <a:r>
              <a:rPr lang="pl-PL" sz="3600" b="1" dirty="0" smtClean="0">
                <a:latin typeface="Comic Sans MS" pitchFamily="66" charset="0"/>
              </a:rPr>
              <a:t>przebywa! </a:t>
            </a:r>
          </a:p>
          <a:p>
            <a:pPr>
              <a:buNone/>
            </a:pPr>
            <a:r>
              <a:rPr lang="pl-PL" sz="3600" b="1" dirty="0" smtClean="0">
                <a:latin typeface="Comic Sans MS" pitchFamily="66" charset="0"/>
              </a:rPr>
              <a:t> Każdy palacz naraża bliskich i osoby w swoim otoczeniu na choroby spowodowane dymem z papierosów, a także na śmierć ! </a:t>
            </a:r>
            <a:endParaRPr lang="pl-PL" sz="3600" b="1" dirty="0">
              <a:latin typeface="Comic Sans MS" pitchFamily="66" charset="0"/>
            </a:endParaRPr>
          </a:p>
        </p:txBody>
      </p:sp>
      <p:pic>
        <p:nvPicPr>
          <p:cNvPr id="4" name="Picture 5" descr="AG0000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642918"/>
            <a:ext cx="2000232" cy="2313521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AG00036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7975" y="3352800"/>
            <a:ext cx="2754313" cy="29718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Dlaczego młodzi ludzie sięgają po papierosy?</a:t>
            </a:r>
            <a:r>
              <a:rPr lang="pl-PL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ciekawość </a:t>
            </a:r>
            <a:endParaRPr lang="pl-PL" sz="2800"/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chęć naśladownictwa innych </a:t>
            </a:r>
            <a:r>
              <a:rPr lang="pl-PL" sz="2000">
                <a:latin typeface="TimesNewRoman" charset="0"/>
                <a:cs typeface="Times New Roman" pitchFamily="18" charset="0"/>
              </a:rPr>
              <a:t>(rodziców, starszego rodzeństwa) głównie w celu dodania sobie powagi- „udawanie dorosłych”</a:t>
            </a:r>
            <a:r>
              <a:rPr lang="pl-PL" sz="2000"/>
              <a:t> </a:t>
            </a:r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dorównanie rówieśnikom, strach przed odrzuceniem, presja otoczenia</a:t>
            </a:r>
            <a:r>
              <a:rPr lang="pl-PL" sz="2800"/>
              <a:t> </a:t>
            </a:r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brak autorytetów</a:t>
            </a:r>
            <a:r>
              <a:rPr lang="pl-PL" sz="2800"/>
              <a:t> </a:t>
            </a:r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brak wiary w siebie</a:t>
            </a:r>
            <a:r>
              <a:rPr lang="pl-PL" sz="2800"/>
              <a:t> </a:t>
            </a:r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rozpowszechnienie palenia tytoniu w najbliższym otoczeniu</a:t>
            </a:r>
            <a:r>
              <a:rPr lang="pl-PL" sz="2800"/>
              <a:t> </a:t>
            </a:r>
          </a:p>
          <a:p>
            <a:pPr>
              <a:lnSpc>
                <a:spcPct val="90000"/>
              </a:lnSpc>
            </a:pPr>
            <a:r>
              <a:rPr lang="pl-PL" sz="2800">
                <a:latin typeface="TimesNewRoman" charset="0"/>
                <a:cs typeface="Times New Roman" pitchFamily="18" charset="0"/>
              </a:rPr>
              <a:t>przedwczesne dojrzewanie</a:t>
            </a:r>
            <a:r>
              <a:rPr lang="pl-PL" sz="2800"/>
              <a:t>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Alkoholizm, choroba alkoholowa, uzależnienie od alkoholu, toksykomania alkoholowa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 – zaburzenie polegające na utracie kontroli nad ilością spożywanego alkoholu.</a:t>
            </a:r>
            <a:endParaRPr lang="pl-PL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kolorowe-zdrowie.pl/wp-content/uploads/2011/01/alkoho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708920"/>
            <a:ext cx="4824536" cy="3618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www.eioba.pl/files/user2571/zakaz_spozywania_alkoholu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068960"/>
            <a:ext cx="3048000" cy="3048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01 - Sweet - Wodko M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247</Words>
  <Application>Microsoft Office PowerPoint</Application>
  <PresentationFormat>Pokaz na ekranie (4:3)</PresentationFormat>
  <Paragraphs>77</Paragraphs>
  <Slides>14</Slides>
  <Notes>0</Notes>
  <HiddenSlides>0</HiddenSlides>
  <MMClips>2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Biologiczne, społeczne i psychologiczne skutki palenia tytoniu i nadużywania alkoholu.</vt:lpstr>
      <vt:lpstr>Slajd 2</vt:lpstr>
      <vt:lpstr>Slajd 3</vt:lpstr>
      <vt:lpstr>Co grozi palaczom – najczęstsze choroby </vt:lpstr>
      <vt:lpstr>Slajd 5</vt:lpstr>
      <vt:lpstr>Slajd 6</vt:lpstr>
      <vt:lpstr>Społeczne skutki palenia tytoniu </vt:lpstr>
      <vt:lpstr>Dlaczego młodzi ludzie sięgają po papierosy? </vt:lpstr>
      <vt:lpstr>Slajd 9</vt:lpstr>
      <vt:lpstr>Choroby wywołane częstym spożywaniem alkoholu </vt:lpstr>
      <vt:lpstr>Społeczne skutki alkoholizmu</vt:lpstr>
      <vt:lpstr>Pomoc uzależnionym </vt:lpstr>
      <vt:lpstr>Alkohol  i  młodzież </vt:lpstr>
      <vt:lpstr>Slajd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Biologiczne, społeczne i psychologiczne skutki palenia tytoniu i nadużywania alkoholu.</dc:title>
  <dc:creator>user</dc:creator>
  <cp:lastModifiedBy>Ćmiel</cp:lastModifiedBy>
  <cp:revision>26</cp:revision>
  <dcterms:created xsi:type="dcterms:W3CDTF">2005-01-08T20:42:41Z</dcterms:created>
  <dcterms:modified xsi:type="dcterms:W3CDTF">2012-06-01T04:41:23Z</dcterms:modified>
</cp:coreProperties>
</file>