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49-4BD0-4894-9303-55A09D9C7AA1}" type="datetimeFigureOut">
              <a:rPr lang="pl-PL" smtClean="0"/>
              <a:t>2012-05-30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897E-A7A7-4E39-9BF2-3B764DFC78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372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49-4BD0-4894-9303-55A09D9C7AA1}" type="datetimeFigureOut">
              <a:rPr lang="pl-PL" smtClean="0"/>
              <a:t>2012-05-30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897E-A7A7-4E39-9BF2-3B764DFC78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996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49-4BD0-4894-9303-55A09D9C7AA1}" type="datetimeFigureOut">
              <a:rPr lang="pl-PL" smtClean="0"/>
              <a:t>2012-05-30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897E-A7A7-4E39-9BF2-3B764DFC78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20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49-4BD0-4894-9303-55A09D9C7AA1}" type="datetimeFigureOut">
              <a:rPr lang="pl-PL" smtClean="0"/>
              <a:t>2012-05-30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897E-A7A7-4E39-9BF2-3B764DFC78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71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49-4BD0-4894-9303-55A09D9C7AA1}" type="datetimeFigureOut">
              <a:rPr lang="pl-PL" smtClean="0"/>
              <a:t>2012-05-30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897E-A7A7-4E39-9BF2-3B764DFC78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921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49-4BD0-4894-9303-55A09D9C7AA1}" type="datetimeFigureOut">
              <a:rPr lang="pl-PL" smtClean="0"/>
              <a:t>2012-05-30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897E-A7A7-4E39-9BF2-3B764DFC78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78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49-4BD0-4894-9303-55A09D9C7AA1}" type="datetimeFigureOut">
              <a:rPr lang="pl-PL" smtClean="0"/>
              <a:t>2012-05-30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897E-A7A7-4E39-9BF2-3B764DFC78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140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49-4BD0-4894-9303-55A09D9C7AA1}" type="datetimeFigureOut">
              <a:rPr lang="pl-PL" smtClean="0"/>
              <a:t>2012-05-30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897E-A7A7-4E39-9BF2-3B764DFC78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17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49-4BD0-4894-9303-55A09D9C7AA1}" type="datetimeFigureOut">
              <a:rPr lang="pl-PL" smtClean="0"/>
              <a:t>2012-05-30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897E-A7A7-4E39-9BF2-3B764DFC78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84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49-4BD0-4894-9303-55A09D9C7AA1}" type="datetimeFigureOut">
              <a:rPr lang="pl-PL" smtClean="0"/>
              <a:t>2012-05-30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897E-A7A7-4E39-9BF2-3B764DFC78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72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E649-4BD0-4894-9303-55A09D9C7AA1}" type="datetimeFigureOut">
              <a:rPr lang="pl-PL" smtClean="0"/>
              <a:t>2012-05-30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897E-A7A7-4E39-9BF2-3B764DFC78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10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1E649-4BD0-4894-9303-55A09D9C7AA1}" type="datetimeFigureOut">
              <a:rPr lang="pl-PL" smtClean="0"/>
              <a:t>2012-05-30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897E-A7A7-4E39-9BF2-3B764DFC78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89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microsoft.com/office/2007/relationships/hdphoto" Target="../media/hdphoto1.wdp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846640" cy="269173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Dawanie i otrzymywanie różnego rodzaju wsparcia społecznego.</a:t>
            </a:r>
            <a:br>
              <a:rPr lang="pl-PL" b="1" dirty="0">
                <a:solidFill>
                  <a:srgbClr val="FFFF00"/>
                </a:solidFill>
              </a:rPr>
            </a:br>
            <a:r>
              <a:rPr lang="pl-PL" b="1" dirty="0">
                <a:solidFill>
                  <a:srgbClr val="FFFF00"/>
                </a:solidFill>
              </a:rPr>
              <a:t>Dobre relacje z innymi ludźmi i ich wpływ na nasze </a:t>
            </a:r>
            <a:r>
              <a:rPr lang="pl-PL" b="1" dirty="0" smtClean="0">
                <a:solidFill>
                  <a:srgbClr val="FFFF00"/>
                </a:solidFill>
              </a:rPr>
              <a:t>zdrowie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4752528" cy="3162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219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301006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>
                <a:solidFill>
                  <a:srgbClr val="FFFF00"/>
                </a:solidFill>
              </a:rPr>
              <a:t>Warto </a:t>
            </a:r>
            <a:r>
              <a:rPr lang="pl-PL" b="1" dirty="0">
                <a:solidFill>
                  <a:srgbClr val="FFFF00"/>
                </a:solidFill>
              </a:rPr>
              <a:t>budować, i dbać o dobre relacje z innymi </a:t>
            </a:r>
            <a:r>
              <a:rPr lang="pl-PL" b="1" dirty="0" smtClean="0">
                <a:solidFill>
                  <a:srgbClr val="FFFF00"/>
                </a:solidFill>
              </a:rPr>
              <a:t>ludźmi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326896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FF00"/>
                </a:solidFill>
              </a:rPr>
              <a:t>Każdy z nas jest inny, nie każdy Cię polubi, i nie każdego Ty chcesz polubić. A co jeszcze ważniejsze – wszystkie sposoby i metody działają,  jeżeli jesteś z nimi spójny. Co to znaczy? Jesteś naturalny. Po prostu jesteś sobą.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2664296" cy="2426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8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881"/>
            <a:ext cx="9117895" cy="53703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FFFF00"/>
                </a:solidFill>
              </a:rPr>
              <a:t>Na </a:t>
            </a:r>
            <a:r>
              <a:rPr lang="pl-PL" dirty="0">
                <a:solidFill>
                  <a:srgbClr val="FFFF00"/>
                </a:solidFill>
              </a:rPr>
              <a:t>koniec, </a:t>
            </a:r>
            <a:r>
              <a:rPr lang="pl-PL" dirty="0" smtClean="0">
                <a:solidFill>
                  <a:srgbClr val="FFFF00"/>
                </a:solidFill>
              </a:rPr>
              <a:t>opowiemy Wam </a:t>
            </a:r>
            <a:r>
              <a:rPr lang="pl-PL" dirty="0">
                <a:solidFill>
                  <a:srgbClr val="FFFF00"/>
                </a:solidFill>
              </a:rPr>
              <a:t>ciekawą historię, </a:t>
            </a:r>
            <a:r>
              <a:rPr lang="pl-PL" dirty="0" smtClean="0">
                <a:solidFill>
                  <a:srgbClr val="FFFF00"/>
                </a:solidFill>
              </a:rPr>
              <a:t>która dała nam </a:t>
            </a:r>
            <a:r>
              <a:rPr lang="pl-PL" dirty="0">
                <a:solidFill>
                  <a:srgbClr val="FFFF00"/>
                </a:solidFill>
              </a:rPr>
              <a:t>do myślenia:</a:t>
            </a:r>
          </a:p>
          <a:p>
            <a:pPr marL="0" indent="0" algn="ctr">
              <a:buNone/>
            </a:pPr>
            <a:r>
              <a:rPr lang="pl-PL" i="1" dirty="0">
                <a:solidFill>
                  <a:srgbClr val="FFFF00"/>
                </a:solidFill>
              </a:rPr>
              <a:t>Wyobraź sobie, że pod kątem finansowym masz wszystko zapewnione, kilka samochodów w garażu, willa z basenem, prywatny helikopter, co tylko zechcesz. Przy czym nie </a:t>
            </a:r>
            <a:r>
              <a:rPr lang="pl-PL" i="1" dirty="0" smtClean="0">
                <a:solidFill>
                  <a:srgbClr val="FFFF00"/>
                </a:solidFill>
              </a:rPr>
              <a:t>wiemy o </a:t>
            </a:r>
            <a:r>
              <a:rPr lang="pl-PL" i="1" dirty="0">
                <a:solidFill>
                  <a:srgbClr val="FFFF00"/>
                </a:solidFill>
              </a:rPr>
              <a:t>jednym, masz to wszystko, ale..</a:t>
            </a:r>
            <a:endParaRPr lang="pl-PL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pl-PL" i="1" dirty="0">
                <a:solidFill>
                  <a:srgbClr val="FFFF00"/>
                </a:solidFill>
              </a:rPr>
              <a:t>Jesteś na świecie sam, nie ma nikogo innego oprócz Ciebie, nie masz nawet z kim pogadać.</a:t>
            </a:r>
            <a:endParaRPr lang="pl-PL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FFFF00"/>
                </a:solidFill>
              </a:rPr>
              <a:t>Byłbyś wtedy szczęśliwy..? </a:t>
            </a:r>
            <a:endParaRPr lang="pl-PL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FFFF00"/>
                </a:solidFill>
              </a:rPr>
              <a:t>Dlatego tak ważne są dobre relacje z innymi ludźmi.</a:t>
            </a:r>
            <a:endParaRPr lang="pl-PL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8" y="4509120"/>
            <a:ext cx="2664296" cy="2152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3024337" cy="2265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856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Prezentację przygotowały: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67544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FFFF00"/>
                </a:solidFill>
              </a:rPr>
              <a:t>Izabela Rapa,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67544" y="2627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FFFF00"/>
                </a:solidFill>
              </a:rPr>
              <a:t>Agata Sarzyńska,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76106" y="3770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FFFF00"/>
                </a:solidFill>
              </a:rPr>
              <a:t>Kinga Skowronek,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11560" y="48814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FFFF00"/>
                </a:solidFill>
              </a:rPr>
              <a:t>Justyna Fiedurek.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974676" y="218875"/>
            <a:ext cx="7120408" cy="1071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FFFF00"/>
                </a:solidFill>
              </a:rPr>
              <a:t>Co to jest wsparcie społeczne?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974676" y="1262902"/>
            <a:ext cx="7120408" cy="1071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51520" y="1262902"/>
            <a:ext cx="59046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angSong" pitchFamily="49" charset="-122"/>
                <a:ea typeface="FangSong" pitchFamily="49" charset="-122"/>
              </a:rPr>
              <a:t>Wsparcie społeczne- </a:t>
            </a:r>
            <a:r>
              <a:rPr lang="pl-PL" sz="3200" dirty="0" smtClean="0">
                <a:solidFill>
                  <a:srgbClr val="FFFF21"/>
                </a:solidFill>
                <a:ea typeface="FangSong" pitchFamily="49" charset="-122"/>
              </a:rPr>
              <a:t>je</a:t>
            </a:r>
            <a:r>
              <a:rPr lang="pl-PL" sz="3200" dirty="0" smtClean="0">
                <a:solidFill>
                  <a:srgbClr val="FFFF21"/>
                </a:solidFill>
              </a:rPr>
              <a:t>st </a:t>
            </a:r>
            <a:r>
              <a:rPr lang="pl-PL" sz="3200" dirty="0">
                <a:solidFill>
                  <a:srgbClr val="FFFF21"/>
                </a:solidFill>
              </a:rPr>
              <a:t>to wszelka dostępna dla jednostki pomoc w sytuacjach </a:t>
            </a:r>
            <a:r>
              <a:rPr lang="pl-PL" sz="3200" dirty="0" smtClean="0">
                <a:solidFill>
                  <a:srgbClr val="FFFF21"/>
                </a:solidFill>
              </a:rPr>
              <a:t>trudnych. Wsparcie to konsekwencja </a:t>
            </a:r>
            <a:r>
              <a:rPr lang="pl-PL" sz="3200" dirty="0">
                <a:solidFill>
                  <a:srgbClr val="FFFF21"/>
                </a:solidFill>
              </a:rPr>
              <a:t>przynależności człowieka do sieci </a:t>
            </a:r>
            <a:r>
              <a:rPr lang="pl-PL" sz="3200" dirty="0" smtClean="0">
                <a:solidFill>
                  <a:srgbClr val="FFFF21"/>
                </a:solidFill>
              </a:rPr>
              <a:t>społecznej. Jest </a:t>
            </a:r>
            <a:r>
              <a:rPr lang="pl-PL" sz="3200" dirty="0">
                <a:solidFill>
                  <a:srgbClr val="FFFF21"/>
                </a:solidFill>
              </a:rPr>
              <a:t>to stale dostępna właściwość relacji, służąca przystosowaniu, a także zdrowiu.</a:t>
            </a:r>
            <a:endParaRPr lang="pl-PL" sz="2400" b="1" dirty="0">
              <a:solidFill>
                <a:srgbClr val="FFFF21"/>
              </a:solidFill>
              <a:latin typeface="FangSong" pitchFamily="49" charset="-122"/>
              <a:ea typeface="FangSong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50488"/>
            <a:ext cx="3102617" cy="2253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0"/>
            <a:ext cx="5133256" cy="1055324"/>
          </a:xfrm>
        </p:spPr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Rodzaje wsparcia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836712"/>
            <a:ext cx="5976664" cy="6021288"/>
          </a:xfrm>
        </p:spPr>
        <p:txBody>
          <a:bodyPr>
            <a:normAutofit fontScale="47500" lnSpcReduction="20000"/>
          </a:bodyPr>
          <a:lstStyle/>
          <a:p>
            <a:r>
              <a:rPr lang="pl-PL" sz="4900" b="1" dirty="0">
                <a:solidFill>
                  <a:srgbClr val="FFFF00"/>
                </a:solidFill>
              </a:rPr>
              <a:t/>
            </a:r>
            <a:br>
              <a:rPr lang="pl-PL" sz="4900" b="1" dirty="0">
                <a:solidFill>
                  <a:srgbClr val="FFFF00"/>
                </a:solidFill>
              </a:rPr>
            </a:br>
            <a:r>
              <a:rPr lang="pl-PL" sz="4900" b="1" dirty="0" smtClean="0">
                <a:solidFill>
                  <a:srgbClr val="FFFF00"/>
                </a:solidFill>
              </a:rPr>
              <a:t>wsparcia </a:t>
            </a:r>
            <a:r>
              <a:rPr lang="pl-PL" sz="4900" b="1" dirty="0">
                <a:solidFill>
                  <a:srgbClr val="FFFF00"/>
                </a:solidFill>
              </a:rPr>
              <a:t>emocjonalnego </a:t>
            </a:r>
            <a:r>
              <a:rPr lang="pl-PL" sz="4900" dirty="0">
                <a:solidFill>
                  <a:srgbClr val="FFFF00"/>
                </a:solidFill>
              </a:rPr>
              <a:t>– które obejmuje przekazywanie emocji podtrzymujących, uspokajających, </a:t>
            </a:r>
            <a:r>
              <a:rPr lang="pl-PL" sz="4900" dirty="0" smtClean="0">
                <a:solidFill>
                  <a:srgbClr val="FFFF00"/>
                </a:solidFill>
              </a:rPr>
              <a:t>okazywanie, </a:t>
            </a:r>
          </a:p>
          <a:p>
            <a:pPr lvl="0"/>
            <a:r>
              <a:rPr lang="pl-PL" sz="4900" b="1" dirty="0" smtClean="0">
                <a:solidFill>
                  <a:srgbClr val="FFFF00"/>
                </a:solidFill>
              </a:rPr>
              <a:t>wsparcie </a:t>
            </a:r>
            <a:r>
              <a:rPr lang="pl-PL" sz="4900" b="1" dirty="0">
                <a:solidFill>
                  <a:srgbClr val="FFFF00"/>
                </a:solidFill>
              </a:rPr>
              <a:t>informacyjne (poznawcze) </a:t>
            </a:r>
            <a:r>
              <a:rPr lang="pl-PL" sz="4900" dirty="0">
                <a:solidFill>
                  <a:srgbClr val="FFFF00"/>
                </a:solidFill>
              </a:rPr>
              <a:t>– polega na wymianie informacji mających polepszyć poprawę zrozumienia swojej trudnej sytuacji życiowej przez osobę wspieraną, </a:t>
            </a:r>
            <a:endParaRPr lang="pl-PL" sz="4900" dirty="0" smtClean="0">
              <a:solidFill>
                <a:srgbClr val="FFFF00"/>
              </a:solidFill>
            </a:endParaRPr>
          </a:p>
          <a:p>
            <a:pPr lvl="0"/>
            <a:r>
              <a:rPr lang="pl-PL" sz="4900" b="1" dirty="0" smtClean="0">
                <a:solidFill>
                  <a:srgbClr val="FFFF00"/>
                </a:solidFill>
              </a:rPr>
              <a:t>wsparcie </a:t>
            </a:r>
            <a:r>
              <a:rPr lang="pl-PL" sz="4900" b="1" dirty="0">
                <a:solidFill>
                  <a:srgbClr val="FFFF00"/>
                </a:solidFill>
              </a:rPr>
              <a:t>instrumentalne </a:t>
            </a:r>
            <a:r>
              <a:rPr lang="pl-PL" sz="4900" dirty="0" smtClean="0">
                <a:solidFill>
                  <a:srgbClr val="FFFF00"/>
                </a:solidFill>
              </a:rPr>
              <a:t>– </a:t>
            </a:r>
            <a:r>
              <a:rPr lang="pl-PL" sz="4900" dirty="0">
                <a:solidFill>
                  <a:srgbClr val="FFFF00"/>
                </a:solidFill>
              </a:rPr>
              <a:t>jest sposobem zdobywania krótkotrwałych umiejętności postępowania, zdobywania informacji i dóbr materialnych na potrzeby aktualnej sytuacji </a:t>
            </a:r>
            <a:r>
              <a:rPr lang="pl-PL" sz="4900" dirty="0" smtClean="0">
                <a:solidFill>
                  <a:srgbClr val="FFFF00"/>
                </a:solidFill>
              </a:rPr>
              <a:t>trudnej,</a:t>
            </a:r>
          </a:p>
          <a:p>
            <a:pPr lvl="0"/>
            <a:r>
              <a:rPr lang="pl-PL" sz="4900" b="1" dirty="0" smtClean="0">
                <a:solidFill>
                  <a:srgbClr val="FFFF00"/>
                </a:solidFill>
              </a:rPr>
              <a:t>wsparcie </a:t>
            </a:r>
            <a:r>
              <a:rPr lang="pl-PL" sz="4900" b="1" dirty="0">
                <a:solidFill>
                  <a:srgbClr val="FFFF00"/>
                </a:solidFill>
              </a:rPr>
              <a:t>rzeczowe (materialne) </a:t>
            </a:r>
            <a:r>
              <a:rPr lang="pl-PL" sz="4900" dirty="0">
                <a:solidFill>
                  <a:srgbClr val="FFFF00"/>
                </a:solidFill>
              </a:rPr>
              <a:t>– przeznaczana pomoc materialna, rzeczowa, finansowa oraz osobiste działania na rzecz osoby </a:t>
            </a:r>
            <a:r>
              <a:rPr lang="pl-PL" sz="4900" dirty="0" smtClean="0">
                <a:solidFill>
                  <a:srgbClr val="FFFF00"/>
                </a:solidFill>
              </a:rPr>
              <a:t>potrzebującej.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8164"/>
            <a:ext cx="3182717" cy="2405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061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Wpływ wsparcia społecznego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637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00"/>
                </a:solidFill>
              </a:rPr>
              <a:t>Wsparcie społeczne ma duży wpływ na </a:t>
            </a:r>
            <a:r>
              <a:rPr lang="pl-PL" dirty="0" smtClean="0">
                <a:solidFill>
                  <a:srgbClr val="FFFF00"/>
                </a:solidFill>
              </a:rPr>
              <a:t>zdrowie </a:t>
            </a:r>
            <a:r>
              <a:rPr lang="pl-PL" dirty="0">
                <a:solidFill>
                  <a:srgbClr val="FFFF00"/>
                </a:solidFill>
              </a:rPr>
              <a:t>i samopoczucie człowieka. Sam fakt odczuwalnego wsparcia spostrzeganego buduje poczucie bezpieczeństwa. Wsparcie społeczne ma niezwykle pozytywny wpływ na zdrowie fizyczne i </a:t>
            </a:r>
            <a:r>
              <a:rPr lang="pl-PL" dirty="0" smtClean="0">
                <a:solidFill>
                  <a:srgbClr val="FFFF00"/>
                </a:solidFill>
              </a:rPr>
              <a:t>psychiczne.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960440" cy="1859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231" y="-243408"/>
            <a:ext cx="8712968" cy="4032448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FFFF00"/>
                </a:solidFill>
              </a:rPr>
              <a:t>Jakość naszego życia zależy od tego, jak sobie układamy stosunki z innymi ludźmi. Dobrze jest mieć przyjaciół i </a:t>
            </a:r>
            <a:r>
              <a:rPr lang="pl-PL" sz="5400" b="1" dirty="0">
                <a:solidFill>
                  <a:srgbClr val="FFFF00"/>
                </a:solidFill>
              </a:rPr>
              <a:t>znajomych</a:t>
            </a:r>
            <a:r>
              <a:rPr lang="pl-PL" sz="4800" b="1" dirty="0">
                <a:solidFill>
                  <a:srgbClr val="FFFF00"/>
                </a:solidFill>
              </a:rPr>
              <a:t>, żyć w </a:t>
            </a:r>
            <a:r>
              <a:rPr lang="pl-PL" sz="4000" b="1" dirty="0" smtClean="0">
                <a:solidFill>
                  <a:srgbClr val="FFFF00"/>
                </a:solidFill>
              </a:rPr>
              <a:t>zgodzie z innymi…</a:t>
            </a:r>
            <a:endParaRPr lang="pl-PL" sz="48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00872"/>
            <a:ext cx="3067566" cy="3067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83" y="3789040"/>
            <a:ext cx="3672408" cy="2691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494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770984" cy="126876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Wyśmiana ofiara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168" y="908720"/>
            <a:ext cx="6563072" cy="5949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00"/>
                </a:solidFill>
              </a:rPr>
              <a:t>Jeżeli w dzieciństwie chcieliśmy się zaprzyjaźnić z jakąś grupą, ale zostaliśmy zignorowani lub wyśmiani, i było to dla nas silne przeżycie, to zakodowaliśmy sobie, że przy próbie nawiązania kontaktu inni nas odrzucają. Przeanalizujmy więc moment, w którym zostaliśmy odrzuceni, i uczucia, jakie temu towarzyszyły: podchodząc do kolegów, mieliśmy dobre intencje, liczyliśmy na to, że nowa znajomość będzie miła. Tymczasem spotkał nas bolesny zawód. Po takim przeżyciu stajemy się wyczuleni na podobne sytuacje.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2257425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4487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84951" y="0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Poprawa nastroju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61864" y="1124744"/>
            <a:ext cx="424847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00"/>
                </a:solidFill>
              </a:rPr>
              <a:t>Rozejrzyj się dokoła i znajdź wszystkie rzeczy, które mają kolor </a:t>
            </a:r>
            <a:r>
              <a:rPr lang="pl-PL" dirty="0" smtClean="0">
                <a:solidFill>
                  <a:srgbClr val="FFFF00"/>
                </a:solidFill>
              </a:rPr>
              <a:t>niebieski. </a:t>
            </a:r>
            <a:r>
              <a:rPr lang="pl-PL" dirty="0">
                <a:solidFill>
                  <a:srgbClr val="FFFF00"/>
                </a:solidFill>
              </a:rPr>
              <a:t>Poświęć na to około minuty. </a:t>
            </a:r>
            <a:r>
              <a:rPr lang="pl-PL" dirty="0">
                <a:solidFill>
                  <a:srgbClr val="00B0F0"/>
                </a:solidFill>
              </a:rPr>
              <a:t>Co zauważyłaś (-eś)? </a:t>
            </a:r>
            <a:r>
              <a:rPr lang="pl-PL" dirty="0">
                <a:solidFill>
                  <a:srgbClr val="FFFF00"/>
                </a:solidFill>
              </a:rPr>
              <a:t>Jeżeli na czymś się koncentrujemy, zaczynamy zauważać to, czego przedtem nie dostrzegaliśmy. Tak właśnie działa nasz umysł.</a:t>
            </a:r>
          </a:p>
          <a:p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95536" y="3429000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5536" y="3933056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96945"/>
              </p:ext>
            </p:extLst>
          </p:nvPr>
        </p:nvGraphicFramePr>
        <p:xfrm>
          <a:off x="4663410" y="1791674"/>
          <a:ext cx="345114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Obiekt powłoki pakowarki" showAsIcon="1" r:id="rId5" imgW="3249000" imgH="685800" progId="Package">
                  <p:embed/>
                </p:oleObj>
              </mc:Choice>
              <mc:Fallback>
                <p:oleObj name="Obiekt powłoki pakowarki" showAsIcon="1" r:id="rId5" imgW="32490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3410" y="1791674"/>
                        <a:ext cx="3451147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rostokąt 11"/>
          <p:cNvSpPr/>
          <p:nvPr/>
        </p:nvSpPr>
        <p:spPr>
          <a:xfrm>
            <a:off x="5102721" y="960953"/>
            <a:ext cx="26032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Filmik na poprawę </a:t>
            </a:r>
          </a:p>
          <a:p>
            <a:pPr algn="ctr"/>
            <a:r>
              <a:rPr lang="pl-P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nastroju</a:t>
            </a:r>
            <a:endParaRPr lang="pl-P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453931" y="2708920"/>
            <a:ext cx="39008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Jak radzić sobie </a:t>
            </a:r>
          </a:p>
          <a:p>
            <a:pPr algn="ctr"/>
            <a:r>
              <a:rPr lang="pl-P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 przykrymi wspomnieniami?</a:t>
            </a:r>
            <a:endParaRPr lang="pl-P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453931" y="4639057"/>
            <a:ext cx="46114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Większe poczucie własnej wartości</a:t>
            </a:r>
            <a:endParaRPr lang="pl-P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696902"/>
              </p:ext>
            </p:extLst>
          </p:nvPr>
        </p:nvGraphicFramePr>
        <p:xfrm>
          <a:off x="3779476" y="5246340"/>
          <a:ext cx="5368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Obiekt powłoki pakowarki" showAsIcon="1" r:id="rId7" imgW="5368320" imgH="685800" progId="Package">
                  <p:embed/>
                </p:oleObj>
              </mc:Choice>
              <mc:Fallback>
                <p:oleObj name="Obiekt powłoki pakowarki" showAsIcon="1" r:id="rId7" imgW="53683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9476" y="5246340"/>
                        <a:ext cx="53689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000000"/>
              </p:ext>
            </p:extLst>
          </p:nvPr>
        </p:nvGraphicFramePr>
        <p:xfrm>
          <a:off x="4348411" y="3717032"/>
          <a:ext cx="4276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Obiekt powłoki pakowarki" showAsIcon="1" r:id="rId9" imgW="4277160" imgH="685800" progId="Package">
                  <p:embed/>
                </p:oleObj>
              </mc:Choice>
              <mc:Fallback>
                <p:oleObj name="Obiekt powłoki pakowarki" showAsIcon="1" r:id="rId9" imgW="42771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48411" y="3717032"/>
                        <a:ext cx="42767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586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0"/>
            <a:ext cx="4104456" cy="98072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/>
            </a:r>
            <a:br>
              <a:rPr lang="pl-PL" b="1" dirty="0" smtClean="0">
                <a:solidFill>
                  <a:srgbClr val="FFFF00"/>
                </a:solidFill>
              </a:rPr>
            </a:br>
            <a:r>
              <a:rPr lang="pl-PL" b="1" dirty="0" smtClean="0">
                <a:solidFill>
                  <a:srgbClr val="FFFF00"/>
                </a:solidFill>
              </a:rPr>
              <a:t/>
            </a:r>
            <a:br>
              <a:rPr lang="pl-PL" b="1" dirty="0" smtClean="0">
                <a:solidFill>
                  <a:srgbClr val="FFFF00"/>
                </a:solidFill>
              </a:rPr>
            </a:br>
            <a:r>
              <a:rPr lang="pl-PL" b="1" dirty="0" smtClean="0">
                <a:solidFill>
                  <a:srgbClr val="FFFF00"/>
                </a:solidFill>
              </a:rPr>
              <a:t>Myśl </a:t>
            </a:r>
            <a:r>
              <a:rPr lang="pl-PL" b="1" dirty="0">
                <a:solidFill>
                  <a:srgbClr val="FFFF00"/>
                </a:solidFill>
              </a:rPr>
              <a:t>inaczej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08720"/>
            <a:ext cx="7776864" cy="43924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>
                <a:solidFill>
                  <a:srgbClr val="FFFF00"/>
                </a:solidFill>
              </a:rPr>
              <a:t>Idziesz na spotkanie </a:t>
            </a:r>
            <a:r>
              <a:rPr lang="pl-PL" sz="2400" dirty="0" smtClean="0">
                <a:solidFill>
                  <a:srgbClr val="FFFF00"/>
                </a:solidFill>
              </a:rPr>
              <a:t>z  ludźmi, których nie znasz. Jesteś </a:t>
            </a:r>
            <a:r>
              <a:rPr lang="pl-PL" sz="2400" dirty="0">
                <a:solidFill>
                  <a:srgbClr val="FFFF00"/>
                </a:solidFill>
              </a:rPr>
              <a:t>pełen obaw. Nie ma w tym nic dziwnego, ale zmień treść zadawanych sobie pytań. Zamiast: “Czy tym razem też źle wypadnę i nie zostanę zaakceptowany?”, zapytaj:</a:t>
            </a:r>
          </a:p>
          <a:p>
            <a:pPr lvl="0"/>
            <a:r>
              <a:rPr lang="pl-PL" sz="2400" dirty="0">
                <a:solidFill>
                  <a:srgbClr val="FFFF00"/>
                </a:solidFill>
              </a:rPr>
              <a:t>Jak interesujący będą ludzie, których tam spotkam? </a:t>
            </a:r>
          </a:p>
          <a:p>
            <a:pPr lvl="0"/>
            <a:r>
              <a:rPr lang="pl-PL" sz="2400" dirty="0">
                <a:solidFill>
                  <a:srgbClr val="FFFF00"/>
                </a:solidFill>
              </a:rPr>
              <a:t>Czego się od nich nauczę? </a:t>
            </a:r>
          </a:p>
          <a:p>
            <a:pPr lvl="0"/>
            <a:r>
              <a:rPr lang="pl-PL" sz="2400" dirty="0">
                <a:solidFill>
                  <a:srgbClr val="FFFF00"/>
                </a:solidFill>
              </a:rPr>
              <a:t>Jak łatwo i szybko nawiążę z nimi dobre relacje? </a:t>
            </a:r>
          </a:p>
          <a:p>
            <a:pPr lvl="0"/>
            <a:r>
              <a:rPr lang="pl-PL" sz="2400" dirty="0">
                <a:solidFill>
                  <a:srgbClr val="FFFF00"/>
                </a:solidFill>
              </a:rPr>
              <a:t>Co sprawi, że się polubimy? </a:t>
            </a:r>
          </a:p>
          <a:p>
            <a:pPr lvl="0"/>
            <a:r>
              <a:rPr lang="pl-PL" sz="2400" dirty="0">
                <a:solidFill>
                  <a:srgbClr val="FFFF00"/>
                </a:solidFill>
              </a:rPr>
              <a:t>Co mogę zrobić, aby innym było przyjemnie? </a:t>
            </a:r>
          </a:p>
          <a:p>
            <a:pPr lvl="0"/>
            <a:r>
              <a:rPr lang="pl-PL" sz="2400" dirty="0">
                <a:solidFill>
                  <a:srgbClr val="FFFF00"/>
                </a:solidFill>
              </a:rPr>
              <a:t>Która z cech mojej osobowości przypadnie im do gustu?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rgbClr val="FFFF00"/>
                </a:solidFill>
              </a:rPr>
              <a:t>Nowe </a:t>
            </a:r>
            <a:r>
              <a:rPr lang="pl-PL" sz="2400" dirty="0">
                <a:solidFill>
                  <a:srgbClr val="FFFF00"/>
                </a:solidFill>
              </a:rPr>
              <a:t>pytania pobudzają myślenie i zmieniają jego kierunek oraz cel, na którym się koncentrujesz</a:t>
            </a:r>
            <a:r>
              <a:rPr lang="pl-PL" sz="2400" dirty="0" smtClean="0">
                <a:solidFill>
                  <a:srgbClr val="FFFF00"/>
                </a:solidFill>
              </a:rPr>
              <a:t> .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60" y="4797152"/>
            <a:ext cx="2592288" cy="1916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93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Zacznij od zaraz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08721"/>
            <a:ext cx="7848872" cy="3960439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FF00"/>
                </a:solidFill>
              </a:rPr>
              <a:t>Uwierz, że naprawdę możesz zmieniać swój sposób myślenia i wpływać na własne życie. Zacznij ćwiczyć od razu. Kiedy rano się obudzisz, zadaj sobie trzy pytania: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Z czego mogę być dumny? 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Za co mogę być wdzięczny? 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Co wspaniałego mnie dzisiaj spotka?</a:t>
            </a:r>
          </a:p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2835791" cy="1887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559</Words>
  <Application>Microsoft Office PowerPoint</Application>
  <PresentationFormat>Pokaz na ekranie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Motyw pakietu Office</vt:lpstr>
      <vt:lpstr>Pakiet</vt:lpstr>
      <vt:lpstr>Dawanie i otrzymywanie różnego rodzaju wsparcia społecznego. Dobre relacje z innymi ludźmi i ich wpływ na nasze zdrowie</vt:lpstr>
      <vt:lpstr>Prezentacja programu PowerPoint</vt:lpstr>
      <vt:lpstr>Rodzaje wsparcia</vt:lpstr>
      <vt:lpstr>Wpływ wsparcia społecznego</vt:lpstr>
      <vt:lpstr>Jakość naszego życia zależy od tego, jak sobie układamy stosunki z innymi ludźmi. Dobrze jest mieć przyjaciół i znajomych, żyć w zgodzie z innymi…</vt:lpstr>
      <vt:lpstr>Wyśmiana ofiara </vt:lpstr>
      <vt:lpstr>Poprawa nastroju</vt:lpstr>
      <vt:lpstr>  Myśl inaczej  </vt:lpstr>
      <vt:lpstr>Zacznij od zaraz</vt:lpstr>
      <vt:lpstr> Warto budować, i dbać o dobre relacje z innymi ludźmi </vt:lpstr>
      <vt:lpstr>Prezentacja programu PowerPoint</vt:lpstr>
      <vt:lpstr>Prezentację przygotowały: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Iza</dc:creator>
  <cp:lastModifiedBy>Iza</cp:lastModifiedBy>
  <cp:revision>20</cp:revision>
  <dcterms:created xsi:type="dcterms:W3CDTF">2012-05-20T13:28:20Z</dcterms:created>
  <dcterms:modified xsi:type="dcterms:W3CDTF">2012-05-30T16:04:34Z</dcterms:modified>
</cp:coreProperties>
</file>