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5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24EC05-BCC8-4B7E-980C-9BD0E3889B14}" type="datetimeFigureOut">
              <a:rPr lang="pl-PL" smtClean="0"/>
              <a:pPr/>
              <a:t>2012-10-24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A49352-EE55-4E13-AD90-5C93E7B09275}"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5A49352-EE55-4E13-AD90-5C93E7B09275}" type="slidenum">
              <a:rPr lang="pl-PL" smtClean="0"/>
              <a:pPr/>
              <a:t>3</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6E6E2D4-D283-4DD3-8C5F-F5C990BE951B}" type="datetimeFigureOut">
              <a:rPr lang="pl-PL" smtClean="0"/>
              <a:pPr/>
              <a:t>2012-10-24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DF2363E-F9AE-4BF7-A965-C8252C956675}" type="slidenum">
              <a:rPr lang="pl-PL" smtClean="0"/>
              <a:pPr/>
              <a:t>‹#›</a:t>
            </a:fld>
            <a:endParaRPr lang="pl-PL"/>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6E6E2D4-D283-4DD3-8C5F-F5C990BE951B}" type="datetimeFigureOut">
              <a:rPr lang="pl-PL" smtClean="0"/>
              <a:pPr/>
              <a:t>2012-10-24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DF2363E-F9AE-4BF7-A965-C8252C956675}" type="slidenum">
              <a:rPr lang="pl-PL" smtClean="0"/>
              <a:pPr/>
              <a:t>‹#›</a:t>
            </a:fld>
            <a:endParaRPr lang="pl-PL"/>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6E6E2D4-D283-4DD3-8C5F-F5C990BE951B}" type="datetimeFigureOut">
              <a:rPr lang="pl-PL" smtClean="0"/>
              <a:pPr/>
              <a:t>2012-10-24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DF2363E-F9AE-4BF7-A965-C8252C956675}" type="slidenum">
              <a:rPr lang="pl-PL" smtClean="0"/>
              <a:pPr/>
              <a:t>‹#›</a:t>
            </a:fld>
            <a:endParaRPr lang="pl-PL"/>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6E6E2D4-D283-4DD3-8C5F-F5C990BE951B}" type="datetimeFigureOut">
              <a:rPr lang="pl-PL" smtClean="0"/>
              <a:pPr/>
              <a:t>2012-10-24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DF2363E-F9AE-4BF7-A965-C8252C956675}" type="slidenum">
              <a:rPr lang="pl-PL" smtClean="0"/>
              <a:pPr/>
              <a:t>‹#›</a:t>
            </a:fld>
            <a:endParaRPr lang="pl-PL"/>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6E6E2D4-D283-4DD3-8C5F-F5C990BE951B}" type="datetimeFigureOut">
              <a:rPr lang="pl-PL" smtClean="0"/>
              <a:pPr/>
              <a:t>2012-10-24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DF2363E-F9AE-4BF7-A965-C8252C956675}" type="slidenum">
              <a:rPr lang="pl-PL" smtClean="0"/>
              <a:pPr/>
              <a:t>‹#›</a:t>
            </a:fld>
            <a:endParaRPr lang="pl-PL"/>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6E6E2D4-D283-4DD3-8C5F-F5C990BE951B}" type="datetimeFigureOut">
              <a:rPr lang="pl-PL" smtClean="0"/>
              <a:pPr/>
              <a:t>2012-10-24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DF2363E-F9AE-4BF7-A965-C8252C956675}" type="slidenum">
              <a:rPr lang="pl-PL" smtClean="0"/>
              <a:pPr/>
              <a:t>‹#›</a:t>
            </a:fld>
            <a:endParaRPr lang="pl-PL"/>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6E6E2D4-D283-4DD3-8C5F-F5C990BE951B}" type="datetimeFigureOut">
              <a:rPr lang="pl-PL" smtClean="0"/>
              <a:pPr/>
              <a:t>2012-10-24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DF2363E-F9AE-4BF7-A965-C8252C956675}" type="slidenum">
              <a:rPr lang="pl-PL" smtClean="0"/>
              <a:pPr/>
              <a:t>‹#›</a:t>
            </a:fld>
            <a:endParaRPr lang="pl-PL"/>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6E6E2D4-D283-4DD3-8C5F-F5C990BE951B}" type="datetimeFigureOut">
              <a:rPr lang="pl-PL" smtClean="0"/>
              <a:pPr/>
              <a:t>2012-10-24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DF2363E-F9AE-4BF7-A965-C8252C956675}" type="slidenum">
              <a:rPr lang="pl-PL" smtClean="0"/>
              <a:pPr/>
              <a:t>‹#›</a:t>
            </a:fld>
            <a:endParaRPr lang="pl-PL"/>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6E6E2D4-D283-4DD3-8C5F-F5C990BE951B}" type="datetimeFigureOut">
              <a:rPr lang="pl-PL" smtClean="0"/>
              <a:pPr/>
              <a:t>2012-10-24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DF2363E-F9AE-4BF7-A965-C8252C956675}" type="slidenum">
              <a:rPr lang="pl-PL" smtClean="0"/>
              <a:pPr/>
              <a:t>‹#›</a:t>
            </a:fld>
            <a:endParaRPr lang="pl-PL"/>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6E6E2D4-D283-4DD3-8C5F-F5C990BE951B}" type="datetimeFigureOut">
              <a:rPr lang="pl-PL" smtClean="0"/>
              <a:pPr/>
              <a:t>2012-10-24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DF2363E-F9AE-4BF7-A965-C8252C956675}" type="slidenum">
              <a:rPr lang="pl-PL" smtClean="0"/>
              <a:pPr/>
              <a:t>‹#›</a:t>
            </a:fld>
            <a:endParaRPr lang="pl-PL"/>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6E6E2D4-D283-4DD3-8C5F-F5C990BE951B}" type="datetimeFigureOut">
              <a:rPr lang="pl-PL" smtClean="0"/>
              <a:pPr/>
              <a:t>2012-10-24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DF2363E-F9AE-4BF7-A965-C8252C956675}" type="slidenum">
              <a:rPr lang="pl-PL" smtClean="0"/>
              <a:pPr/>
              <a:t>‹#›</a:t>
            </a:fld>
            <a:endParaRPr lang="pl-PL"/>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6E2D4-D283-4DD3-8C5F-F5C990BE951B}" type="datetimeFigureOut">
              <a:rPr lang="pl-PL" smtClean="0"/>
              <a:pPr/>
              <a:t>2012-10-24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2363E-F9AE-4BF7-A965-C8252C956675}"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http://jyledupuis.hubpages.com/hub/Top_Ten_Places_to_Visit_in_Canada"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a:softEdge rad="112500"/>
          </a:effectLst>
        </p:spPr>
      </p:pic>
      <p:sp>
        <p:nvSpPr>
          <p:cNvPr id="3" name="Symbol zastępczy zawartości 2"/>
          <p:cNvSpPr>
            <a:spLocks noGrp="1"/>
          </p:cNvSpPr>
          <p:nvPr>
            <p:ph idx="1"/>
          </p:nvPr>
        </p:nvSpPr>
        <p:spPr>
          <a:xfrm>
            <a:off x="0" y="-531440"/>
            <a:ext cx="9144000" cy="5904655"/>
          </a:xfrm>
        </p:spPr>
        <p:txBody>
          <a:bodyPr>
            <a:normAutofit/>
          </a:bodyPr>
          <a:lstStyle/>
          <a:p>
            <a:pPr algn="ctr">
              <a:buNone/>
            </a:pPr>
            <a:r>
              <a:rPr lang="pl-PL" sz="20000" dirty="0" smtClean="0">
                <a:latin typeface="French Script MT" pitchFamily="66" charset="0"/>
              </a:rPr>
              <a:t>Canada</a:t>
            </a:r>
            <a:endParaRPr lang="pl-PL" sz="20000" dirty="0">
              <a:latin typeface="French Script MT" pitchFamily="66"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1000" autoRev="1" fill="hold">
                                          <p:stCondLst>
                                            <p:cond delay="0"/>
                                          </p:stCondLst>
                                        </p:cTn>
                                        <p:tgtEl>
                                          <p:spTgt spid="3">
                                            <p:txEl>
                                              <p:pRg st="0" end="0"/>
                                            </p:txEl>
                                          </p:spTgt>
                                        </p:tgtEl>
                                        <p:attrNameLst>
                                          <p:attrName>ppt_w</p:attrName>
                                        </p:attrNameLst>
                                      </p:cBhvr>
                                    </p:anim>
                                    <p:anim by="(#ppt_w*0.50)" calcmode="lin" valueType="num">
                                      <p:cBhvr>
                                        <p:cTn id="13" dur="1000" decel="50000" autoRev="1" fill="hold">
                                          <p:stCondLst>
                                            <p:cond delay="0"/>
                                          </p:stCondLst>
                                        </p:cTn>
                                        <p:tgtEl>
                                          <p:spTgt spid="3">
                                            <p:txEl>
                                              <p:pRg st="0" end="0"/>
                                            </p:txEl>
                                          </p:spTgt>
                                        </p:tgtEl>
                                        <p:attrNameLst>
                                          <p:attrName>ppt_x</p:attrName>
                                        </p:attrNameLst>
                                      </p:cBhvr>
                                    </p:anim>
                                    <p:anim from="(-#ppt_h/2)" to="(#ppt_y)" calcmode="lin" valueType="num">
                                      <p:cBhvr>
                                        <p:cTn id="14" dur="2000" fill="hold">
                                          <p:stCondLst>
                                            <p:cond delay="0"/>
                                          </p:stCondLst>
                                        </p:cTn>
                                        <p:tgtEl>
                                          <p:spTgt spid="3">
                                            <p:txEl>
                                              <p:pRg st="0" end="0"/>
                                            </p:txEl>
                                          </p:spTgt>
                                        </p:tgtEl>
                                        <p:attrNameLst>
                                          <p:attrName>ppt_y</p:attrName>
                                        </p:attrNameLst>
                                      </p:cBhvr>
                                    </p:anim>
                                    <p:animRot by="21600000">
                                      <p:cBhvr>
                                        <p:cTn id="15" dur="2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0"/>
            <a:ext cx="8229600" cy="4525963"/>
          </a:xfrm>
        </p:spPr>
        <p:txBody>
          <a:bodyPr/>
          <a:lstStyle/>
          <a:p>
            <a:pPr algn="ctr">
              <a:buNone/>
            </a:pPr>
            <a:r>
              <a:rPr lang="en-US" sz="3600" dirty="0" smtClean="0">
                <a:latin typeface="French Script MT" pitchFamily="66" charset="0"/>
              </a:rPr>
              <a:t>The national flag of Canada also known as the Maple Leaf is a red flag with a white square in its centre, featuring a stylized 11-pointed red </a:t>
            </a:r>
            <a:r>
              <a:rPr lang="en-US" sz="3600" dirty="0" smtClean="0">
                <a:latin typeface="French Script MT" pitchFamily="66" charset="0"/>
              </a:rPr>
              <a:t>maple leaf. </a:t>
            </a:r>
            <a:endParaRPr lang="pl-PL" sz="3600" dirty="0" smtClean="0">
              <a:latin typeface="French Script MT" pitchFamily="66" charset="0"/>
            </a:endParaRPr>
          </a:p>
          <a:p>
            <a:pPr>
              <a:buNone/>
            </a:pPr>
            <a:endParaRPr lang="pl-PL" sz="4000" dirty="0">
              <a:latin typeface="French Script MT" pitchFamily="66" charset="0"/>
            </a:endParaRPr>
          </a:p>
          <a:p>
            <a:pPr>
              <a:buNone/>
            </a:pPr>
            <a:endParaRPr lang="en-US" sz="4000" dirty="0" smtClean="0">
              <a:latin typeface="French Script MT" pitchFamily="66" charset="0"/>
            </a:endParaRPr>
          </a:p>
          <a:p>
            <a:pPr>
              <a:buNone/>
            </a:pPr>
            <a:endParaRPr lang="pl-PL" dirty="0">
              <a:latin typeface="French Script MT" pitchFamily="66" charset="0"/>
            </a:endParaRPr>
          </a:p>
        </p:txBody>
      </p:sp>
      <p:pic>
        <p:nvPicPr>
          <p:cNvPr id="2051" name="Picture 3"/>
          <p:cNvPicPr>
            <a:picLocks noChangeAspect="1" noChangeArrowheads="1"/>
          </p:cNvPicPr>
          <p:nvPr/>
        </p:nvPicPr>
        <p:blipFill>
          <a:blip r:embed="rId3" cstate="print"/>
          <a:srcRect/>
          <a:stretch>
            <a:fillRect/>
          </a:stretch>
        </p:blipFill>
        <p:spPr bwMode="auto">
          <a:xfrm>
            <a:off x="1571604" y="3214686"/>
            <a:ext cx="6000792" cy="3314990"/>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3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2132856"/>
            <a:ext cx="8219256" cy="5544616"/>
          </a:xfrm>
        </p:spPr>
        <p:txBody>
          <a:bodyPr>
            <a:noAutofit/>
          </a:bodyPr>
          <a:lstStyle/>
          <a:p>
            <a:pPr algn="l"/>
            <a:r>
              <a:rPr lang="pl-PL" sz="4800" dirty="0" smtClean="0">
                <a:latin typeface="French Script MT" pitchFamily="66" charset="0"/>
              </a:rPr>
              <a:t/>
            </a:r>
            <a:br>
              <a:rPr lang="pl-PL" sz="4800" dirty="0" smtClean="0">
                <a:latin typeface="French Script MT" pitchFamily="66" charset="0"/>
              </a:rPr>
            </a:br>
            <a:r>
              <a:rPr lang="pl-PL" sz="4800" dirty="0" smtClean="0">
                <a:latin typeface="French Script MT" pitchFamily="66" charset="0"/>
              </a:rPr>
              <a:t/>
            </a:r>
            <a:br>
              <a:rPr lang="pl-PL" sz="4800" dirty="0" smtClean="0">
                <a:latin typeface="French Script MT" pitchFamily="66" charset="0"/>
              </a:rPr>
            </a:br>
            <a:r>
              <a:rPr lang="pl-PL" sz="3200" dirty="0" smtClean="0">
                <a:latin typeface="French Script MT" pitchFamily="66" charset="0"/>
              </a:rPr>
              <a:t>„ </a:t>
            </a:r>
            <a:r>
              <a:rPr lang="pl-PL" sz="4800" dirty="0" smtClean="0">
                <a:latin typeface="French Script MT" pitchFamily="66" charset="0"/>
              </a:rPr>
              <a:t/>
            </a:r>
            <a:br>
              <a:rPr lang="pl-PL" sz="4800" dirty="0" smtClean="0">
                <a:latin typeface="French Script MT" pitchFamily="66" charset="0"/>
              </a:rPr>
            </a:br>
            <a:r>
              <a:rPr lang="pl-PL" sz="4800" dirty="0" smtClean="0">
                <a:latin typeface="French Script MT" pitchFamily="66" charset="0"/>
              </a:rPr>
              <a:t/>
            </a:r>
            <a:br>
              <a:rPr lang="pl-PL" sz="4800" dirty="0" smtClean="0">
                <a:latin typeface="French Script MT" pitchFamily="66" charset="0"/>
              </a:rPr>
            </a:br>
            <a:r>
              <a:rPr lang="pl-PL" sz="4800" dirty="0" smtClean="0">
                <a:latin typeface="French Script MT" pitchFamily="66" charset="0"/>
              </a:rPr>
              <a:t/>
            </a:r>
            <a:br>
              <a:rPr lang="pl-PL" sz="4800" dirty="0" smtClean="0">
                <a:latin typeface="French Script MT" pitchFamily="66" charset="0"/>
              </a:rPr>
            </a:br>
            <a:r>
              <a:rPr lang="pl-PL" sz="4800" dirty="0" smtClean="0">
                <a:latin typeface="French Script MT" pitchFamily="66" charset="0"/>
              </a:rPr>
              <a:t>	</a:t>
            </a:r>
            <a:endParaRPr lang="pl-PL" sz="4800" dirty="0">
              <a:latin typeface="French Script MT" pitchFamily="66" charset="0"/>
            </a:endParaRPr>
          </a:p>
        </p:txBody>
      </p:sp>
      <p:pic>
        <p:nvPicPr>
          <p:cNvPr id="1027" name="Picture 3" descr="C:\Documents and Settings\Ewa\Pulpit\220px-O_Canada.svg.png"/>
          <p:cNvPicPr>
            <a:picLocks noGrp="1" noChangeAspect="1" noChangeArrowheads="1"/>
          </p:cNvPicPr>
          <p:nvPr>
            <p:ph idx="1"/>
          </p:nvPr>
        </p:nvPicPr>
        <p:blipFill>
          <a:blip r:embed="rId4" cstate="print"/>
          <a:srcRect/>
          <a:stretch>
            <a:fillRect/>
          </a:stretch>
        </p:blipFill>
        <p:spPr bwMode="auto">
          <a:xfrm>
            <a:off x="4067944" y="764704"/>
            <a:ext cx="4536504" cy="5876835"/>
          </a:xfrm>
          <a:prstGeom prst="rect">
            <a:avLst/>
          </a:prstGeom>
          <a:noFill/>
        </p:spPr>
      </p:pic>
      <p:sp>
        <p:nvSpPr>
          <p:cNvPr id="7" name="Prostokąt 6"/>
          <p:cNvSpPr/>
          <p:nvPr/>
        </p:nvSpPr>
        <p:spPr>
          <a:xfrm>
            <a:off x="395536" y="260648"/>
            <a:ext cx="7056784" cy="1754326"/>
          </a:xfrm>
          <a:prstGeom prst="rect">
            <a:avLst/>
          </a:prstGeom>
        </p:spPr>
        <p:txBody>
          <a:bodyPr wrap="square">
            <a:spAutoFit/>
          </a:bodyPr>
          <a:lstStyle/>
          <a:p>
            <a:r>
              <a:rPr lang="pl-PL" sz="5400" dirty="0" smtClean="0">
                <a:latin typeface="Vivaldi" pitchFamily="66" charset="0"/>
              </a:rPr>
              <a:t>„</a:t>
            </a:r>
            <a:r>
              <a:rPr lang="en-US" sz="5400" b="1" dirty="0" smtClean="0">
                <a:latin typeface="French Script MT" pitchFamily="66" charset="0"/>
              </a:rPr>
              <a:t>O Canada</a:t>
            </a:r>
            <a:r>
              <a:rPr lang="en-US" sz="5400" dirty="0" smtClean="0">
                <a:latin typeface="French Script MT" pitchFamily="66" charset="0"/>
              </a:rPr>
              <a:t>" is the national anthem of Canada</a:t>
            </a:r>
            <a:r>
              <a:rPr lang="pl-PL" sz="5400" dirty="0" smtClean="0">
                <a:latin typeface="French Script MT" pitchFamily="66" charset="0"/>
              </a:rPr>
              <a:t>.</a:t>
            </a:r>
            <a:endParaRPr lang="pl-PL" sz="54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3" name="Prostokąt 2"/>
          <p:cNvSpPr/>
          <p:nvPr/>
        </p:nvSpPr>
        <p:spPr>
          <a:xfrm>
            <a:off x="3923928" y="548680"/>
            <a:ext cx="4572000" cy="2062103"/>
          </a:xfrm>
          <a:prstGeom prst="rect">
            <a:avLst/>
          </a:prstGeom>
        </p:spPr>
        <p:txBody>
          <a:bodyPr>
            <a:spAutoFit/>
          </a:bodyPr>
          <a:lstStyle/>
          <a:p>
            <a:pPr algn="ctr"/>
            <a:r>
              <a:rPr lang="en-US" sz="3200" dirty="0" smtClean="0">
                <a:latin typeface="French Script MT" pitchFamily="66" charset="0"/>
              </a:rPr>
              <a:t>National symbols of Canada are the symbols that are used in Canada and abroad to represent the country and its people</a:t>
            </a:r>
            <a:r>
              <a:rPr lang="pl-PL" sz="3200" dirty="0" smtClean="0">
                <a:latin typeface="French Script MT" pitchFamily="66" charset="0"/>
              </a:rPr>
              <a:t>.</a:t>
            </a:r>
            <a:endParaRPr lang="pl-PL" sz="3200" dirty="0">
              <a:latin typeface="French Script MT" pitchFamily="66" charset="0"/>
            </a:endParaRPr>
          </a:p>
        </p:txBody>
      </p:sp>
      <p:sp>
        <p:nvSpPr>
          <p:cNvPr id="4" name="Prostokąt 3"/>
          <p:cNvSpPr/>
          <p:nvPr/>
        </p:nvSpPr>
        <p:spPr>
          <a:xfrm>
            <a:off x="251520" y="188640"/>
            <a:ext cx="3600400" cy="1077218"/>
          </a:xfrm>
          <a:prstGeom prst="rect">
            <a:avLst/>
          </a:prstGeom>
        </p:spPr>
        <p:txBody>
          <a:bodyPr wrap="square">
            <a:spAutoFit/>
          </a:bodyPr>
          <a:lstStyle/>
          <a:p>
            <a:r>
              <a:rPr lang="pl-PL" sz="3200" dirty="0" smtClean="0">
                <a:latin typeface="French Script MT" pitchFamily="66" charset="0"/>
              </a:rPr>
              <a:t>List of </a:t>
            </a:r>
            <a:r>
              <a:rPr lang="pl-PL" sz="3200" dirty="0" err="1" smtClean="0">
                <a:latin typeface="French Script MT" pitchFamily="66" charset="0"/>
              </a:rPr>
              <a:t>symbols</a:t>
            </a:r>
            <a:r>
              <a:rPr lang="pl-PL" sz="3200" dirty="0" smtClean="0">
                <a:latin typeface="French Script MT" pitchFamily="66" charset="0"/>
              </a:rPr>
              <a:t>:</a:t>
            </a:r>
          </a:p>
          <a:p>
            <a:endParaRPr lang="pl-PL" sz="3200" dirty="0" smtClean="0">
              <a:latin typeface="French Script MT" pitchFamily="66" charset="0"/>
            </a:endParaRPr>
          </a:p>
        </p:txBody>
      </p:sp>
      <p:sp>
        <p:nvSpPr>
          <p:cNvPr id="5" name="Prostokąt 4"/>
          <p:cNvSpPr/>
          <p:nvPr/>
        </p:nvSpPr>
        <p:spPr>
          <a:xfrm>
            <a:off x="179512" y="908720"/>
            <a:ext cx="2376264" cy="1077218"/>
          </a:xfrm>
          <a:prstGeom prst="rect">
            <a:avLst/>
          </a:prstGeom>
        </p:spPr>
        <p:txBody>
          <a:bodyPr wrap="square">
            <a:spAutoFit/>
          </a:bodyPr>
          <a:lstStyle/>
          <a:p>
            <a:pPr>
              <a:buFont typeface="Arial" pitchFamily="34" charset="0"/>
              <a:buChar char="•"/>
            </a:pPr>
            <a:r>
              <a:rPr lang="pl-PL" sz="3200" dirty="0" smtClean="0">
                <a:latin typeface="French Script MT" pitchFamily="66" charset="0"/>
              </a:rPr>
              <a:t>Royal Standard </a:t>
            </a:r>
            <a:endParaRPr lang="pl-PL" sz="3200" dirty="0">
              <a:latin typeface="French Script MT" pitchFamily="66" charset="0"/>
            </a:endParaRPr>
          </a:p>
        </p:txBody>
      </p:sp>
      <p:pic>
        <p:nvPicPr>
          <p:cNvPr id="2050" name="Picture 2"/>
          <p:cNvPicPr>
            <a:picLocks noChangeAspect="1" noChangeArrowheads="1"/>
          </p:cNvPicPr>
          <p:nvPr/>
        </p:nvPicPr>
        <p:blipFill>
          <a:blip r:embed="rId3" cstate="print"/>
          <a:srcRect/>
          <a:stretch>
            <a:fillRect/>
          </a:stretch>
        </p:blipFill>
        <p:spPr bwMode="auto">
          <a:xfrm>
            <a:off x="2000232" y="1071546"/>
            <a:ext cx="1584174" cy="792087"/>
          </a:xfrm>
          <a:prstGeom prst="rect">
            <a:avLst/>
          </a:prstGeom>
          <a:ln>
            <a:noFill/>
          </a:ln>
          <a:effectLst>
            <a:outerShdw blurRad="292100" dist="139700" dir="2700000" algn="tl" rotWithShape="0">
              <a:srgbClr val="333333">
                <a:alpha val="65000"/>
              </a:srgbClr>
            </a:outerShdw>
          </a:effectLst>
        </p:spPr>
      </p:pic>
      <p:sp>
        <p:nvSpPr>
          <p:cNvPr id="8" name="Prostokąt 7"/>
          <p:cNvSpPr/>
          <p:nvPr/>
        </p:nvSpPr>
        <p:spPr>
          <a:xfrm>
            <a:off x="179512" y="2276872"/>
            <a:ext cx="1911729" cy="1077218"/>
          </a:xfrm>
          <a:prstGeom prst="rect">
            <a:avLst/>
          </a:prstGeom>
        </p:spPr>
        <p:txBody>
          <a:bodyPr wrap="square">
            <a:spAutoFit/>
          </a:bodyPr>
          <a:lstStyle/>
          <a:p>
            <a:pPr>
              <a:buFont typeface="Arial" pitchFamily="34" charset="0"/>
              <a:buChar char="•"/>
            </a:pPr>
            <a:r>
              <a:rPr lang="pl-PL" sz="3200" dirty="0" smtClean="0">
                <a:latin typeface="French Script MT" pitchFamily="66" charset="0"/>
              </a:rPr>
              <a:t>National flag</a:t>
            </a:r>
            <a:endParaRPr lang="pl-PL" sz="3200" dirty="0">
              <a:latin typeface="French Script MT" pitchFamily="66" charset="0"/>
            </a:endParaRPr>
          </a:p>
        </p:txBody>
      </p:sp>
      <p:pic>
        <p:nvPicPr>
          <p:cNvPr id="2051" name="Picture 3"/>
          <p:cNvPicPr>
            <a:picLocks noChangeAspect="1" noChangeArrowheads="1"/>
          </p:cNvPicPr>
          <p:nvPr/>
        </p:nvPicPr>
        <p:blipFill>
          <a:blip r:embed="rId4" cstate="print"/>
          <a:srcRect/>
          <a:stretch>
            <a:fillRect/>
          </a:stretch>
        </p:blipFill>
        <p:spPr bwMode="auto">
          <a:xfrm>
            <a:off x="2143108" y="2357430"/>
            <a:ext cx="1512168" cy="819091"/>
          </a:xfrm>
          <a:prstGeom prst="rect">
            <a:avLst/>
          </a:prstGeom>
          <a:ln>
            <a:noFill/>
          </a:ln>
          <a:effectLst>
            <a:outerShdw blurRad="292100" dist="139700" dir="2700000" algn="tl" rotWithShape="0">
              <a:srgbClr val="333333">
                <a:alpha val="65000"/>
              </a:srgbClr>
            </a:outerShdw>
          </a:effectLst>
        </p:spPr>
      </p:pic>
      <p:sp>
        <p:nvSpPr>
          <p:cNvPr id="10" name="Prostokąt 9"/>
          <p:cNvSpPr/>
          <p:nvPr/>
        </p:nvSpPr>
        <p:spPr>
          <a:xfrm>
            <a:off x="251520" y="4077072"/>
            <a:ext cx="1837362" cy="584775"/>
          </a:xfrm>
          <a:prstGeom prst="rect">
            <a:avLst/>
          </a:prstGeom>
        </p:spPr>
        <p:txBody>
          <a:bodyPr wrap="none">
            <a:spAutoFit/>
          </a:bodyPr>
          <a:lstStyle/>
          <a:p>
            <a:pPr>
              <a:buFont typeface="Arial" pitchFamily="34" charset="0"/>
              <a:buChar char="•"/>
            </a:pPr>
            <a:r>
              <a:rPr lang="pl-PL" sz="3200" dirty="0" smtClean="0">
                <a:latin typeface="French Script MT" pitchFamily="66" charset="0"/>
              </a:rPr>
              <a:t>Royal </a:t>
            </a:r>
            <a:r>
              <a:rPr lang="pl-PL" sz="3200" dirty="0" err="1" smtClean="0">
                <a:latin typeface="French Script MT" pitchFamily="66" charset="0"/>
              </a:rPr>
              <a:t>Arms</a:t>
            </a:r>
            <a:endParaRPr lang="pl-PL" sz="3200" dirty="0">
              <a:latin typeface="French Script MT" pitchFamily="66" charset="0"/>
            </a:endParaRPr>
          </a:p>
        </p:txBody>
      </p:sp>
      <p:pic>
        <p:nvPicPr>
          <p:cNvPr id="2052" name="Picture 4"/>
          <p:cNvPicPr>
            <a:picLocks noChangeAspect="1" noChangeArrowheads="1"/>
          </p:cNvPicPr>
          <p:nvPr/>
        </p:nvPicPr>
        <p:blipFill>
          <a:blip r:embed="rId5" cstate="print"/>
          <a:srcRect/>
          <a:stretch>
            <a:fillRect/>
          </a:stretch>
        </p:blipFill>
        <p:spPr bwMode="auto">
          <a:xfrm>
            <a:off x="2714612" y="3929066"/>
            <a:ext cx="1368152" cy="1368152"/>
          </a:xfrm>
          <a:prstGeom prst="rect">
            <a:avLst/>
          </a:prstGeom>
          <a:ln>
            <a:noFill/>
          </a:ln>
          <a:effectLst>
            <a:outerShdw blurRad="292100" dist="139700" dir="2700000" algn="tl" rotWithShape="0">
              <a:srgbClr val="333333">
                <a:alpha val="65000"/>
              </a:srgbClr>
            </a:outerShdw>
          </a:effectLst>
        </p:spPr>
      </p:pic>
      <p:sp>
        <p:nvSpPr>
          <p:cNvPr id="12" name="Prostokąt 11"/>
          <p:cNvSpPr/>
          <p:nvPr/>
        </p:nvSpPr>
        <p:spPr>
          <a:xfrm>
            <a:off x="-900608" y="5589240"/>
            <a:ext cx="3384377" cy="584775"/>
          </a:xfrm>
          <a:prstGeom prst="rect">
            <a:avLst/>
          </a:prstGeom>
        </p:spPr>
        <p:txBody>
          <a:bodyPr wrap="square">
            <a:spAutoFit/>
          </a:bodyPr>
          <a:lstStyle/>
          <a:p>
            <a:pPr lvl="3">
              <a:buFont typeface="Arial" pitchFamily="34" charset="0"/>
              <a:buChar char="•"/>
            </a:pPr>
            <a:r>
              <a:rPr lang="pl-PL" sz="3200" dirty="0" smtClean="0">
                <a:latin typeface="French Script MT" pitchFamily="66" charset="0"/>
              </a:rPr>
              <a:t>Great </a:t>
            </a:r>
            <a:r>
              <a:rPr lang="pl-PL" sz="3200" dirty="0" err="1" smtClean="0">
                <a:latin typeface="French Script MT" pitchFamily="66" charset="0"/>
              </a:rPr>
              <a:t>Seal</a:t>
            </a:r>
            <a:endParaRPr lang="pl-PL" sz="3200" dirty="0">
              <a:latin typeface="French Script MT" pitchFamily="66" charset="0"/>
            </a:endParaRPr>
          </a:p>
        </p:txBody>
      </p:sp>
      <p:pic>
        <p:nvPicPr>
          <p:cNvPr id="2053" name="Picture 5"/>
          <p:cNvPicPr>
            <a:picLocks noChangeAspect="1" noChangeArrowheads="1"/>
          </p:cNvPicPr>
          <p:nvPr/>
        </p:nvPicPr>
        <p:blipFill>
          <a:blip r:embed="rId6" cstate="print"/>
          <a:srcRect/>
          <a:stretch>
            <a:fillRect/>
          </a:stretch>
        </p:blipFill>
        <p:spPr bwMode="auto">
          <a:xfrm>
            <a:off x="2000232" y="5478306"/>
            <a:ext cx="1393631" cy="1379694"/>
          </a:xfrm>
          <a:prstGeom prst="ellipse">
            <a:avLst/>
          </a:prstGeom>
          <a:ln>
            <a:noFill/>
          </a:ln>
          <a:effectLst>
            <a:softEdge rad="112500"/>
          </a:effectLst>
        </p:spPr>
      </p:pic>
      <p:sp>
        <p:nvSpPr>
          <p:cNvPr id="14" name="Prostokąt 13"/>
          <p:cNvSpPr/>
          <p:nvPr/>
        </p:nvSpPr>
        <p:spPr>
          <a:xfrm>
            <a:off x="3995936" y="3645024"/>
            <a:ext cx="2452338" cy="584775"/>
          </a:xfrm>
          <a:prstGeom prst="rect">
            <a:avLst/>
          </a:prstGeom>
        </p:spPr>
        <p:txBody>
          <a:bodyPr wrap="none">
            <a:spAutoFit/>
          </a:bodyPr>
          <a:lstStyle/>
          <a:p>
            <a:pPr>
              <a:buFont typeface="Arial" pitchFamily="34" charset="0"/>
              <a:buChar char="•"/>
            </a:pPr>
            <a:r>
              <a:rPr lang="pl-PL" sz="3200" dirty="0" smtClean="0">
                <a:latin typeface="French Script MT" pitchFamily="66" charset="0"/>
              </a:rPr>
              <a:t>National</a:t>
            </a:r>
            <a:r>
              <a:rPr lang="pl-PL" sz="3200" dirty="0" smtClean="0"/>
              <a:t> </a:t>
            </a:r>
            <a:r>
              <a:rPr lang="pl-PL" sz="3200" dirty="0" smtClean="0">
                <a:latin typeface="French Script MT" pitchFamily="66" charset="0"/>
              </a:rPr>
              <a:t>Anthem</a:t>
            </a:r>
            <a:endParaRPr lang="pl-PL" sz="3200" dirty="0">
              <a:latin typeface="French Script MT" pitchFamily="66" charset="0"/>
            </a:endParaRPr>
          </a:p>
        </p:txBody>
      </p:sp>
      <p:sp>
        <p:nvSpPr>
          <p:cNvPr id="17" name="Prostokąt 16"/>
          <p:cNvSpPr/>
          <p:nvPr/>
        </p:nvSpPr>
        <p:spPr>
          <a:xfrm>
            <a:off x="4211960" y="5517232"/>
            <a:ext cx="2664296" cy="584775"/>
          </a:xfrm>
          <a:prstGeom prst="rect">
            <a:avLst/>
          </a:prstGeom>
        </p:spPr>
        <p:txBody>
          <a:bodyPr wrap="square">
            <a:spAutoFit/>
          </a:bodyPr>
          <a:lstStyle/>
          <a:p>
            <a:pPr>
              <a:buFont typeface="Arial" pitchFamily="34" charset="0"/>
              <a:buChar char="•"/>
            </a:pPr>
            <a:r>
              <a:rPr lang="pl-PL" sz="3200" dirty="0" err="1" smtClean="0">
                <a:latin typeface="French Script MT" pitchFamily="66" charset="0"/>
              </a:rPr>
              <a:t>Floral</a:t>
            </a:r>
            <a:r>
              <a:rPr lang="pl-PL" sz="3200" dirty="0" smtClean="0">
                <a:latin typeface="French Script MT" pitchFamily="66" charset="0"/>
              </a:rPr>
              <a:t> </a:t>
            </a:r>
            <a:r>
              <a:rPr lang="pl-PL" sz="3200" dirty="0" err="1" smtClean="0">
                <a:latin typeface="French Script MT" pitchFamily="66" charset="0"/>
              </a:rPr>
              <a:t>emblem</a:t>
            </a:r>
            <a:endParaRPr lang="pl-PL" sz="3200" dirty="0">
              <a:latin typeface="French Script MT" pitchFamily="66" charset="0"/>
            </a:endParaRPr>
          </a:p>
        </p:txBody>
      </p:sp>
      <p:pic>
        <p:nvPicPr>
          <p:cNvPr id="2056" name="Picture 8"/>
          <p:cNvPicPr>
            <a:picLocks noChangeAspect="1" noChangeArrowheads="1"/>
          </p:cNvPicPr>
          <p:nvPr/>
        </p:nvPicPr>
        <p:blipFill>
          <a:blip r:embed="rId7" cstate="print"/>
          <a:srcRect/>
          <a:stretch>
            <a:fillRect/>
          </a:stretch>
        </p:blipFill>
        <p:spPr bwMode="auto">
          <a:xfrm>
            <a:off x="6215074" y="5143512"/>
            <a:ext cx="1584176" cy="1391195"/>
          </a:xfrm>
          <a:prstGeom prst="rect">
            <a:avLst/>
          </a:prstGeom>
          <a:ln>
            <a:noFill/>
          </a:ln>
          <a:effectLst>
            <a:outerShdw blurRad="292100" dist="139700" dir="2700000" algn="tl" rotWithShape="0">
              <a:srgbClr val="333333">
                <a:alpha val="65000"/>
              </a:srgbClr>
            </a:outerShdw>
          </a:effectLst>
        </p:spPr>
      </p:pic>
      <p:pic>
        <p:nvPicPr>
          <p:cNvPr id="2057" name="Picture 9" descr="C:\Documents and Settings\Ewa\Pulpit\220px-O_Canada.svg.png"/>
          <p:cNvPicPr>
            <a:picLocks noChangeAspect="1" noChangeArrowheads="1"/>
          </p:cNvPicPr>
          <p:nvPr/>
        </p:nvPicPr>
        <p:blipFill>
          <a:blip r:embed="rId8" cstate="print"/>
          <a:srcRect/>
          <a:stretch>
            <a:fillRect/>
          </a:stretch>
        </p:blipFill>
        <p:spPr bwMode="auto">
          <a:xfrm>
            <a:off x="7143768" y="3357562"/>
            <a:ext cx="1695822" cy="1690616"/>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edge">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edge">
                                      <p:cBhvr>
                                        <p:cTn id="17" dur="20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wedge">
                                      <p:cBhvr>
                                        <p:cTn id="22" dur="20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2057"/>
                                        </p:tgtEl>
                                        <p:attrNameLst>
                                          <p:attrName>style.visibility</p:attrName>
                                        </p:attrNameLst>
                                      </p:cBhvr>
                                      <p:to>
                                        <p:strVal val="visible"/>
                                      </p:to>
                                    </p:set>
                                    <p:animEffect transition="in" filter="wedge">
                                      <p:cBhvr>
                                        <p:cTn id="27" dur="2000"/>
                                        <p:tgtEl>
                                          <p:spTgt spid="2057"/>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2056"/>
                                        </p:tgtEl>
                                        <p:attrNameLst>
                                          <p:attrName>style.visibility</p:attrName>
                                        </p:attrNameLst>
                                      </p:cBhvr>
                                      <p:to>
                                        <p:strVal val="visible"/>
                                      </p:to>
                                    </p:set>
                                    <p:animEffect transition="in" filter="wedge">
                                      <p:cBhvr>
                                        <p:cTn id="32"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2643174" y="928670"/>
            <a:ext cx="6184428" cy="5184576"/>
          </a:xfrm>
          <a:prstGeom prst="rect">
            <a:avLst/>
          </a:prstGeom>
          <a:noFill/>
          <a:ln w="9525">
            <a:noFill/>
            <a:miter lim="800000"/>
            <a:headEnd/>
            <a:tailEnd/>
          </a:ln>
        </p:spPr>
      </p:pic>
      <p:sp>
        <p:nvSpPr>
          <p:cNvPr id="2" name="Prostokąt 1"/>
          <p:cNvSpPr/>
          <p:nvPr/>
        </p:nvSpPr>
        <p:spPr>
          <a:xfrm>
            <a:off x="179512" y="188640"/>
            <a:ext cx="6192688" cy="2923877"/>
          </a:xfrm>
          <a:prstGeom prst="rect">
            <a:avLst/>
          </a:prstGeom>
        </p:spPr>
        <p:txBody>
          <a:bodyPr wrap="square">
            <a:spAutoFit/>
          </a:bodyPr>
          <a:lstStyle/>
          <a:p>
            <a:r>
              <a:rPr lang="en-US" sz="4000" dirty="0" smtClean="0">
                <a:latin typeface="French Script MT" pitchFamily="66" charset="0"/>
              </a:rPr>
              <a:t>Canada </a:t>
            </a:r>
            <a:r>
              <a:rPr lang="en-US" sz="4000" dirty="0" smtClean="0">
                <a:latin typeface="French Script MT" pitchFamily="66" charset="0"/>
              </a:rPr>
              <a:t> border </a:t>
            </a:r>
            <a:r>
              <a:rPr lang="pl-PL" sz="4000" dirty="0" smtClean="0">
                <a:latin typeface="French Script MT" pitchFamily="66" charset="0"/>
              </a:rPr>
              <a:t>on land </a:t>
            </a:r>
            <a:endParaRPr lang="pl-PL" sz="4000" dirty="0" smtClean="0">
              <a:latin typeface="French Script MT" pitchFamily="66" charset="0"/>
            </a:endParaRPr>
          </a:p>
          <a:p>
            <a:r>
              <a:rPr lang="pl-PL" sz="4000" dirty="0" smtClean="0">
                <a:latin typeface="French Script MT" pitchFamily="66" charset="0"/>
              </a:rPr>
              <a:t>  </a:t>
            </a:r>
            <a:r>
              <a:rPr lang="en-US" sz="4000" dirty="0" smtClean="0">
                <a:latin typeface="French Script MT" pitchFamily="66" charset="0"/>
              </a:rPr>
              <a:t>only with the </a:t>
            </a:r>
            <a:endParaRPr lang="pl-PL" sz="4000" dirty="0" smtClean="0">
              <a:latin typeface="French Script MT" pitchFamily="66" charset="0"/>
            </a:endParaRPr>
          </a:p>
          <a:p>
            <a:r>
              <a:rPr lang="pl-PL" sz="4000" dirty="0" smtClean="0">
                <a:latin typeface="French Script MT" pitchFamily="66" charset="0"/>
              </a:rPr>
              <a:t>   </a:t>
            </a:r>
            <a:r>
              <a:rPr lang="en-US" sz="4000" dirty="0" smtClean="0">
                <a:latin typeface="French Script MT" pitchFamily="66" charset="0"/>
              </a:rPr>
              <a:t>United States</a:t>
            </a:r>
            <a:r>
              <a:rPr lang="pl-PL" sz="4000" dirty="0" smtClean="0">
                <a:latin typeface="French Script MT" pitchFamily="66" charset="0"/>
              </a:rPr>
              <a:t>.</a:t>
            </a:r>
          </a:p>
          <a:p>
            <a:endParaRPr lang="pl-PL" sz="3200" dirty="0" smtClean="0">
              <a:latin typeface="French Script MT" pitchFamily="66" charset="0"/>
            </a:endParaRPr>
          </a:p>
          <a:p>
            <a:endParaRPr lang="pl-PL" sz="3200" dirty="0">
              <a:latin typeface="French Script MT" pitchFamily="66" charset="0"/>
            </a:endParaRPr>
          </a:p>
        </p:txBody>
      </p:sp>
      <p:sp>
        <p:nvSpPr>
          <p:cNvPr id="4" name="Prostokąt 3"/>
          <p:cNvSpPr/>
          <p:nvPr/>
        </p:nvSpPr>
        <p:spPr>
          <a:xfrm>
            <a:off x="179512" y="4725144"/>
            <a:ext cx="5741444" cy="1323439"/>
          </a:xfrm>
          <a:prstGeom prst="rect">
            <a:avLst/>
          </a:prstGeom>
        </p:spPr>
        <p:txBody>
          <a:bodyPr wrap="square">
            <a:spAutoFit/>
          </a:bodyPr>
          <a:lstStyle/>
          <a:p>
            <a:r>
              <a:rPr lang="en-US" sz="4000" dirty="0" smtClean="0">
                <a:latin typeface="French Script MT" pitchFamily="66" charset="0"/>
              </a:rPr>
              <a:t>There are ten provinces </a:t>
            </a:r>
            <a:endParaRPr lang="pl-PL" sz="4000" dirty="0" smtClean="0">
              <a:latin typeface="French Script MT" pitchFamily="66" charset="0"/>
            </a:endParaRPr>
          </a:p>
          <a:p>
            <a:r>
              <a:rPr lang="en-US" sz="4000" dirty="0" smtClean="0">
                <a:latin typeface="French Script MT" pitchFamily="66" charset="0"/>
              </a:rPr>
              <a:t>and three territories</a:t>
            </a:r>
            <a:endParaRPr lang="pl-PL" sz="4000" dirty="0">
              <a:latin typeface="French Script MT" pitchFamily="66"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2000" fill="hold"/>
                                        <p:tgtEl>
                                          <p:spTgt spid="3075"/>
                                        </p:tgtEl>
                                        <p:attrNameLst>
                                          <p:attrName>ppt_x</p:attrName>
                                        </p:attrNameLst>
                                      </p:cBhvr>
                                      <p:tavLst>
                                        <p:tav tm="0">
                                          <p:val>
                                            <p:strVal val="1+#ppt_w/2"/>
                                          </p:val>
                                        </p:tav>
                                        <p:tav tm="100000">
                                          <p:val>
                                            <p:strVal val="#ppt_x"/>
                                          </p:val>
                                        </p:tav>
                                      </p:tavLst>
                                    </p:anim>
                                    <p:anim calcmode="lin" valueType="num">
                                      <p:cBhvr additive="base">
                                        <p:cTn id="8" dur="20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Prostokąt 1"/>
          <p:cNvSpPr/>
          <p:nvPr/>
        </p:nvSpPr>
        <p:spPr>
          <a:xfrm>
            <a:off x="179512" y="188640"/>
            <a:ext cx="5904656" cy="1384995"/>
          </a:xfrm>
          <a:prstGeom prst="rect">
            <a:avLst/>
          </a:prstGeom>
        </p:spPr>
        <p:txBody>
          <a:bodyPr wrap="square">
            <a:spAutoFit/>
          </a:bodyPr>
          <a:lstStyle/>
          <a:p>
            <a:r>
              <a:rPr lang="pl-PL" sz="4800" dirty="0" err="1" smtClean="0">
                <a:latin typeface="French Script MT" pitchFamily="66" charset="0"/>
              </a:rPr>
              <a:t>Famous</a:t>
            </a:r>
            <a:r>
              <a:rPr lang="pl-PL" sz="4800" dirty="0" smtClean="0">
                <a:latin typeface="French Script MT" pitchFamily="66" charset="0"/>
              </a:rPr>
              <a:t> </a:t>
            </a:r>
            <a:r>
              <a:rPr lang="pl-PL" sz="4800" dirty="0" err="1" smtClean="0">
                <a:latin typeface="French Script MT" pitchFamily="66" charset="0"/>
              </a:rPr>
              <a:t>Canadians</a:t>
            </a:r>
            <a:r>
              <a:rPr lang="pl-PL" sz="4800" dirty="0" smtClean="0">
                <a:latin typeface="French Script MT" pitchFamily="66" charset="0"/>
              </a:rPr>
              <a:t>:</a:t>
            </a:r>
          </a:p>
          <a:p>
            <a:r>
              <a:rPr lang="pl-PL" sz="3600" dirty="0" smtClean="0">
                <a:latin typeface="French Script MT" pitchFamily="66" charset="0"/>
              </a:rPr>
              <a:t> </a:t>
            </a:r>
            <a:endParaRPr lang="pl-PL" sz="3600" dirty="0">
              <a:latin typeface="French Script MT" pitchFamily="66" charset="0"/>
            </a:endParaRPr>
          </a:p>
        </p:txBody>
      </p:sp>
      <p:sp>
        <p:nvSpPr>
          <p:cNvPr id="3" name="Prostokąt 2"/>
          <p:cNvSpPr/>
          <p:nvPr/>
        </p:nvSpPr>
        <p:spPr>
          <a:xfrm>
            <a:off x="323528" y="1052736"/>
            <a:ext cx="2232248" cy="4585871"/>
          </a:xfrm>
          <a:prstGeom prst="rect">
            <a:avLst/>
          </a:prstGeom>
        </p:spPr>
        <p:txBody>
          <a:bodyPr wrap="square">
            <a:spAutoFit/>
          </a:bodyPr>
          <a:lstStyle/>
          <a:p>
            <a:pPr>
              <a:buFont typeface="Arial" pitchFamily="34" charset="0"/>
              <a:buChar char="•"/>
            </a:pPr>
            <a:r>
              <a:rPr lang="pl-PL" sz="3200" dirty="0" err="1" smtClean="0">
                <a:latin typeface="French Script MT" pitchFamily="66" charset="0"/>
              </a:rPr>
              <a:t>Celine</a:t>
            </a:r>
            <a:r>
              <a:rPr lang="pl-PL" sz="3200" dirty="0" smtClean="0">
                <a:latin typeface="French Script MT" pitchFamily="66" charset="0"/>
              </a:rPr>
              <a:t> </a:t>
            </a:r>
            <a:r>
              <a:rPr lang="pl-PL" sz="3200" dirty="0" smtClean="0">
                <a:latin typeface="French Script MT" pitchFamily="66" charset="0"/>
              </a:rPr>
              <a:t>Dion</a:t>
            </a:r>
            <a:endParaRPr lang="pl-PL" sz="2000" dirty="0" smtClean="0">
              <a:latin typeface="Baskerville Old Face" pitchFamily="18" charset="0"/>
            </a:endParaRPr>
          </a:p>
          <a:p>
            <a:pPr>
              <a:buFont typeface="Arial" pitchFamily="34" charset="0"/>
              <a:buChar char="•"/>
            </a:pPr>
            <a:r>
              <a:rPr lang="pl-PL" sz="2000" dirty="0" smtClean="0">
                <a:latin typeface="Baskerville Old Face" pitchFamily="18" charset="0"/>
              </a:rPr>
              <a:t> </a:t>
            </a:r>
            <a:r>
              <a:rPr lang="pl-PL" sz="2000" dirty="0" err="1" smtClean="0">
                <a:latin typeface="Baskerville Old Face" pitchFamily="18" charset="0"/>
              </a:rPr>
              <a:t>is</a:t>
            </a:r>
            <a:r>
              <a:rPr lang="pl-PL" sz="2000" dirty="0" smtClean="0">
                <a:latin typeface="Baskerville Old Face" pitchFamily="18" charset="0"/>
              </a:rPr>
              <a:t> </a:t>
            </a:r>
            <a:r>
              <a:rPr lang="pl-PL" sz="2000" dirty="0" smtClean="0">
                <a:latin typeface="Baskerville Old Face" pitchFamily="18" charset="0"/>
              </a:rPr>
              <a:t>a singer. </a:t>
            </a:r>
            <a:r>
              <a:rPr lang="en-US" sz="2000" dirty="0" smtClean="0">
                <a:latin typeface="Baskerville Old Face" pitchFamily="18" charset="0"/>
              </a:rPr>
              <a:t>Apart from singing he is dealing largely with charity activity.</a:t>
            </a:r>
            <a:r>
              <a:rPr lang="pl-PL" sz="2000" dirty="0" smtClean="0">
                <a:latin typeface="Baskerville Old Face" pitchFamily="18" charset="0"/>
              </a:rPr>
              <a:t/>
            </a:r>
            <a:br>
              <a:rPr lang="pl-PL" sz="2000" dirty="0" smtClean="0">
                <a:latin typeface="Baskerville Old Face" pitchFamily="18" charset="0"/>
              </a:rPr>
            </a:br>
            <a:endParaRPr lang="pl-PL" sz="2000" dirty="0" smtClean="0">
              <a:latin typeface="Baskerville Old Face" pitchFamily="18" charset="0"/>
            </a:endParaRPr>
          </a:p>
          <a:p>
            <a:pPr>
              <a:buFont typeface="Arial" pitchFamily="34" charset="0"/>
              <a:buChar char="•"/>
            </a:pPr>
            <a:endParaRPr lang="pl-PL" sz="2000" dirty="0" smtClean="0">
              <a:latin typeface="Baskerville Old Face" pitchFamily="18" charset="0"/>
            </a:endParaRPr>
          </a:p>
          <a:p>
            <a:pPr>
              <a:buFont typeface="Arial" pitchFamily="34" charset="0"/>
              <a:buChar char="•"/>
            </a:pPr>
            <a:endParaRPr lang="pl-PL" sz="2000" dirty="0" smtClean="0">
              <a:latin typeface="Baskerville Old Face" pitchFamily="18" charset="0"/>
            </a:endParaRPr>
          </a:p>
          <a:p>
            <a:endParaRPr lang="pl-PL" sz="2000" dirty="0" smtClean="0">
              <a:latin typeface="Baskerville Old Face" pitchFamily="18" charset="0"/>
            </a:endParaRPr>
          </a:p>
          <a:p>
            <a:pPr>
              <a:buFont typeface="Arial" pitchFamily="34" charset="0"/>
              <a:buChar char="•"/>
            </a:pPr>
            <a:endParaRPr lang="pl-PL" sz="2000" dirty="0" smtClean="0">
              <a:latin typeface="Baskerville Old Face" pitchFamily="18" charset="0"/>
            </a:endParaRPr>
          </a:p>
          <a:p>
            <a:pPr>
              <a:buFont typeface="Arial" pitchFamily="34" charset="0"/>
              <a:buChar char="•"/>
            </a:pPr>
            <a:endParaRPr lang="pl-PL" sz="2000" dirty="0" smtClean="0">
              <a:latin typeface="Baskerville Old Face" pitchFamily="18" charset="0"/>
            </a:endParaRPr>
          </a:p>
          <a:p>
            <a:pPr>
              <a:buFont typeface="Arial" pitchFamily="34" charset="0"/>
              <a:buChar char="•"/>
            </a:pPr>
            <a:endParaRPr lang="pl-PL" sz="2000" dirty="0" smtClean="0">
              <a:latin typeface="Baskerville Old Face" pitchFamily="18" charset="0"/>
            </a:endParaRPr>
          </a:p>
        </p:txBody>
      </p:sp>
      <p:sp>
        <p:nvSpPr>
          <p:cNvPr id="4" name="Prostokąt 3"/>
          <p:cNvSpPr/>
          <p:nvPr/>
        </p:nvSpPr>
        <p:spPr>
          <a:xfrm>
            <a:off x="3059832" y="1052736"/>
            <a:ext cx="2376264" cy="2893100"/>
          </a:xfrm>
          <a:prstGeom prst="rect">
            <a:avLst/>
          </a:prstGeom>
        </p:spPr>
        <p:txBody>
          <a:bodyPr wrap="square">
            <a:spAutoFit/>
          </a:bodyPr>
          <a:lstStyle/>
          <a:p>
            <a:pPr>
              <a:buFont typeface="Arial" pitchFamily="34" charset="0"/>
              <a:buChar char="•"/>
            </a:pPr>
            <a:r>
              <a:rPr lang="pl-PL" sz="3200" dirty="0" smtClean="0">
                <a:latin typeface="French Script MT" pitchFamily="66" charset="0"/>
              </a:rPr>
              <a:t>Nelly </a:t>
            </a:r>
            <a:r>
              <a:rPr lang="pl-PL" sz="3200" dirty="0" err="1" smtClean="0">
                <a:latin typeface="French Script MT" pitchFamily="66" charset="0"/>
              </a:rPr>
              <a:t>Furtado</a:t>
            </a:r>
            <a:r>
              <a:rPr lang="pl-PL" dirty="0" smtClean="0"/>
              <a:t/>
            </a:r>
            <a:br>
              <a:rPr lang="pl-PL" dirty="0" smtClean="0"/>
            </a:br>
            <a:r>
              <a:rPr lang="pl-PL" sz="2000" dirty="0" err="1" smtClean="0">
                <a:latin typeface="Baskerville Old Face" pitchFamily="18" charset="0"/>
              </a:rPr>
              <a:t>is</a:t>
            </a:r>
            <a:r>
              <a:rPr lang="pl-PL" sz="2000" dirty="0" smtClean="0">
                <a:latin typeface="Baskerville Old Face" pitchFamily="18" charset="0"/>
              </a:rPr>
              <a:t> </a:t>
            </a:r>
            <a:r>
              <a:rPr lang="pl-PL" sz="2000" dirty="0" smtClean="0">
                <a:latin typeface="Baskerville Old Face" pitchFamily="18" charset="0"/>
              </a:rPr>
              <a:t>a singer</a:t>
            </a:r>
            <a:r>
              <a:rPr lang="pl-PL" sz="2000" dirty="0" smtClean="0">
                <a:latin typeface="Baskerville Old Face" pitchFamily="18" charset="0"/>
              </a:rPr>
              <a:t>. </a:t>
            </a:r>
            <a:r>
              <a:rPr lang="pl-PL" sz="2000" dirty="0" err="1" smtClean="0">
                <a:latin typeface="Baskerville Old Face" pitchFamily="18" charset="0"/>
              </a:rPr>
              <a:t>She</a:t>
            </a:r>
            <a:r>
              <a:rPr lang="pl-PL" sz="2000" dirty="0" smtClean="0">
                <a:latin typeface="Baskerville Old Face" pitchFamily="18" charset="0"/>
              </a:rPr>
              <a:t> </a:t>
            </a:r>
            <a:r>
              <a:rPr lang="en-US" sz="2000" dirty="0" smtClean="0">
                <a:latin typeface="Baskerville Old Face" pitchFamily="18" charset="0"/>
              </a:rPr>
              <a:t>is able to play the trombone, and </a:t>
            </a:r>
            <a:r>
              <a:rPr lang="en-US" sz="2000" dirty="0" smtClean="0">
                <a:latin typeface="Baskerville Old Face" pitchFamily="18" charset="0"/>
              </a:rPr>
              <a:t>the </a:t>
            </a:r>
            <a:r>
              <a:rPr lang="en-US" sz="2000" dirty="0" smtClean="0">
                <a:latin typeface="Baskerville Old Face" pitchFamily="18" charset="0"/>
              </a:rPr>
              <a:t>keyboard. She wrote the first texts at the age of 7.</a:t>
            </a:r>
            <a:r>
              <a:rPr lang="pl-PL" dirty="0" smtClean="0"/>
              <a:t/>
            </a:r>
            <a:br>
              <a:rPr lang="pl-PL" dirty="0" smtClean="0"/>
            </a:br>
            <a:endParaRPr lang="pl-PL" dirty="0" smtClean="0"/>
          </a:p>
        </p:txBody>
      </p:sp>
      <p:sp>
        <p:nvSpPr>
          <p:cNvPr id="5" name="Prostokąt 4"/>
          <p:cNvSpPr/>
          <p:nvPr/>
        </p:nvSpPr>
        <p:spPr>
          <a:xfrm>
            <a:off x="5500694" y="214290"/>
            <a:ext cx="3643306" cy="584775"/>
          </a:xfrm>
          <a:prstGeom prst="rect">
            <a:avLst/>
          </a:prstGeom>
        </p:spPr>
        <p:txBody>
          <a:bodyPr wrap="square">
            <a:spAutoFit/>
          </a:bodyPr>
          <a:lstStyle/>
          <a:p>
            <a:pPr>
              <a:buFont typeface="Arial" pitchFamily="34" charset="0"/>
              <a:buChar char="•"/>
            </a:pPr>
            <a:r>
              <a:rPr lang="pl-PL" sz="3200" dirty="0" smtClean="0">
                <a:latin typeface="French Script MT" pitchFamily="66" charset="0"/>
              </a:rPr>
              <a:t>Pamela Anderson</a:t>
            </a:r>
            <a:endParaRPr lang="pl-PL" sz="3200" dirty="0" smtClean="0">
              <a:latin typeface="French Script MT" pitchFamily="66" charset="0"/>
            </a:endParaRPr>
          </a:p>
        </p:txBody>
      </p:sp>
      <p:pic>
        <p:nvPicPr>
          <p:cNvPr id="1026" name="Picture 2"/>
          <p:cNvPicPr>
            <a:picLocks noChangeAspect="1" noChangeArrowheads="1"/>
          </p:cNvPicPr>
          <p:nvPr/>
        </p:nvPicPr>
        <p:blipFill>
          <a:blip r:embed="rId3" cstate="print"/>
          <a:srcRect/>
          <a:stretch>
            <a:fillRect/>
          </a:stretch>
        </p:blipFill>
        <p:spPr bwMode="auto">
          <a:xfrm>
            <a:off x="323528" y="3861048"/>
            <a:ext cx="2220247" cy="2664296"/>
          </a:xfrm>
          <a:prstGeom prst="rect">
            <a:avLst/>
          </a:prstGeom>
          <a:ln>
            <a:noFill/>
          </a:ln>
          <a:effectLst>
            <a:softEdge rad="112500"/>
          </a:effectLst>
        </p:spPr>
      </p:pic>
      <p:pic>
        <p:nvPicPr>
          <p:cNvPr id="1027" name="Picture 3"/>
          <p:cNvPicPr>
            <a:picLocks noChangeAspect="1" noChangeArrowheads="1"/>
          </p:cNvPicPr>
          <p:nvPr/>
        </p:nvPicPr>
        <p:blipFill>
          <a:blip r:embed="rId4" cstate="print"/>
          <a:srcRect/>
          <a:stretch>
            <a:fillRect/>
          </a:stretch>
        </p:blipFill>
        <p:spPr bwMode="auto">
          <a:xfrm>
            <a:off x="2915816" y="3573016"/>
            <a:ext cx="2655859" cy="2952328"/>
          </a:xfrm>
          <a:prstGeom prst="rect">
            <a:avLst/>
          </a:prstGeom>
          <a:ln>
            <a:noFill/>
          </a:ln>
          <a:effectLst>
            <a:softEdge rad="112500"/>
          </a:effectLst>
        </p:spPr>
      </p:pic>
      <p:sp>
        <p:nvSpPr>
          <p:cNvPr id="8" name="Prostokąt 7"/>
          <p:cNvSpPr/>
          <p:nvPr/>
        </p:nvSpPr>
        <p:spPr>
          <a:xfrm>
            <a:off x="6156176" y="692696"/>
            <a:ext cx="2430016" cy="2862322"/>
          </a:xfrm>
          <a:prstGeom prst="rect">
            <a:avLst/>
          </a:prstGeom>
        </p:spPr>
        <p:txBody>
          <a:bodyPr wrap="square">
            <a:spAutoFit/>
          </a:bodyPr>
          <a:lstStyle/>
          <a:p>
            <a:r>
              <a:rPr lang="en-US" sz="2000" dirty="0" smtClean="0">
                <a:latin typeface="Baskerville Old Face" pitchFamily="18" charset="0"/>
              </a:rPr>
              <a:t>the actress and the model, </a:t>
            </a:r>
            <a:r>
              <a:rPr lang="en-US" sz="2000" dirty="0" smtClean="0">
                <a:latin typeface="Baskerville Old Face" pitchFamily="18" charset="0"/>
              </a:rPr>
              <a:t>She </a:t>
            </a:r>
            <a:r>
              <a:rPr lang="en-US" sz="2000" dirty="0" smtClean="0">
                <a:latin typeface="Baskerville Old Face" pitchFamily="18" charset="0"/>
              </a:rPr>
              <a:t>is associated with the People organization for the Ethical Treatment of Animals.</a:t>
            </a:r>
            <a:r>
              <a:rPr lang="pl-PL" sz="2000" dirty="0" smtClean="0">
                <a:latin typeface="Baskerville Old Face" pitchFamily="18" charset="0"/>
              </a:rPr>
              <a:t> </a:t>
            </a:r>
            <a:r>
              <a:rPr lang="en-US" sz="2000" dirty="0" smtClean="0">
                <a:latin typeface="Baskerville Old Face" pitchFamily="18" charset="0"/>
              </a:rPr>
              <a:t>She achieved fame playing in the</a:t>
            </a:r>
            <a:r>
              <a:rPr lang="pl-PL" sz="2000" dirty="0" smtClean="0">
                <a:latin typeface="Baskerville Old Face" pitchFamily="18" charset="0"/>
              </a:rPr>
              <a:t> „</a:t>
            </a:r>
            <a:r>
              <a:rPr lang="pl-PL" sz="2000" i="1" dirty="0" err="1" smtClean="0">
                <a:latin typeface="Baskerville Old Face" pitchFamily="18" charset="0"/>
              </a:rPr>
              <a:t>Baywatch</a:t>
            </a:r>
            <a:r>
              <a:rPr lang="pl-PL" sz="2000" i="1" dirty="0" smtClean="0">
                <a:latin typeface="Baskerville Old Face" pitchFamily="18" charset="0"/>
              </a:rPr>
              <a:t>”</a:t>
            </a:r>
            <a:r>
              <a:rPr lang="en-US" sz="2000" dirty="0" smtClean="0">
                <a:latin typeface="Baskerville Old Face" pitchFamily="18" charset="0"/>
              </a:rPr>
              <a:t>.</a:t>
            </a:r>
          </a:p>
        </p:txBody>
      </p:sp>
      <p:pic>
        <p:nvPicPr>
          <p:cNvPr id="1028" name="Picture 4"/>
          <p:cNvPicPr>
            <a:picLocks noChangeAspect="1" noChangeArrowheads="1"/>
          </p:cNvPicPr>
          <p:nvPr/>
        </p:nvPicPr>
        <p:blipFill>
          <a:blip r:embed="rId5" cstate="print"/>
          <a:srcRect/>
          <a:stretch>
            <a:fillRect/>
          </a:stretch>
        </p:blipFill>
        <p:spPr bwMode="auto">
          <a:xfrm>
            <a:off x="6300192" y="3861047"/>
            <a:ext cx="1944216" cy="2692585"/>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3000" fill="hold"/>
                                        <p:tgtEl>
                                          <p:spTgt spid="1026"/>
                                        </p:tgtEl>
                                        <p:attrNameLst>
                                          <p:attrName>ppt_w</p:attrName>
                                        </p:attrNameLst>
                                      </p:cBhvr>
                                      <p:tavLst>
                                        <p:tav tm="0">
                                          <p:val>
                                            <p:fltVal val="0"/>
                                          </p:val>
                                        </p:tav>
                                        <p:tav tm="100000">
                                          <p:val>
                                            <p:strVal val="#ppt_w"/>
                                          </p:val>
                                        </p:tav>
                                      </p:tavLst>
                                    </p:anim>
                                    <p:anim calcmode="lin" valueType="num">
                                      <p:cBhvr>
                                        <p:cTn id="8" dur="3000" fill="hold"/>
                                        <p:tgtEl>
                                          <p:spTgt spid="1026"/>
                                        </p:tgtEl>
                                        <p:attrNameLst>
                                          <p:attrName>ppt_h</p:attrName>
                                        </p:attrNameLst>
                                      </p:cBhvr>
                                      <p:tavLst>
                                        <p:tav tm="0">
                                          <p:val>
                                            <p:fltVal val="0"/>
                                          </p:val>
                                        </p:tav>
                                        <p:tav tm="100000">
                                          <p:val>
                                            <p:strVal val="#ppt_h"/>
                                          </p:val>
                                        </p:tav>
                                      </p:tavLst>
                                    </p:anim>
                                    <p:animEffect transition="in" filter="fade">
                                      <p:cBhvr>
                                        <p:cTn id="9" dur="3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3000" fill="hold"/>
                                        <p:tgtEl>
                                          <p:spTgt spid="1027"/>
                                        </p:tgtEl>
                                        <p:attrNameLst>
                                          <p:attrName>ppt_w</p:attrName>
                                        </p:attrNameLst>
                                      </p:cBhvr>
                                      <p:tavLst>
                                        <p:tav tm="0">
                                          <p:val>
                                            <p:fltVal val="0"/>
                                          </p:val>
                                        </p:tav>
                                        <p:tav tm="100000">
                                          <p:val>
                                            <p:strVal val="#ppt_w"/>
                                          </p:val>
                                        </p:tav>
                                      </p:tavLst>
                                    </p:anim>
                                    <p:anim calcmode="lin" valueType="num">
                                      <p:cBhvr>
                                        <p:cTn id="15" dur="3000" fill="hold"/>
                                        <p:tgtEl>
                                          <p:spTgt spid="1027"/>
                                        </p:tgtEl>
                                        <p:attrNameLst>
                                          <p:attrName>ppt_h</p:attrName>
                                        </p:attrNameLst>
                                      </p:cBhvr>
                                      <p:tavLst>
                                        <p:tav tm="0">
                                          <p:val>
                                            <p:fltVal val="0"/>
                                          </p:val>
                                        </p:tav>
                                        <p:tav tm="100000">
                                          <p:val>
                                            <p:strVal val="#ppt_h"/>
                                          </p:val>
                                        </p:tav>
                                      </p:tavLst>
                                    </p:anim>
                                    <p:animEffect transition="in" filter="fade">
                                      <p:cBhvr>
                                        <p:cTn id="16" dur="3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3000" fill="hold"/>
                                        <p:tgtEl>
                                          <p:spTgt spid="1028"/>
                                        </p:tgtEl>
                                        <p:attrNameLst>
                                          <p:attrName>ppt_w</p:attrName>
                                        </p:attrNameLst>
                                      </p:cBhvr>
                                      <p:tavLst>
                                        <p:tav tm="0">
                                          <p:val>
                                            <p:fltVal val="0"/>
                                          </p:val>
                                        </p:tav>
                                        <p:tav tm="100000">
                                          <p:val>
                                            <p:strVal val="#ppt_w"/>
                                          </p:val>
                                        </p:tav>
                                      </p:tavLst>
                                    </p:anim>
                                    <p:anim calcmode="lin" valueType="num">
                                      <p:cBhvr>
                                        <p:cTn id="22" dur="3000" fill="hold"/>
                                        <p:tgtEl>
                                          <p:spTgt spid="1028"/>
                                        </p:tgtEl>
                                        <p:attrNameLst>
                                          <p:attrName>ppt_h</p:attrName>
                                        </p:attrNameLst>
                                      </p:cBhvr>
                                      <p:tavLst>
                                        <p:tav tm="0">
                                          <p:val>
                                            <p:fltVal val="0"/>
                                          </p:val>
                                        </p:tav>
                                        <p:tav tm="100000">
                                          <p:val>
                                            <p:strVal val="#ppt_h"/>
                                          </p:val>
                                        </p:tav>
                                      </p:tavLst>
                                    </p:anim>
                                    <p:animEffect transition="in" filter="fade">
                                      <p:cBhvr>
                                        <p:cTn id="23" dur="3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51520" y="2708920"/>
            <a:ext cx="3275856" cy="2490157"/>
          </a:xfrm>
          <a:prstGeom prst="rect">
            <a:avLst/>
          </a:prstGeom>
          <a:ln>
            <a:noFill/>
          </a:ln>
          <a:effectLst>
            <a:softEdge rad="112500"/>
          </a:effectLst>
        </p:spPr>
      </p:pic>
      <p:sp>
        <p:nvSpPr>
          <p:cNvPr id="2" name="Prostokąt 1"/>
          <p:cNvSpPr/>
          <p:nvPr/>
        </p:nvSpPr>
        <p:spPr>
          <a:xfrm>
            <a:off x="611560" y="1124744"/>
            <a:ext cx="2736303" cy="2000548"/>
          </a:xfrm>
          <a:prstGeom prst="rect">
            <a:avLst/>
          </a:prstGeom>
        </p:spPr>
        <p:txBody>
          <a:bodyPr wrap="square">
            <a:spAutoFit/>
          </a:bodyPr>
          <a:lstStyle/>
          <a:p>
            <a:r>
              <a:rPr lang="pl-PL" sz="3200" dirty="0" smtClean="0">
                <a:latin typeface="French Script MT" pitchFamily="66" charset="0"/>
              </a:rPr>
              <a:t>Ottawa </a:t>
            </a:r>
            <a:r>
              <a:rPr lang="en-US" sz="2000" dirty="0" smtClean="0">
                <a:latin typeface="Baskerville Old Face" pitchFamily="18" charset="0"/>
              </a:rPr>
              <a:t>is the Capital City of Canada and a great place to soak in Canadian culture. </a:t>
            </a:r>
            <a:r>
              <a:rPr lang="pl-PL" sz="2000" dirty="0" smtClean="0">
                <a:latin typeface="Baskerville Old Face" pitchFamily="18" charset="0"/>
              </a:rPr>
              <a:t> </a:t>
            </a:r>
            <a:r>
              <a:rPr lang="pl-PL" sz="3200" dirty="0" smtClean="0">
                <a:latin typeface="French Script MT" pitchFamily="66" charset="0"/>
              </a:rPr>
              <a:t/>
            </a:r>
            <a:br>
              <a:rPr lang="pl-PL" sz="3200" dirty="0" smtClean="0">
                <a:latin typeface="French Script MT" pitchFamily="66" charset="0"/>
              </a:rPr>
            </a:br>
            <a:endParaRPr lang="pl-PL" sz="3200" dirty="0">
              <a:latin typeface="French Script MT" pitchFamily="66" charset="0"/>
            </a:endParaRPr>
          </a:p>
        </p:txBody>
      </p:sp>
      <p:sp>
        <p:nvSpPr>
          <p:cNvPr id="3" name="Prostokąt 2"/>
          <p:cNvSpPr/>
          <p:nvPr/>
        </p:nvSpPr>
        <p:spPr>
          <a:xfrm>
            <a:off x="1403648" y="188640"/>
            <a:ext cx="4918911" cy="830997"/>
          </a:xfrm>
          <a:prstGeom prst="rect">
            <a:avLst/>
          </a:prstGeom>
        </p:spPr>
        <p:txBody>
          <a:bodyPr wrap="none">
            <a:spAutoFit/>
          </a:bodyPr>
          <a:lstStyle/>
          <a:p>
            <a:r>
              <a:rPr lang="pl-PL" sz="4800" dirty="0" err="1" smtClean="0">
                <a:latin typeface="French Script MT" pitchFamily="66" charset="0"/>
              </a:rPr>
              <a:t>Famous</a:t>
            </a:r>
            <a:r>
              <a:rPr lang="pl-PL" sz="4800" dirty="0" smtClean="0">
                <a:latin typeface="French Script MT" pitchFamily="66" charset="0"/>
              </a:rPr>
              <a:t> </a:t>
            </a:r>
            <a:r>
              <a:rPr lang="pl-PL" sz="4800" dirty="0" err="1" smtClean="0">
                <a:latin typeface="French Script MT" pitchFamily="66" charset="0"/>
              </a:rPr>
              <a:t>Places</a:t>
            </a:r>
            <a:r>
              <a:rPr lang="pl-PL" sz="4800" dirty="0" smtClean="0">
                <a:latin typeface="French Script MT" pitchFamily="66" charset="0"/>
              </a:rPr>
              <a:t> </a:t>
            </a:r>
            <a:r>
              <a:rPr lang="pl-PL" sz="4800" dirty="0" err="1" smtClean="0">
                <a:latin typeface="French Script MT" pitchFamily="66" charset="0"/>
              </a:rPr>
              <a:t>in</a:t>
            </a:r>
            <a:r>
              <a:rPr lang="pl-PL" sz="4800" dirty="0" smtClean="0">
                <a:latin typeface="French Script MT" pitchFamily="66" charset="0"/>
              </a:rPr>
              <a:t> Canada:</a:t>
            </a:r>
            <a:endParaRPr lang="pl-PL" sz="4800" dirty="0">
              <a:latin typeface="French Script MT" pitchFamily="66" charset="0"/>
            </a:endParaRPr>
          </a:p>
        </p:txBody>
      </p:sp>
      <p:sp>
        <p:nvSpPr>
          <p:cNvPr id="5" name="Prostokąt 4"/>
          <p:cNvSpPr/>
          <p:nvPr/>
        </p:nvSpPr>
        <p:spPr>
          <a:xfrm>
            <a:off x="4932040" y="1484784"/>
            <a:ext cx="2736304" cy="2246769"/>
          </a:xfrm>
          <a:prstGeom prst="rect">
            <a:avLst/>
          </a:prstGeom>
        </p:spPr>
        <p:txBody>
          <a:bodyPr wrap="square">
            <a:spAutoFit/>
          </a:bodyPr>
          <a:lstStyle/>
          <a:p>
            <a:r>
              <a:rPr lang="en-US" sz="2000" dirty="0" smtClean="0">
                <a:latin typeface="Baskerville Old Face" pitchFamily="18" charset="0"/>
              </a:rPr>
              <a:t>The Canadian side of the Falls is perhaps the most visited region in Ontario</a:t>
            </a:r>
            <a:r>
              <a:rPr lang="pl-PL" sz="2000" dirty="0" smtClean="0">
                <a:latin typeface="Baskerville Old Face" pitchFamily="18" charset="0"/>
              </a:rPr>
              <a:t>.</a:t>
            </a:r>
            <a:r>
              <a:rPr lang="en-US" sz="2000" dirty="0" smtClean="0">
                <a:latin typeface="Baskerville Old Face" pitchFamily="18" charset="0"/>
              </a:rPr>
              <a:t> he area offers casinos and theme parks along with the natural spectacle of Horseshoe Falls.</a:t>
            </a:r>
            <a:endParaRPr lang="pl-PL" sz="2000" dirty="0">
              <a:latin typeface="Baskerville Old Face" pitchFamily="18" charset="0"/>
            </a:endParaRPr>
          </a:p>
        </p:txBody>
      </p:sp>
      <p:sp>
        <p:nvSpPr>
          <p:cNvPr id="6" name="Prostokąt 5"/>
          <p:cNvSpPr/>
          <p:nvPr/>
        </p:nvSpPr>
        <p:spPr>
          <a:xfrm>
            <a:off x="5148064" y="980728"/>
            <a:ext cx="2004459" cy="584775"/>
          </a:xfrm>
          <a:prstGeom prst="rect">
            <a:avLst/>
          </a:prstGeom>
        </p:spPr>
        <p:txBody>
          <a:bodyPr wrap="none">
            <a:spAutoFit/>
          </a:bodyPr>
          <a:lstStyle/>
          <a:p>
            <a:r>
              <a:rPr lang="pl-PL" sz="3200" dirty="0" smtClean="0">
                <a:latin typeface="French Script MT" pitchFamily="66" charset="0"/>
              </a:rPr>
              <a:t>Niagara Falls</a:t>
            </a:r>
            <a:endParaRPr lang="pl-PL" sz="3200" dirty="0">
              <a:latin typeface="French Script MT" pitchFamily="66" charset="0"/>
            </a:endParaRPr>
          </a:p>
        </p:txBody>
      </p:sp>
      <p:pic>
        <p:nvPicPr>
          <p:cNvPr id="2051" name="Picture 3"/>
          <p:cNvPicPr>
            <a:picLocks noChangeAspect="1" noChangeArrowheads="1"/>
          </p:cNvPicPr>
          <p:nvPr/>
        </p:nvPicPr>
        <p:blipFill>
          <a:blip r:embed="rId4" cstate="print"/>
          <a:srcRect/>
          <a:stretch>
            <a:fillRect/>
          </a:stretch>
        </p:blipFill>
        <p:spPr bwMode="auto">
          <a:xfrm>
            <a:off x="4572000" y="3789040"/>
            <a:ext cx="3324108" cy="2232248"/>
          </a:xfrm>
          <a:prstGeom prst="rect">
            <a:avLst/>
          </a:prstGeom>
          <a:ln>
            <a:noFill/>
          </a:ln>
          <a:effectLst>
            <a:softEdge rad="112500"/>
          </a:effectLst>
        </p:spPr>
      </p:pic>
      <p:sp>
        <p:nvSpPr>
          <p:cNvPr id="9" name="Prostokąt 8">
            <a:hlinkClick r:id="rId5"/>
          </p:cNvPr>
          <p:cNvSpPr/>
          <p:nvPr/>
        </p:nvSpPr>
        <p:spPr>
          <a:xfrm>
            <a:off x="323528" y="5805264"/>
            <a:ext cx="2215543" cy="646331"/>
          </a:xfrm>
          <a:prstGeom prst="rect">
            <a:avLst/>
          </a:prstGeom>
        </p:spPr>
        <p:txBody>
          <a:bodyPr wrap="none">
            <a:spAutoFit/>
          </a:bodyPr>
          <a:lstStyle/>
          <a:p>
            <a:r>
              <a:rPr lang="pl-PL" dirty="0" smtClean="0">
                <a:latin typeface="Baskerville Old Face" pitchFamily="18" charset="0"/>
              </a:rPr>
              <a:t>More </a:t>
            </a:r>
            <a:r>
              <a:rPr lang="pl-PL" dirty="0" err="1" smtClean="0">
                <a:latin typeface="Baskerville Old Face" pitchFamily="18" charset="0"/>
              </a:rPr>
              <a:t>information</a:t>
            </a:r>
            <a:r>
              <a:rPr lang="pl-PL" dirty="0" smtClean="0">
                <a:latin typeface="Baskerville Old Face" pitchFamily="18" charset="0"/>
              </a:rPr>
              <a:t> on:</a:t>
            </a:r>
            <a:br>
              <a:rPr lang="pl-PL" dirty="0" smtClean="0">
                <a:latin typeface="Baskerville Old Face" pitchFamily="18" charset="0"/>
              </a:rPr>
            </a:br>
            <a:r>
              <a:rPr lang="pl-PL" dirty="0" err="1" smtClean="0">
                <a:latin typeface="Baskerville Old Face" pitchFamily="18" charset="0"/>
                <a:hlinkClick r:id="rId5"/>
              </a:rPr>
              <a:t>famous</a:t>
            </a:r>
            <a:r>
              <a:rPr lang="pl-PL" dirty="0" smtClean="0">
                <a:latin typeface="Baskerville Old Face" pitchFamily="18" charset="0"/>
                <a:hlinkClick r:id="rId5"/>
              </a:rPr>
              <a:t> </a:t>
            </a:r>
            <a:r>
              <a:rPr lang="pl-PL" dirty="0" err="1" smtClean="0">
                <a:latin typeface="Baskerville Old Face" pitchFamily="18" charset="0"/>
                <a:hlinkClick r:id="rId5"/>
              </a:rPr>
              <a:t>places</a:t>
            </a:r>
            <a:endParaRPr lang="pl-PL" dirty="0">
              <a:latin typeface="Baskerville Old Face"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3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edge">
                                      <p:cBhvr>
                                        <p:cTn id="12" dur="3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Prostokąt 2"/>
          <p:cNvSpPr/>
          <p:nvPr/>
        </p:nvSpPr>
        <p:spPr>
          <a:xfrm>
            <a:off x="467544" y="908720"/>
            <a:ext cx="7992888" cy="3416320"/>
          </a:xfrm>
          <a:prstGeom prst="rect">
            <a:avLst/>
          </a:prstGeom>
        </p:spPr>
        <p:txBody>
          <a:bodyPr wrap="square">
            <a:spAutoFit/>
          </a:bodyPr>
          <a:lstStyle/>
          <a:p>
            <a:pPr algn="ctr"/>
            <a:r>
              <a:rPr lang="en-US" sz="2400" dirty="0" smtClean="0">
                <a:latin typeface="Baskerville Old Face" pitchFamily="18" charset="0"/>
              </a:rPr>
              <a:t>A multitude of languages are used in Canada. According to the 2006 census, English and French are the mother tongues. New Brunswick is the only Canadian province that has both English and French as its official languages. Quebec's official language is French. English and French are recognized by the Constitution of Canada as "official languages." This means that all laws of the federal government are enacted in both English and French and that federal government services must be available in both languages.</a:t>
            </a:r>
            <a:endParaRPr lang="pl-PL" sz="2400" dirty="0">
              <a:latin typeface="Baskerville Old Face" pitchFamily="18" charset="0"/>
            </a:endParaRPr>
          </a:p>
        </p:txBody>
      </p:sp>
      <p:sp>
        <p:nvSpPr>
          <p:cNvPr id="4" name="Prostokąt 3"/>
          <p:cNvSpPr/>
          <p:nvPr/>
        </p:nvSpPr>
        <p:spPr>
          <a:xfrm>
            <a:off x="755576" y="0"/>
            <a:ext cx="5098832" cy="1015663"/>
          </a:xfrm>
          <a:prstGeom prst="rect">
            <a:avLst/>
          </a:prstGeom>
        </p:spPr>
        <p:txBody>
          <a:bodyPr wrap="none">
            <a:spAutoFit/>
          </a:bodyPr>
          <a:lstStyle/>
          <a:p>
            <a:r>
              <a:rPr lang="pl-PL" sz="6000" dirty="0" err="1" smtClean="0">
                <a:latin typeface="French Script MT" pitchFamily="66" charset="0"/>
              </a:rPr>
              <a:t>Languages</a:t>
            </a:r>
            <a:r>
              <a:rPr lang="pl-PL" sz="6000" dirty="0" smtClean="0">
                <a:latin typeface="French Script MT" pitchFamily="66" charset="0"/>
              </a:rPr>
              <a:t> of Canada</a:t>
            </a:r>
            <a:endParaRPr lang="pl-PL" sz="6000" dirty="0">
              <a:latin typeface="French Script MT" pitchFamily="66" charset="0"/>
            </a:endParaRPr>
          </a:p>
        </p:txBody>
      </p:sp>
      <p:pic>
        <p:nvPicPr>
          <p:cNvPr id="3075" name="Picture 3" descr="C:\Documents and Settings\Ewa\Pulpit\figure33-en.gif"/>
          <p:cNvPicPr>
            <a:picLocks noChangeAspect="1" noChangeArrowheads="1"/>
          </p:cNvPicPr>
          <p:nvPr/>
        </p:nvPicPr>
        <p:blipFill>
          <a:blip r:embed="rId3" cstate="print"/>
          <a:srcRect/>
          <a:stretch>
            <a:fillRect/>
          </a:stretch>
        </p:blipFill>
        <p:spPr bwMode="auto">
          <a:xfrm>
            <a:off x="323528" y="3861048"/>
            <a:ext cx="4536504" cy="279018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51520" y="332656"/>
            <a:ext cx="8229600" cy="1143000"/>
          </a:xfrm>
        </p:spPr>
        <p:txBody>
          <a:bodyPr>
            <a:normAutofit fontScale="90000"/>
          </a:bodyPr>
          <a:lstStyle/>
          <a:p>
            <a:pPr lvl="1" algn="l" rtl="0">
              <a:spcBef>
                <a:spcPct val="0"/>
              </a:spcBef>
            </a:pP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sz="5300" dirty="0" smtClean="0">
                <a:latin typeface="French Script MT" pitchFamily="66" charset="0"/>
              </a:rPr>
              <a:t>Wykonały:</a:t>
            </a:r>
            <a:r>
              <a:rPr lang="pl-PL" sz="2700" dirty="0" smtClean="0"/>
              <a:t/>
            </a:r>
            <a:br>
              <a:rPr lang="pl-PL" sz="2700" dirty="0" smtClean="0"/>
            </a:br>
            <a:r>
              <a:rPr lang="pl-PL" dirty="0" smtClean="0"/>
              <a:t/>
            </a:r>
            <a:br>
              <a:rPr lang="pl-PL" dirty="0" smtClean="0"/>
            </a:br>
            <a:endParaRPr lang="pl-PL" dirty="0"/>
          </a:p>
        </p:txBody>
      </p:sp>
      <p:sp>
        <p:nvSpPr>
          <p:cNvPr id="3" name="Symbol zastępczy zawartości 2"/>
          <p:cNvSpPr>
            <a:spLocks noGrp="1"/>
          </p:cNvSpPr>
          <p:nvPr>
            <p:ph idx="1"/>
          </p:nvPr>
        </p:nvSpPr>
        <p:spPr>
          <a:xfrm>
            <a:off x="-180528" y="1556792"/>
            <a:ext cx="8229600" cy="4525963"/>
          </a:xfrm>
        </p:spPr>
        <p:txBody>
          <a:bodyPr>
            <a:normAutofit lnSpcReduction="10000"/>
          </a:bodyPr>
          <a:lstStyle/>
          <a:p>
            <a:pPr lvl="1">
              <a:buFont typeface="Wingdings" pitchFamily="2" charset="2"/>
              <a:buChar char="q"/>
            </a:pPr>
            <a:r>
              <a:rPr lang="pl-PL" sz="6600" dirty="0" smtClean="0">
                <a:latin typeface="French Script MT" pitchFamily="66" charset="0"/>
              </a:rPr>
              <a:t>Kinga Mazurek</a:t>
            </a:r>
          </a:p>
          <a:p>
            <a:pPr lvl="1">
              <a:buFont typeface="Wingdings" pitchFamily="2" charset="2"/>
              <a:buChar char="q"/>
            </a:pPr>
            <a:r>
              <a:rPr lang="pl-PL" sz="6600" dirty="0" smtClean="0">
                <a:latin typeface="French Script MT" pitchFamily="66" charset="0"/>
              </a:rPr>
              <a:t>Sylwia Zygmunt</a:t>
            </a:r>
            <a:r>
              <a:rPr lang="pl-PL" dirty="0" smtClean="0"/>
              <a:t/>
            </a:r>
            <a:br>
              <a:rPr lang="pl-PL" dirty="0" smtClean="0"/>
            </a:br>
            <a:endParaRPr lang="pl-PL" dirty="0" smtClean="0"/>
          </a:p>
          <a:p>
            <a:pPr lvl="1">
              <a:buNone/>
            </a:pPr>
            <a:r>
              <a:rPr lang="pl-PL" dirty="0" smtClean="0"/>
              <a:t/>
            </a:r>
            <a:br>
              <a:rPr lang="pl-PL" dirty="0" smtClean="0"/>
            </a:br>
            <a:r>
              <a:rPr lang="pl-PL" dirty="0" smtClean="0"/>
              <a:t>Korzystałyśmy z:</a:t>
            </a:r>
          </a:p>
          <a:p>
            <a:pPr lvl="1">
              <a:buFont typeface="Arial" pitchFamily="34" charset="0"/>
              <a:buChar char="•"/>
            </a:pPr>
            <a:r>
              <a:rPr lang="pl-PL" dirty="0" err="1" smtClean="0"/>
              <a:t>Wikipedii</a:t>
            </a:r>
            <a:r>
              <a:rPr lang="pl-PL" dirty="0" smtClean="0"/>
              <a:t>.</a:t>
            </a:r>
            <a:br>
              <a:rPr lang="pl-PL" dirty="0" smtClean="0"/>
            </a:br>
            <a:endParaRPr lang="pl-PL" dirty="0"/>
          </a:p>
        </p:txBody>
      </p:sp>
      <p:pic>
        <p:nvPicPr>
          <p:cNvPr id="4098" name="Picture 2" descr="E:\moje na nk\wywołać II\DSC_0194.JPG"/>
          <p:cNvPicPr>
            <a:picLocks noChangeAspect="1" noChangeArrowheads="1"/>
          </p:cNvPicPr>
          <p:nvPr/>
        </p:nvPicPr>
        <p:blipFill>
          <a:blip r:embed="rId3" cstate="print"/>
          <a:srcRect/>
          <a:stretch>
            <a:fillRect/>
          </a:stretch>
        </p:blipFill>
        <p:spPr bwMode="auto">
          <a:xfrm>
            <a:off x="4211960" y="3645024"/>
            <a:ext cx="4104456" cy="2866603"/>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3000" fill="hold"/>
                                        <p:tgtEl>
                                          <p:spTgt spid="4098"/>
                                        </p:tgtEl>
                                        <p:attrNameLst>
                                          <p:attrName>ppt_w</p:attrName>
                                        </p:attrNameLst>
                                      </p:cBhvr>
                                      <p:tavLst>
                                        <p:tav tm="0">
                                          <p:val>
                                            <p:fltVal val="0"/>
                                          </p:val>
                                        </p:tav>
                                        <p:tav tm="100000">
                                          <p:val>
                                            <p:strVal val="#ppt_w"/>
                                          </p:val>
                                        </p:tav>
                                      </p:tavLst>
                                    </p:anim>
                                    <p:anim calcmode="lin" valueType="num">
                                      <p:cBhvr>
                                        <p:cTn id="8" dur="3000" fill="hold"/>
                                        <p:tgtEl>
                                          <p:spTgt spid="4098"/>
                                        </p:tgtEl>
                                        <p:attrNameLst>
                                          <p:attrName>ppt_h</p:attrName>
                                        </p:attrNameLst>
                                      </p:cBhvr>
                                      <p:tavLst>
                                        <p:tav tm="0">
                                          <p:val>
                                            <p:fltVal val="0"/>
                                          </p:val>
                                        </p:tav>
                                        <p:tav tm="100000">
                                          <p:val>
                                            <p:strVal val="#ppt_h"/>
                                          </p:val>
                                        </p:tav>
                                      </p:tavLst>
                                    </p:anim>
                                    <p:animEffect transition="in" filter="fade">
                                      <p:cBhvr>
                                        <p:cTn id="9" dur="3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TotalTime>
  <Words>313</Words>
  <Application>Microsoft Office PowerPoint</Application>
  <PresentationFormat>Pokaz na ekranie (4:3)</PresentationFormat>
  <Paragraphs>42</Paragraphs>
  <Slides>9</Slides>
  <Notes>1</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Motyw pakietu Office</vt:lpstr>
      <vt:lpstr>Slajd 1</vt:lpstr>
      <vt:lpstr>Slajd 2</vt:lpstr>
      <vt:lpstr>  „     </vt:lpstr>
      <vt:lpstr>Slajd 4</vt:lpstr>
      <vt:lpstr>Slajd 5</vt:lpstr>
      <vt:lpstr>Slajd 6</vt:lpstr>
      <vt:lpstr>Slajd 7</vt:lpstr>
      <vt:lpstr>Slajd 8</vt:lpstr>
      <vt:lpstr>    Wykonały: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abc</dc:creator>
  <cp:lastModifiedBy>Użytkownik</cp:lastModifiedBy>
  <cp:revision>47</cp:revision>
  <dcterms:created xsi:type="dcterms:W3CDTF">2012-03-06T19:15:51Z</dcterms:created>
  <dcterms:modified xsi:type="dcterms:W3CDTF">2012-10-24T18:51:55Z</dcterms:modified>
</cp:coreProperties>
</file>