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70" r:id="rId13"/>
    <p:sldId id="271" r:id="rId14"/>
    <p:sldId id="272" r:id="rId15"/>
    <p:sldId id="273" r:id="rId16"/>
    <p:sldId id="274" r:id="rId17"/>
    <p:sldId id="275" r:id="rId18"/>
    <p:sldId id="267" r:id="rId19"/>
    <p:sldId id="268"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91448B-4CDB-475C-B65F-AFA15E0D8460}" type="datetimeFigureOut">
              <a:rPr lang="pl-PL" smtClean="0"/>
              <a:t>2013-01-28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91448B-4CDB-475C-B65F-AFA15E0D8460}" type="datetimeFigureOut">
              <a:rPr lang="pl-PL" smtClean="0"/>
              <a:t>2013-01-28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91448B-4CDB-475C-B65F-AFA15E0D8460}" type="datetimeFigureOut">
              <a:rPr lang="pl-PL" smtClean="0"/>
              <a:t>2013-01-28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91448B-4CDB-475C-B65F-AFA15E0D8460}" type="datetimeFigureOut">
              <a:rPr lang="pl-PL" smtClean="0"/>
              <a:t>2013-01-28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91448B-4CDB-475C-B65F-AFA15E0D8460}" type="datetimeFigureOut">
              <a:rPr lang="pl-PL" smtClean="0"/>
              <a:t>2013-01-28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91448B-4CDB-475C-B65F-AFA15E0D8460}" type="datetimeFigureOut">
              <a:rPr lang="pl-PL" smtClean="0"/>
              <a:t>2013-01-28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91448B-4CDB-475C-B65F-AFA15E0D8460}" type="datetimeFigureOut">
              <a:rPr lang="pl-PL" smtClean="0"/>
              <a:t>2013-01-28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91448B-4CDB-475C-B65F-AFA15E0D8460}" type="datetimeFigureOut">
              <a:rPr lang="pl-PL" smtClean="0"/>
              <a:t>2013-01-28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91448B-4CDB-475C-B65F-AFA15E0D8460}" type="datetimeFigureOut">
              <a:rPr lang="pl-PL" smtClean="0"/>
              <a:t>2013-01-28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91448B-4CDB-475C-B65F-AFA15E0D8460}" type="datetimeFigureOut">
              <a:rPr lang="pl-PL" smtClean="0"/>
              <a:t>2013-01-28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91448B-4CDB-475C-B65F-AFA15E0D8460}" type="datetimeFigureOut">
              <a:rPr lang="pl-PL" smtClean="0"/>
              <a:t>2013-01-28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4BA22F-8D77-4B4C-979A-689BDDCEABD0}" type="slidenum">
              <a:rPr lang="pl-PL" smtClean="0"/>
              <a:t>‹#›</a:t>
            </a:fld>
            <a:endParaRPr lang="pl-PL"/>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1448B-4CDB-475C-B65F-AFA15E0D8460}" type="datetimeFigureOut">
              <a:rPr lang="pl-PL" smtClean="0"/>
              <a:t>2013-01-28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BA22F-8D77-4B4C-979A-689BDDCEABD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sndAc>
      <p:stSnd>
        <p:snd r:embed="rId13" name="click.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hyperlink" Target="http://www.poszukiwanieskarbow.com/numizmatyka/polska-krolewska.html"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gazetka_matematyczna.republika.pl/PIENIADZE/Historia_pieniadza.ht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ławek\Desktop\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ytuł 1"/>
          <p:cNvSpPr>
            <a:spLocks noGrp="1"/>
          </p:cNvSpPr>
          <p:nvPr>
            <p:ph type="ctrTitle"/>
          </p:nvPr>
        </p:nvSpPr>
        <p:spPr/>
        <p:txBody>
          <a:bodyPr>
            <a:noAutofit/>
          </a:bodyPr>
          <a:lstStyle/>
          <a:p>
            <a:r>
              <a:rPr lang="pl-PL" b="1" i="1" u="sng" dirty="0" smtClean="0">
                <a:latin typeface="Bradley Hand ITC" pitchFamily="66" charset="0"/>
              </a:rPr>
              <a:t>Historia polskich pieniędzy od czasów Bolesława Chrobrego do dziś</a:t>
            </a:r>
            <a:endParaRPr lang="pl-PL" b="1" i="1" u="sng" dirty="0">
              <a:latin typeface="Bradley Hand ITC" pitchFamily="66" charset="0"/>
            </a:endParaRPr>
          </a:p>
        </p:txBody>
      </p:sp>
      <p:sp>
        <p:nvSpPr>
          <p:cNvPr id="3" name="Podtytuł 2"/>
          <p:cNvSpPr>
            <a:spLocks noGrp="1"/>
          </p:cNvSpPr>
          <p:nvPr>
            <p:ph type="subTitle" idx="1"/>
          </p:nvPr>
        </p:nvSpPr>
        <p:spPr/>
        <p:txBody>
          <a:bodyPr/>
          <a:lstStyle/>
          <a:p>
            <a:endParaRPr lang="pl-PL"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i="1" u="sng" dirty="0" smtClean="0">
                <a:latin typeface="Bradley Hand ITC" pitchFamily="66" charset="0"/>
              </a:rPr>
              <a:t>Pierwsze  orty</a:t>
            </a:r>
            <a:endParaRPr lang="pl-PL"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orty Zygmunta III Wazy (1587-1623). Te srebrne monety wprowadzono w Polsce. Początkowo o wartości 10 groszy.</a:t>
            </a:r>
            <a:endParaRPr lang="pl-PL" dirty="0">
              <a:latin typeface="Bradley Hand ITC" pitchFamily="66" charset="0"/>
            </a:endParaRPr>
          </a:p>
        </p:txBody>
      </p:sp>
      <p:pic>
        <p:nvPicPr>
          <p:cNvPr id="10242" name="Picture 2" descr="C:\Users\Sławek\Desktop\Pierwsze%2520monety%2520Polski%2520krlewskiej%2520%2520w_012.jpg"/>
          <p:cNvPicPr>
            <a:picLocks noGrp="1" noChangeAspect="1" noChangeArrowheads="1"/>
          </p:cNvPicPr>
          <p:nvPr>
            <p:ph sz="half" idx="2"/>
          </p:nvPr>
        </p:nvPicPr>
        <p:blipFill>
          <a:blip r:embed="rId3" cstate="print"/>
          <a:srcRect/>
          <a:stretch>
            <a:fillRect/>
          </a:stretch>
        </p:blipFill>
        <p:spPr bwMode="auto">
          <a:xfrm>
            <a:off x="4644008" y="1772816"/>
            <a:ext cx="3942946" cy="3864868"/>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u="sng" dirty="0" smtClean="0">
                <a:latin typeface="Bradley Hand ITC" pitchFamily="66" charset="0"/>
              </a:rPr>
              <a:t>Największa  złota  moneta  polska</a:t>
            </a:r>
            <a:endParaRPr lang="pl-PL"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100-dukatówka koronna Zygmunta III Wazy (1587-1623) z 1621 roku, wybita w mennicy koronnej w Bydgoszczy.</a:t>
            </a:r>
            <a:endParaRPr lang="pl-PL" dirty="0">
              <a:latin typeface="Bradley Hand ITC" pitchFamily="66" charset="0"/>
            </a:endParaRPr>
          </a:p>
        </p:txBody>
      </p:sp>
      <p:pic>
        <p:nvPicPr>
          <p:cNvPr id="11266" name="Picture 2" descr="C:\Users\Sławek\Desktop\Pierwsze%2520monety%2520Polski%2520krlewskiej%2520%2520w_035.jpg"/>
          <p:cNvPicPr>
            <a:picLocks noGrp="1" noChangeAspect="1" noChangeArrowheads="1"/>
          </p:cNvPicPr>
          <p:nvPr>
            <p:ph sz="half" idx="2"/>
          </p:nvPr>
        </p:nvPicPr>
        <p:blipFill>
          <a:blip r:embed="rId3" cstate="print"/>
          <a:srcRect/>
          <a:stretch>
            <a:fillRect/>
          </a:stretch>
        </p:blipFill>
        <p:spPr bwMode="auto">
          <a:xfrm>
            <a:off x="4648200" y="1859939"/>
            <a:ext cx="4038600" cy="4006484"/>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ławek\Desktop\image013.jpg"/>
          <p:cNvPicPr>
            <a:picLocks noGrp="1" noChangeAspect="1" noChangeArrowheads="1"/>
          </p:cNvPicPr>
          <p:nvPr>
            <p:ph sz="half" idx="2"/>
          </p:nvPr>
        </p:nvPicPr>
        <p:blipFill>
          <a:blip r:embed="rId3" cstate="print"/>
          <a:srcRect/>
          <a:stretch>
            <a:fillRect/>
          </a:stretch>
        </p:blipFill>
        <p:spPr bwMode="auto">
          <a:xfrm>
            <a:off x="4355976" y="1844824"/>
            <a:ext cx="4546848" cy="4248472"/>
          </a:xfrm>
          <a:prstGeom prst="rect">
            <a:avLst/>
          </a:prstGeom>
          <a:noFill/>
        </p:spPr>
      </p:pic>
      <p:sp>
        <p:nvSpPr>
          <p:cNvPr id="2" name="Tytuł 1"/>
          <p:cNvSpPr>
            <a:spLocks noGrp="1"/>
          </p:cNvSpPr>
          <p:nvPr>
            <p:ph type="title"/>
          </p:nvPr>
        </p:nvSpPr>
        <p:spPr/>
        <p:txBody>
          <a:bodyPr/>
          <a:lstStyle/>
          <a:p>
            <a:r>
              <a:rPr lang="pl-PL" b="1" i="1" u="sng" dirty="0" smtClean="0">
                <a:latin typeface="Bradley Hand ITC" pitchFamily="66" charset="0"/>
              </a:rPr>
              <a:t>bilety skarbowe</a:t>
            </a:r>
            <a:endParaRPr lang="pl-PL" b="1" i="1" u="sng" dirty="0">
              <a:latin typeface="Bradley Hand ITC" pitchFamily="66" charset="0"/>
            </a:endParaRPr>
          </a:p>
        </p:txBody>
      </p:sp>
      <p:sp>
        <p:nvSpPr>
          <p:cNvPr id="3" name="Symbol zastępczy zawartości 2"/>
          <p:cNvSpPr>
            <a:spLocks noGrp="1"/>
          </p:cNvSpPr>
          <p:nvPr>
            <p:ph sz="half" idx="1"/>
          </p:nvPr>
        </p:nvSpPr>
        <p:spPr/>
        <p:txBody>
          <a:bodyPr>
            <a:normAutofit lnSpcReduction="10000"/>
          </a:bodyPr>
          <a:lstStyle/>
          <a:p>
            <a:r>
              <a:rPr lang="pl-PL" dirty="0" smtClean="0">
                <a:latin typeface="Bradley Hand ITC" pitchFamily="66" charset="0"/>
              </a:rPr>
              <a:t>wprowadzono w związku z potrzebami Powstania Kościuszkowskiego w 1794 roku. Powstały wówczas kantory, w których można było swobodnie wymieniać bilety na monety i wysokie nominały na niskie. </a:t>
            </a:r>
          </a:p>
          <a:p>
            <a:endParaRPr lang="pl-PL" dirty="0"/>
          </a:p>
        </p:txBody>
      </p:sp>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fade">
                                      <p:cBhvr>
                                        <p:cTn id="12"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b="1" i="1" u="sng" dirty="0" smtClean="0">
                <a:latin typeface="Bradley Hand ITC" pitchFamily="66" charset="0"/>
              </a:rPr>
              <a:t>Marka polska</a:t>
            </a:r>
            <a:endParaRPr lang="pl-PL" sz="4800" b="1" i="1" u="sng" dirty="0">
              <a:latin typeface="Bradley Hand ITC" pitchFamily="66" charset="0"/>
            </a:endParaRPr>
          </a:p>
        </p:txBody>
      </p:sp>
      <p:sp>
        <p:nvSpPr>
          <p:cNvPr id="3" name="Symbol zastępczy zawartości 2"/>
          <p:cNvSpPr>
            <a:spLocks noGrp="1"/>
          </p:cNvSpPr>
          <p:nvPr>
            <p:ph sz="half" idx="1"/>
          </p:nvPr>
        </p:nvSpPr>
        <p:spPr/>
        <p:txBody>
          <a:bodyPr>
            <a:normAutofit lnSpcReduction="10000"/>
          </a:bodyPr>
          <a:lstStyle/>
          <a:p>
            <a:r>
              <a:rPr lang="pl-PL" dirty="0">
                <a:latin typeface="Bradley Hand ITC" pitchFamily="66" charset="0"/>
              </a:rPr>
              <a:t> Kolejnym polskim banknotem była marka polska, emitowana przez Polską Krajową Kasę Pożyczkową powstałą w 1917 roku. Pieniądze te były emitowane także po pełnym odzyskaniu niepodległości w 1918 roku.</a:t>
            </a:r>
          </a:p>
        </p:txBody>
      </p:sp>
      <p:pic>
        <p:nvPicPr>
          <p:cNvPr id="18434" name="Picture 2" descr="C:\Users\Sławek\Desktop\Histor1.jpg"/>
          <p:cNvPicPr>
            <a:picLocks noGrp="1" noChangeAspect="1" noChangeArrowheads="1"/>
          </p:cNvPicPr>
          <p:nvPr>
            <p:ph sz="half" idx="2"/>
          </p:nvPr>
        </p:nvPicPr>
        <p:blipFill>
          <a:blip r:embed="rId3" cstate="print"/>
          <a:srcRect/>
          <a:stretch>
            <a:fillRect/>
          </a:stretch>
        </p:blipFill>
        <p:spPr bwMode="auto">
          <a:xfrm>
            <a:off x="5508104" y="1556792"/>
            <a:ext cx="3014040" cy="5050181"/>
          </a:xfrm>
          <a:prstGeom prst="rect">
            <a:avLst/>
          </a:prstGeom>
          <a:noFill/>
        </p:spPr>
      </p:pic>
    </p:spTree>
  </p:cSld>
  <p:clrMapOvr>
    <a:masterClrMapping/>
  </p:clrMapOvr>
  <p:transition spd="slow">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b="1" i="1" u="sng" dirty="0" smtClean="0">
                <a:latin typeface="Bradley Hand ITC" pitchFamily="66" charset="0"/>
              </a:rPr>
              <a:t>Banknoty w czasie wojny</a:t>
            </a:r>
            <a:endParaRPr lang="pl-PL" sz="4800" b="1"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W czasie II wojny światowej Bank Polski, który wraz z zapasami złota ewakuowano na Zachód, przygotował emisję banknotów, które miały wejść do obiegu w Polsce po wojnie.</a:t>
            </a:r>
            <a:endParaRPr lang="pl-PL" dirty="0">
              <a:latin typeface="Bradley Hand ITC" pitchFamily="66" charset="0"/>
            </a:endParaRPr>
          </a:p>
        </p:txBody>
      </p:sp>
      <p:pic>
        <p:nvPicPr>
          <p:cNvPr id="17410" name="Picture 2" descr="C:\Users\Sławek\Desktop\Histor13.jpg"/>
          <p:cNvPicPr>
            <a:picLocks noGrp="1" noChangeAspect="1" noChangeArrowheads="1"/>
          </p:cNvPicPr>
          <p:nvPr>
            <p:ph sz="half" idx="2"/>
          </p:nvPr>
        </p:nvPicPr>
        <p:blipFill>
          <a:blip r:embed="rId3" cstate="print"/>
          <a:srcRect/>
          <a:stretch>
            <a:fillRect/>
          </a:stretch>
        </p:blipFill>
        <p:spPr bwMode="auto">
          <a:xfrm>
            <a:off x="4355976" y="2420888"/>
            <a:ext cx="4488923" cy="3137379"/>
          </a:xfrm>
          <a:prstGeom prst="rect">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Banknoty komunistyczne</a:t>
            </a:r>
            <a:endParaRPr lang="pl-PL" b="1" i="1" u="sng" dirty="0">
              <a:latin typeface="Bradley Hand ITC" pitchFamily="66" charset="0"/>
            </a:endParaRPr>
          </a:p>
        </p:txBody>
      </p:sp>
      <p:sp>
        <p:nvSpPr>
          <p:cNvPr id="3" name="Symbol zastępczy zawartości 2"/>
          <p:cNvSpPr>
            <a:spLocks noGrp="1"/>
          </p:cNvSpPr>
          <p:nvPr>
            <p:ph sz="half" idx="1"/>
          </p:nvPr>
        </p:nvSpPr>
        <p:spPr/>
        <p:txBody>
          <a:bodyPr>
            <a:normAutofit fontScale="92500" lnSpcReduction="20000"/>
          </a:bodyPr>
          <a:lstStyle/>
          <a:p>
            <a:r>
              <a:rPr lang="pl-PL" dirty="0" smtClean="0">
                <a:latin typeface="Bradley Hand ITC" pitchFamily="66" charset="0"/>
              </a:rPr>
              <a:t>W 1944 roku komunistyczne władze wprowadziły na terenach wyzwolonych banknoty Narodowego Banku Polskiego, mimo, że oficjalnie bank taki nie istniał. Banknoty przygotowane przez Bank Polski na emigracji po jego powrocie do kraju oddano na przemiał</a:t>
            </a:r>
            <a:r>
              <a:rPr lang="pl-PL" dirty="0" smtClean="0"/>
              <a:t>.</a:t>
            </a:r>
            <a:endParaRPr lang="pl-PL" dirty="0"/>
          </a:p>
        </p:txBody>
      </p:sp>
      <p:pic>
        <p:nvPicPr>
          <p:cNvPr id="15362" name="Picture 2" descr="C:\Users\Sławek\Desktop\Histor4.jpg"/>
          <p:cNvPicPr>
            <a:picLocks noGrp="1" noChangeAspect="1" noChangeArrowheads="1"/>
          </p:cNvPicPr>
          <p:nvPr>
            <p:ph sz="half" idx="2"/>
          </p:nvPr>
        </p:nvPicPr>
        <p:blipFill>
          <a:blip r:embed="rId3" cstate="print"/>
          <a:srcRect/>
          <a:stretch>
            <a:fillRect/>
          </a:stretch>
        </p:blipFill>
        <p:spPr bwMode="auto">
          <a:xfrm>
            <a:off x="4648200" y="2525986"/>
            <a:ext cx="4038600" cy="2674391"/>
          </a:xfrm>
          <a:prstGeom prst="rect">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down)">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u="sng" dirty="0" smtClean="0">
                <a:latin typeface="Bradley Hand ITC" pitchFamily="66" charset="0"/>
              </a:rPr>
              <a:t>banknoty z wizerunkami "ludzi pracy"</a:t>
            </a:r>
            <a:endParaRPr lang="pl-PL" b="1" i="1" u="sng" dirty="0">
              <a:latin typeface="Bradley Hand ITC" pitchFamily="66" charset="0"/>
            </a:endParaRPr>
          </a:p>
        </p:txBody>
      </p:sp>
      <p:sp>
        <p:nvSpPr>
          <p:cNvPr id="3" name="Symbol zastępczy zawartości 2"/>
          <p:cNvSpPr>
            <a:spLocks noGrp="1"/>
          </p:cNvSpPr>
          <p:nvPr>
            <p:ph sz="half" idx="1"/>
          </p:nvPr>
        </p:nvSpPr>
        <p:spPr/>
        <p:txBody>
          <a:bodyPr>
            <a:normAutofit lnSpcReduction="10000"/>
          </a:bodyPr>
          <a:lstStyle/>
          <a:p>
            <a:r>
              <a:rPr lang="pl-PL" dirty="0" smtClean="0">
                <a:latin typeface="Bradley Hand ITC" pitchFamily="66" charset="0"/>
              </a:rPr>
              <a:t>W 1950 roku po wymianie pieniędzy wprowadzono do obiegu banknoty z wizerunkami "ludzi pracy". Od połowy lat 70-tych wymieniano je stopniowo na banknoty z wizerunkami wybitnych postaci z historii Polski. </a:t>
            </a:r>
            <a:endParaRPr lang="pl-PL" dirty="0">
              <a:latin typeface="Bradley Hand ITC" pitchFamily="66" charset="0"/>
            </a:endParaRPr>
          </a:p>
        </p:txBody>
      </p:sp>
      <p:pic>
        <p:nvPicPr>
          <p:cNvPr id="14338" name="Picture 2" descr="C:\Users\Sławek\Desktop\Histor10.jpg"/>
          <p:cNvPicPr>
            <a:picLocks noGrp="1" noChangeAspect="1" noChangeArrowheads="1"/>
          </p:cNvPicPr>
          <p:nvPr>
            <p:ph sz="half" idx="2"/>
          </p:nvPr>
        </p:nvPicPr>
        <p:blipFill>
          <a:blip r:embed="rId3" cstate="print"/>
          <a:srcRect/>
          <a:stretch>
            <a:fillRect/>
          </a:stretch>
        </p:blipFill>
        <p:spPr bwMode="auto">
          <a:xfrm>
            <a:off x="4427984" y="1556792"/>
            <a:ext cx="4038600" cy="2321738"/>
          </a:xfrm>
          <a:prstGeom prst="rect">
            <a:avLst/>
          </a:prstGeom>
          <a:noFill/>
        </p:spPr>
      </p:pic>
      <p:pic>
        <p:nvPicPr>
          <p:cNvPr id="14339" name="Picture 3" descr="C:\Users\Sławek\Desktop\Histor7.jpg"/>
          <p:cNvPicPr>
            <a:picLocks noChangeAspect="1" noChangeArrowheads="1"/>
          </p:cNvPicPr>
          <p:nvPr/>
        </p:nvPicPr>
        <p:blipFill>
          <a:blip r:embed="rId4" cstate="print"/>
          <a:srcRect/>
          <a:stretch>
            <a:fillRect/>
          </a:stretch>
        </p:blipFill>
        <p:spPr bwMode="auto">
          <a:xfrm>
            <a:off x="4572000" y="4005064"/>
            <a:ext cx="4355976" cy="2504194"/>
          </a:xfrm>
          <a:prstGeom prst="rect">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additive="base">
                                        <p:cTn id="13" dur="500" fill="hold"/>
                                        <p:tgtEl>
                                          <p:spTgt spid="14339"/>
                                        </p:tgtEl>
                                        <p:attrNameLst>
                                          <p:attrName>ppt_x</p:attrName>
                                        </p:attrNameLst>
                                      </p:cBhvr>
                                      <p:tavLst>
                                        <p:tav tm="0">
                                          <p:val>
                                            <p:strVal val="#ppt_x"/>
                                          </p:val>
                                        </p:tav>
                                        <p:tav tm="100000">
                                          <p:val>
                                            <p:strVal val="#ppt_x"/>
                                          </p:val>
                                        </p:tav>
                                      </p:tavLst>
                                    </p:anim>
                                    <p:anim calcmode="lin" valueType="num">
                                      <p:cBhvr additive="base">
                                        <p:cTn id="14"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Dzisiejszy banknoty</a:t>
            </a:r>
            <a:endParaRPr lang="pl-PL" b="1" i="1" u="sng" dirty="0">
              <a:latin typeface="Bradley Hand ITC" pitchFamily="66" charset="0"/>
            </a:endParaRPr>
          </a:p>
        </p:txBody>
      </p:sp>
      <p:sp>
        <p:nvSpPr>
          <p:cNvPr id="3" name="Symbol zastępczy zawartości 2"/>
          <p:cNvSpPr>
            <a:spLocks noGrp="1"/>
          </p:cNvSpPr>
          <p:nvPr>
            <p:ph sz="half" idx="1"/>
          </p:nvPr>
        </p:nvSpPr>
        <p:spPr>
          <a:xfrm>
            <a:off x="2771800" y="1268760"/>
            <a:ext cx="4038600" cy="4525963"/>
          </a:xfrm>
        </p:spPr>
        <p:txBody>
          <a:bodyPr/>
          <a:lstStyle/>
          <a:p>
            <a:r>
              <a:rPr lang="pl-PL" dirty="0" smtClean="0"/>
              <a:t>  </a:t>
            </a:r>
            <a:r>
              <a:rPr lang="pl-PL" dirty="0" smtClean="0">
                <a:latin typeface="Bradley Hand ITC" pitchFamily="66" charset="0"/>
              </a:rPr>
              <a:t>W wyniku denominacji w 1995 roku do obiegu weszły banknoty z serii "królewskiej", które obowiązują do dziś.</a:t>
            </a:r>
            <a:endParaRPr lang="pl-PL" dirty="0">
              <a:latin typeface="Bradley Hand ITC" pitchFamily="66" charset="0"/>
            </a:endParaRPr>
          </a:p>
        </p:txBody>
      </p:sp>
      <p:pic>
        <p:nvPicPr>
          <p:cNvPr id="13314" name="Picture 2" descr="C:\Users\Sławek\Desktop\Histor17.jpg"/>
          <p:cNvPicPr>
            <a:picLocks noGrp="1" noChangeAspect="1" noChangeArrowheads="1"/>
          </p:cNvPicPr>
          <p:nvPr>
            <p:ph sz="half" idx="2"/>
          </p:nvPr>
        </p:nvPicPr>
        <p:blipFill>
          <a:blip r:embed="rId3" cstate="print"/>
          <a:srcRect/>
          <a:stretch>
            <a:fillRect/>
          </a:stretch>
        </p:blipFill>
        <p:spPr bwMode="auto">
          <a:xfrm>
            <a:off x="0" y="5576521"/>
            <a:ext cx="4038600" cy="1281479"/>
          </a:xfrm>
          <a:prstGeom prst="rect">
            <a:avLst/>
          </a:prstGeom>
          <a:noFill/>
        </p:spPr>
      </p:pic>
      <p:pic>
        <p:nvPicPr>
          <p:cNvPr id="13315" name="Picture 3" descr="C:\Users\Sławek\Desktop\Histor14.jpg"/>
          <p:cNvPicPr>
            <a:picLocks noChangeAspect="1" noChangeArrowheads="1"/>
          </p:cNvPicPr>
          <p:nvPr/>
        </p:nvPicPr>
        <p:blipFill>
          <a:blip r:embed="rId4" cstate="print"/>
          <a:srcRect/>
          <a:stretch>
            <a:fillRect/>
          </a:stretch>
        </p:blipFill>
        <p:spPr bwMode="auto">
          <a:xfrm>
            <a:off x="0" y="4308833"/>
            <a:ext cx="4139952" cy="1297735"/>
          </a:xfrm>
          <a:prstGeom prst="rect">
            <a:avLst/>
          </a:prstGeom>
          <a:noFill/>
        </p:spPr>
      </p:pic>
      <p:pic>
        <p:nvPicPr>
          <p:cNvPr id="13316" name="Picture 4" descr="C:\Users\Sławek\Desktop\Histor15.jpg"/>
          <p:cNvPicPr>
            <a:picLocks noChangeAspect="1" noChangeArrowheads="1"/>
          </p:cNvPicPr>
          <p:nvPr/>
        </p:nvPicPr>
        <p:blipFill>
          <a:blip r:embed="rId5" cstate="print"/>
          <a:srcRect/>
          <a:stretch>
            <a:fillRect/>
          </a:stretch>
        </p:blipFill>
        <p:spPr bwMode="auto">
          <a:xfrm>
            <a:off x="4067944" y="4149080"/>
            <a:ext cx="4571998" cy="1454295"/>
          </a:xfrm>
          <a:prstGeom prst="rect">
            <a:avLst/>
          </a:prstGeom>
          <a:noFill/>
        </p:spPr>
      </p:pic>
      <p:pic>
        <p:nvPicPr>
          <p:cNvPr id="13317" name="Picture 5" descr="C:\Users\Sławek\Desktop\Histor16.jpg"/>
          <p:cNvPicPr>
            <a:picLocks noChangeAspect="1" noChangeArrowheads="1"/>
          </p:cNvPicPr>
          <p:nvPr/>
        </p:nvPicPr>
        <p:blipFill>
          <a:blip r:embed="rId6" cstate="print"/>
          <a:srcRect/>
          <a:stretch>
            <a:fillRect/>
          </a:stretch>
        </p:blipFill>
        <p:spPr bwMode="auto">
          <a:xfrm>
            <a:off x="4067944" y="5420704"/>
            <a:ext cx="4585719" cy="1437296"/>
          </a:xfrm>
          <a:prstGeom prst="rect">
            <a:avLst/>
          </a:prstGeom>
          <a:noFill/>
        </p:spPr>
      </p:pic>
    </p:spTree>
  </p:cSld>
  <p:clrMapOvr>
    <a:masterClrMapping/>
  </p:clrMapOvr>
  <p:transition spd="slow">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Źródła</a:t>
            </a:r>
            <a:endParaRPr lang="pl-PL" b="1" i="1" u="sng" dirty="0">
              <a:latin typeface="Bradley Hand ITC" pitchFamily="66" charset="0"/>
            </a:endParaRPr>
          </a:p>
        </p:txBody>
      </p:sp>
      <p:sp>
        <p:nvSpPr>
          <p:cNvPr id="5" name="Symbol zastępczy zawartości 4"/>
          <p:cNvSpPr>
            <a:spLocks noGrp="1"/>
          </p:cNvSpPr>
          <p:nvPr>
            <p:ph idx="1"/>
          </p:nvPr>
        </p:nvSpPr>
        <p:spPr/>
        <p:txBody>
          <a:bodyPr/>
          <a:lstStyle/>
          <a:p>
            <a:r>
              <a:rPr lang="pl-PL" dirty="0" smtClean="0">
                <a:latin typeface="Bradley Hand ITC" pitchFamily="66" charset="0"/>
                <a:hlinkClick r:id="rId3"/>
              </a:rPr>
              <a:t>http://www.poszukiwanieskarbow.com/numizmatyka/polska-krolewska.html</a:t>
            </a:r>
            <a:endParaRPr lang="pl-PL" dirty="0" smtClean="0">
              <a:latin typeface="Bradley Hand ITC" pitchFamily="66" charset="0"/>
            </a:endParaRPr>
          </a:p>
          <a:p>
            <a:endParaRPr lang="pl-PL" dirty="0" smtClean="0">
              <a:latin typeface="Bradley Hand ITC" pitchFamily="66" charset="0"/>
            </a:endParaRPr>
          </a:p>
          <a:p>
            <a:r>
              <a:rPr lang="pl-PL" dirty="0" smtClean="0">
                <a:latin typeface="Bradley Hand ITC" pitchFamily="66" charset="0"/>
                <a:hlinkClick r:id="rId4"/>
              </a:rPr>
              <a:t>http://gazetka_matematyczna.republika.pl/PIENIADZE/Historia_pieniadza.htm</a:t>
            </a:r>
            <a:endParaRPr lang="pl-PL" dirty="0" smtClean="0">
              <a:latin typeface="Bradley Hand ITC" pitchFamily="66" charset="0"/>
            </a:endParaRPr>
          </a:p>
          <a:p>
            <a:endParaRPr lang="pl-PL" dirty="0">
              <a:latin typeface="Bradley Hand ITC" pitchFamily="66" charset="0"/>
            </a:endParaRP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Koniec</a:t>
            </a:r>
            <a:endParaRPr lang="pl-PL" b="1" i="1" u="sng" dirty="0">
              <a:latin typeface="Bradley Hand ITC" pitchFamily="66" charset="0"/>
            </a:endParaRPr>
          </a:p>
        </p:txBody>
      </p:sp>
      <p:sp>
        <p:nvSpPr>
          <p:cNvPr id="3" name="Symbol zastępczy zawartości 2"/>
          <p:cNvSpPr>
            <a:spLocks noGrp="1"/>
          </p:cNvSpPr>
          <p:nvPr>
            <p:ph idx="1"/>
          </p:nvPr>
        </p:nvSpPr>
        <p:spPr/>
        <p:txBody>
          <a:bodyPr/>
          <a:lstStyle/>
          <a:p>
            <a:r>
              <a:rPr lang="pl-PL" dirty="0" smtClean="0">
                <a:latin typeface="Bradley Hand ITC" pitchFamily="66" charset="0"/>
              </a:rPr>
              <a:t>Prezentację przygotowała Magdalena Borsuk</a:t>
            </a:r>
            <a:endParaRPr lang="pl-PL" dirty="0">
              <a:latin typeface="Bradley Hand ITC" pitchFamily="66" charset="0"/>
            </a:endParaRPr>
          </a:p>
        </p:txBody>
      </p:sp>
      <p:pic>
        <p:nvPicPr>
          <p:cNvPr id="16386" name="Picture 2" descr="C:\Users\Sławek\Desktop\2.jpg"/>
          <p:cNvPicPr>
            <a:picLocks noChangeAspect="1" noChangeArrowheads="1"/>
          </p:cNvPicPr>
          <p:nvPr/>
        </p:nvPicPr>
        <p:blipFill>
          <a:blip r:embed="rId3" cstate="print"/>
          <a:srcRect/>
          <a:stretch>
            <a:fillRect/>
          </a:stretch>
        </p:blipFill>
        <p:spPr bwMode="auto">
          <a:xfrm>
            <a:off x="1475656" y="2564904"/>
            <a:ext cx="5953125" cy="3962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dissolve/>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pierwsza moneta Polska</a:t>
            </a:r>
            <a:endParaRPr lang="pl-PL" b="1" i="1" u="sng" dirty="0">
              <a:latin typeface="Bradley Hand ITC" pitchFamily="66" charset="0"/>
            </a:endParaRPr>
          </a:p>
        </p:txBody>
      </p:sp>
      <p:sp>
        <p:nvSpPr>
          <p:cNvPr id="4" name="Symbol zastępczy zawartości 3"/>
          <p:cNvSpPr>
            <a:spLocks noGrp="1"/>
          </p:cNvSpPr>
          <p:nvPr>
            <p:ph sz="half" idx="1"/>
          </p:nvPr>
        </p:nvSpPr>
        <p:spPr/>
        <p:txBody>
          <a:bodyPr>
            <a:normAutofit fontScale="92500" lnSpcReduction="10000"/>
          </a:bodyPr>
          <a:lstStyle/>
          <a:p>
            <a:r>
              <a:rPr lang="pl-PL" dirty="0" smtClean="0">
                <a:latin typeface="Bradley Hand ITC" pitchFamily="66" charset="0"/>
              </a:rPr>
              <a:t>denar z łacińskim zapisem "PRINCES POLONIE" Bolesława Chrobrego (992-1025) z rysunkiem ptaka odczytywanym pierwotnie, jako orzeł, obecnie już tak nie jednoznacznie interpretowanym. Emisję tej monety określa się około roku 1000.</a:t>
            </a:r>
            <a:endParaRPr lang="pl-PL" dirty="0">
              <a:latin typeface="Bradley Hand ITC" pitchFamily="66" charset="0"/>
            </a:endParaRPr>
          </a:p>
        </p:txBody>
      </p:sp>
      <p:pic>
        <p:nvPicPr>
          <p:cNvPr id="2050" name="Picture 2" descr="C:\Users\Sławek\Desktop\34.jpg"/>
          <p:cNvPicPr>
            <a:picLocks noGrp="1" noChangeAspect="1" noChangeArrowheads="1"/>
          </p:cNvPicPr>
          <p:nvPr>
            <p:ph sz="half" idx="2"/>
          </p:nvPr>
        </p:nvPicPr>
        <p:blipFill>
          <a:blip r:embed="rId3" cstate="print"/>
          <a:srcRect/>
          <a:stretch>
            <a:fillRect/>
          </a:stretch>
        </p:blipFill>
        <p:spPr bwMode="auto">
          <a:xfrm>
            <a:off x="5796136" y="3645024"/>
            <a:ext cx="2973139" cy="2876947"/>
          </a:xfrm>
          <a:prstGeom prst="ellipse">
            <a:avLst/>
          </a:prstGeom>
          <a:noFill/>
        </p:spPr>
      </p:pic>
      <p:pic>
        <p:nvPicPr>
          <p:cNvPr id="2051" name="Picture 3" descr="C:\Users\Sławek\Desktop\Pierwsze%2520monety%2520Polski%2520krlewskiej%2520%2520w_041.jpg"/>
          <p:cNvPicPr>
            <a:picLocks noChangeAspect="1" noChangeArrowheads="1"/>
          </p:cNvPicPr>
          <p:nvPr/>
        </p:nvPicPr>
        <p:blipFill>
          <a:blip r:embed="rId4" cstate="print"/>
          <a:srcRect/>
          <a:stretch>
            <a:fillRect/>
          </a:stretch>
        </p:blipFill>
        <p:spPr bwMode="auto">
          <a:xfrm>
            <a:off x="4211960" y="1196752"/>
            <a:ext cx="2552700" cy="2590800"/>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Pierwsze  pozaksiążęce  monety</a:t>
            </a:r>
            <a:endParaRPr lang="pl-PL"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denary palatyna Sieciecha (1080-1100) bite ok. 1080-1097. Sieciech był palatynem Władysława Hermana, sprawującym władzę podczas nieobecności władcy.</a:t>
            </a:r>
            <a:endParaRPr lang="pl-PL" dirty="0">
              <a:latin typeface="Bradley Hand ITC" pitchFamily="66" charset="0"/>
            </a:endParaRPr>
          </a:p>
        </p:txBody>
      </p:sp>
      <p:pic>
        <p:nvPicPr>
          <p:cNvPr id="3074" name="Picture 2" descr="C:\Users\Sławek\Desktop\Pierwsze%2520monety%2520Polski%2520krlewskiej%2520%2520w_003.jpg"/>
          <p:cNvPicPr>
            <a:picLocks noGrp="1" noChangeAspect="1" noChangeArrowheads="1"/>
          </p:cNvPicPr>
          <p:nvPr>
            <p:ph sz="half" idx="2"/>
          </p:nvPr>
        </p:nvPicPr>
        <p:blipFill>
          <a:blip r:embed="rId3" cstate="print"/>
          <a:srcRect/>
          <a:stretch>
            <a:fillRect/>
          </a:stretch>
        </p:blipFill>
        <p:spPr bwMode="auto">
          <a:xfrm>
            <a:off x="5148064" y="2132856"/>
            <a:ext cx="2808311" cy="2874389"/>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polskie brakteaty </a:t>
            </a:r>
            <a:endParaRPr lang="pl-PL" b="1"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brakteaty Bolesława Krzywoustego (1107-1138) z postacią św. Wojciecha.</a:t>
            </a:r>
            <a:endParaRPr lang="pl-PL" dirty="0">
              <a:latin typeface="Bradley Hand ITC" pitchFamily="66" charset="0"/>
            </a:endParaRPr>
          </a:p>
        </p:txBody>
      </p:sp>
      <p:pic>
        <p:nvPicPr>
          <p:cNvPr id="4098" name="Picture 2" descr="C:\Users\Sławek\Desktop\Pierwsze%2520monety%2520Polski%2520krlewskiej%2520%2520w_042.jpg"/>
          <p:cNvPicPr>
            <a:picLocks noGrp="1" noChangeAspect="1" noChangeArrowheads="1"/>
          </p:cNvPicPr>
          <p:nvPr>
            <p:ph sz="half" idx="2"/>
          </p:nvPr>
        </p:nvPicPr>
        <p:blipFill>
          <a:blip r:embed="rId3" cstate="print"/>
          <a:srcRect/>
          <a:stretch>
            <a:fillRect/>
          </a:stretch>
        </p:blipFill>
        <p:spPr bwMode="auto">
          <a:xfrm>
            <a:off x="5219700" y="2467769"/>
            <a:ext cx="2895600" cy="2790825"/>
          </a:xfrm>
          <a:prstGeom prst="ellipse">
            <a:avLst/>
          </a:prstGeom>
          <a:noFill/>
          <a:ln w="76200">
            <a:solidFill>
              <a:schemeClr val="bg2">
                <a:lumMod val="75000"/>
              </a:schemeClr>
            </a:solidFill>
          </a:ln>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Pierwsze  grosze  w  Polsce</a:t>
            </a:r>
            <a:endParaRPr lang="pl-PL" i="1" u="sng" dirty="0">
              <a:latin typeface="Bradley Hand ITC" pitchFamily="66" charset="0"/>
            </a:endParaRPr>
          </a:p>
        </p:txBody>
      </p:sp>
      <p:sp>
        <p:nvSpPr>
          <p:cNvPr id="3" name="Symbol zastępczy zawartości 2"/>
          <p:cNvSpPr>
            <a:spLocks noGrp="1"/>
          </p:cNvSpPr>
          <p:nvPr>
            <p:ph sz="half" idx="1"/>
          </p:nvPr>
        </p:nvSpPr>
        <p:spPr>
          <a:xfrm>
            <a:off x="1115616" y="2332037"/>
            <a:ext cx="4038600" cy="4525963"/>
          </a:xfrm>
        </p:spPr>
        <p:txBody>
          <a:bodyPr/>
          <a:lstStyle/>
          <a:p>
            <a:r>
              <a:rPr lang="pl-PL" dirty="0" smtClean="0">
                <a:latin typeface="Bradley Hand ITC" pitchFamily="66" charset="0"/>
              </a:rPr>
              <a:t>grosze praskie po koronowaniu się Wacława II na króla Polski w 1300-1305r</a:t>
            </a:r>
            <a:r>
              <a:rPr lang="pl-PL" dirty="0" smtClean="0"/>
              <a:t>.</a:t>
            </a:r>
            <a:endParaRPr lang="pl-PL" dirty="0"/>
          </a:p>
        </p:txBody>
      </p:sp>
      <p:pic>
        <p:nvPicPr>
          <p:cNvPr id="5122" name="Picture 2" descr="C:\Users\Sławek\Desktop\Pierwsze%2520monety%2520Polski%2520krlewskiej%2520%2520w_030.jpg"/>
          <p:cNvPicPr>
            <a:picLocks noGrp="1" noChangeAspect="1" noChangeArrowheads="1"/>
          </p:cNvPicPr>
          <p:nvPr>
            <p:ph sz="half" idx="2"/>
          </p:nvPr>
        </p:nvPicPr>
        <p:blipFill>
          <a:blip r:embed="rId3" cstate="print"/>
          <a:srcRect/>
          <a:stretch>
            <a:fillRect/>
          </a:stretch>
        </p:blipFill>
        <p:spPr bwMode="auto">
          <a:xfrm>
            <a:off x="5272087" y="2448719"/>
            <a:ext cx="2790825" cy="2828925"/>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Pierwsze  polskie  grosze</a:t>
            </a:r>
            <a:endParaRPr lang="pl-PL"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grosze krakowskie Kazimierza Wielkiego (1333-1370) wprowadzone około 1367 roku, jako przeciwwaga groszy praskich (bardziej polityczna niż ekonomiczna). </a:t>
            </a:r>
            <a:r>
              <a:rPr lang="pl-PL" dirty="0" smtClean="0"/>
              <a:t> </a:t>
            </a:r>
            <a:endParaRPr lang="pl-PL" dirty="0"/>
          </a:p>
        </p:txBody>
      </p:sp>
      <p:pic>
        <p:nvPicPr>
          <p:cNvPr id="6146" name="Picture 2" descr="C:\Users\Sławek\Desktop\Pierwsze%2520monety%2520Polski%2520krlewskiej%2520%2520w_002.jpg"/>
          <p:cNvPicPr>
            <a:picLocks noGrp="1" noChangeAspect="1" noChangeArrowheads="1"/>
          </p:cNvPicPr>
          <p:nvPr>
            <p:ph sz="half" idx="2"/>
          </p:nvPr>
        </p:nvPicPr>
        <p:blipFill>
          <a:blip r:embed="rId3" cstate="print"/>
          <a:srcRect/>
          <a:stretch>
            <a:fillRect/>
          </a:stretch>
        </p:blipFill>
        <p:spPr bwMode="auto">
          <a:xfrm>
            <a:off x="4400705" y="1556792"/>
            <a:ext cx="3963220" cy="4032447"/>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u="sng" dirty="0" smtClean="0">
                <a:latin typeface="Bradley Hand ITC" pitchFamily="66" charset="0"/>
              </a:rPr>
              <a:t>Pierwsza datowana moneta Polska</a:t>
            </a:r>
            <a:endParaRPr lang="pl-PL" i="1" u="sng" dirty="0">
              <a:latin typeface="Bradley Hand ITC" pitchFamily="66" charset="0"/>
            </a:endParaRPr>
          </a:p>
        </p:txBody>
      </p:sp>
      <p:sp>
        <p:nvSpPr>
          <p:cNvPr id="3" name="Symbol zastępczy zawartości 2"/>
          <p:cNvSpPr>
            <a:spLocks noGrp="1"/>
          </p:cNvSpPr>
          <p:nvPr>
            <p:ph sz="half" idx="1"/>
          </p:nvPr>
        </p:nvSpPr>
        <p:spPr>
          <a:xfrm>
            <a:off x="539552" y="2780928"/>
            <a:ext cx="4038600" cy="4525963"/>
          </a:xfrm>
        </p:spPr>
        <p:txBody>
          <a:bodyPr/>
          <a:lstStyle/>
          <a:p>
            <a:r>
              <a:rPr lang="pl-PL" dirty="0" smtClean="0">
                <a:latin typeface="Bradley Hand ITC" pitchFamily="66" charset="0"/>
              </a:rPr>
              <a:t>grosz głogowski z 1506r. Zygmunta I Starego (1506-1548).</a:t>
            </a:r>
            <a:endParaRPr lang="pl-PL" dirty="0">
              <a:latin typeface="Bradley Hand ITC" pitchFamily="66" charset="0"/>
            </a:endParaRPr>
          </a:p>
        </p:txBody>
      </p:sp>
      <p:pic>
        <p:nvPicPr>
          <p:cNvPr id="7170" name="Picture 2" descr="C:\Users\Sławek\Desktop\Pierwsze%2520monety%2520Polski%2520krlewskiej%2520%2520w_040.jpg"/>
          <p:cNvPicPr>
            <a:picLocks noGrp="1" noChangeAspect="1" noChangeArrowheads="1"/>
          </p:cNvPicPr>
          <p:nvPr>
            <p:ph sz="half" idx="2"/>
          </p:nvPr>
        </p:nvPicPr>
        <p:blipFill>
          <a:blip r:embed="rId3" cstate="print"/>
          <a:srcRect/>
          <a:stretch>
            <a:fillRect/>
          </a:stretch>
        </p:blipFill>
        <p:spPr bwMode="auto">
          <a:xfrm>
            <a:off x="4624122" y="1844824"/>
            <a:ext cx="3692293" cy="3647082"/>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u="sng" dirty="0" smtClean="0">
                <a:latin typeface="Bradley Hand ITC" pitchFamily="66" charset="0"/>
              </a:rPr>
              <a:t>Pierwsza polska złota moneta obiegowa</a:t>
            </a:r>
            <a:endParaRPr lang="pl-PL"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dukat</a:t>
            </a:r>
            <a:r>
              <a:rPr lang="pl-PL" b="1" dirty="0" smtClean="0">
                <a:latin typeface="Bradley Hand ITC" pitchFamily="66" charset="0"/>
              </a:rPr>
              <a:t> </a:t>
            </a:r>
            <a:r>
              <a:rPr lang="pl-PL" dirty="0" smtClean="0">
                <a:latin typeface="Bradley Hand ITC" pitchFamily="66" charset="0"/>
              </a:rPr>
              <a:t>koronny</a:t>
            </a:r>
            <a:r>
              <a:rPr lang="pl-PL" b="1" dirty="0" smtClean="0">
                <a:latin typeface="Bradley Hand ITC" pitchFamily="66" charset="0"/>
              </a:rPr>
              <a:t> </a:t>
            </a:r>
            <a:r>
              <a:rPr lang="pl-PL" dirty="0" smtClean="0">
                <a:latin typeface="Bradley Hand ITC" pitchFamily="66" charset="0"/>
              </a:rPr>
              <a:t>Zygmunta I Starego (1506-1548), z 1528 roku, mennica koronna, Kraków. Znane są również dwudukaty koronne i dziesięciodukaty koronne z 1533 roku.</a:t>
            </a:r>
            <a:endParaRPr lang="pl-PL" dirty="0">
              <a:latin typeface="Bradley Hand ITC" pitchFamily="66" charset="0"/>
            </a:endParaRPr>
          </a:p>
        </p:txBody>
      </p:sp>
      <p:pic>
        <p:nvPicPr>
          <p:cNvPr id="8194" name="Picture 2" descr="C:\Users\Sławek\Desktop\Pierwsze%2520monety%2520Polski%2520krlewskiej%2520%2520w_050.jpg"/>
          <p:cNvPicPr>
            <a:picLocks noGrp="1" noChangeAspect="1" noChangeArrowheads="1"/>
          </p:cNvPicPr>
          <p:nvPr>
            <p:ph sz="half" idx="2"/>
          </p:nvPr>
        </p:nvPicPr>
        <p:blipFill>
          <a:blip r:embed="rId3" cstate="print"/>
          <a:srcRect/>
          <a:stretch>
            <a:fillRect/>
          </a:stretch>
        </p:blipFill>
        <p:spPr bwMode="auto">
          <a:xfrm>
            <a:off x="4499992" y="1844824"/>
            <a:ext cx="4164136" cy="4164136"/>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u="sng" dirty="0" smtClean="0">
                <a:latin typeface="Bradley Hand ITC" pitchFamily="66" charset="0"/>
              </a:rPr>
              <a:t>talary koronne Stefana Batorego</a:t>
            </a:r>
            <a:endParaRPr lang="pl-PL" b="1" i="1" u="sng" dirty="0">
              <a:latin typeface="Bradley Hand ITC" pitchFamily="66" charset="0"/>
            </a:endParaRPr>
          </a:p>
        </p:txBody>
      </p:sp>
      <p:sp>
        <p:nvSpPr>
          <p:cNvPr id="3" name="Symbol zastępczy zawartości 2"/>
          <p:cNvSpPr>
            <a:spLocks noGrp="1"/>
          </p:cNvSpPr>
          <p:nvPr>
            <p:ph sz="half" idx="1"/>
          </p:nvPr>
        </p:nvSpPr>
        <p:spPr/>
        <p:txBody>
          <a:bodyPr/>
          <a:lstStyle/>
          <a:p>
            <a:r>
              <a:rPr lang="pl-PL" dirty="0" smtClean="0">
                <a:latin typeface="Bradley Hand ITC" pitchFamily="66" charset="0"/>
              </a:rPr>
              <a:t>talary koronne Stefana Batorego (1576-1586) są pierwszymi klasycznymi talarami polskimi.  Zostały wybite w mennicy olkuskiej w 1580 roku w znacznym nakładzie.</a:t>
            </a:r>
            <a:endParaRPr lang="pl-PL" dirty="0">
              <a:latin typeface="Bradley Hand ITC" pitchFamily="66" charset="0"/>
            </a:endParaRPr>
          </a:p>
        </p:txBody>
      </p:sp>
      <p:pic>
        <p:nvPicPr>
          <p:cNvPr id="9218" name="Picture 2" descr="C:\Users\Sławek\Desktop\Pierwsze%2520monety%2520Polski%2520krlewskiej%2520%2520w_034.jpg"/>
          <p:cNvPicPr>
            <a:picLocks noGrp="1" noChangeAspect="1" noChangeArrowheads="1"/>
          </p:cNvPicPr>
          <p:nvPr>
            <p:ph sz="half" idx="2"/>
          </p:nvPr>
        </p:nvPicPr>
        <p:blipFill>
          <a:blip r:embed="rId3" cstate="print"/>
          <a:srcRect/>
          <a:stretch>
            <a:fillRect/>
          </a:stretch>
        </p:blipFill>
        <p:spPr bwMode="auto">
          <a:xfrm>
            <a:off x="4860032" y="1844824"/>
            <a:ext cx="3781053" cy="3815531"/>
          </a:xfrm>
          <a:prstGeom prst="ellipse">
            <a:avLst/>
          </a:prstGeom>
          <a:noFill/>
        </p:spPr>
      </p:pic>
    </p:spTree>
  </p:cSld>
  <p:clrMapOvr>
    <a:masterClrMapping/>
  </p:clrMapOvr>
  <p:transition spd="slow">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407</Words>
  <Application>Microsoft Office PowerPoint</Application>
  <PresentationFormat>Pokaz na ekranie (4:3)</PresentationFormat>
  <Paragraphs>39</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Historia polskich pieniędzy od czasów Bolesława Chrobrego do dziś</vt:lpstr>
      <vt:lpstr>pierwsza moneta Polska</vt:lpstr>
      <vt:lpstr>Pierwsze  pozaksiążęce  monety</vt:lpstr>
      <vt:lpstr>polskie brakteaty </vt:lpstr>
      <vt:lpstr>Pierwsze  grosze  w  Polsce</vt:lpstr>
      <vt:lpstr>Pierwsze  polskie  grosze</vt:lpstr>
      <vt:lpstr>Pierwsza datowana moneta Polska</vt:lpstr>
      <vt:lpstr>Pierwsza polska złota moneta obiegowa</vt:lpstr>
      <vt:lpstr>talary koronne Stefana Batorego</vt:lpstr>
      <vt:lpstr>Pierwsze  orty</vt:lpstr>
      <vt:lpstr>Największa  złota  moneta  polska</vt:lpstr>
      <vt:lpstr>bilety skarbowe</vt:lpstr>
      <vt:lpstr>Marka polska</vt:lpstr>
      <vt:lpstr>Banknoty w czasie wojny</vt:lpstr>
      <vt:lpstr>Banknoty komunistyczne</vt:lpstr>
      <vt:lpstr>banknoty z wizerunkami "ludzi pracy"</vt:lpstr>
      <vt:lpstr>Dzisiejszy banknoty</vt:lpstr>
      <vt:lpstr>Źródła</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pieniądza</dc:title>
  <dc:creator>Sławek</dc:creator>
  <cp:lastModifiedBy>Sławek</cp:lastModifiedBy>
  <cp:revision>9</cp:revision>
  <dcterms:created xsi:type="dcterms:W3CDTF">2013-01-28T13:53:47Z</dcterms:created>
  <dcterms:modified xsi:type="dcterms:W3CDTF">2013-01-28T15:15:07Z</dcterms:modified>
</cp:coreProperties>
</file>