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90" r:id="rId3"/>
    <p:sldId id="289" r:id="rId4"/>
    <p:sldId id="287" r:id="rId5"/>
    <p:sldId id="291" r:id="rId6"/>
    <p:sldId id="260" r:id="rId7"/>
    <p:sldId id="261" r:id="rId8"/>
    <p:sldId id="284" r:id="rId9"/>
    <p:sldId id="262" r:id="rId10"/>
    <p:sldId id="263" r:id="rId11"/>
    <p:sldId id="264" r:id="rId12"/>
    <p:sldId id="266" r:id="rId13"/>
    <p:sldId id="267" r:id="rId14"/>
    <p:sldId id="268" r:id="rId15"/>
    <p:sldId id="269" r:id="rId16"/>
    <p:sldId id="270" r:id="rId17"/>
    <p:sldId id="272" r:id="rId18"/>
    <p:sldId id="273" r:id="rId19"/>
    <p:sldId id="275" r:id="rId20"/>
    <p:sldId id="279" r:id="rId21"/>
    <p:sldId id="277" r:id="rId22"/>
    <p:sldId id="288" r:id="rId23"/>
    <p:sldId id="285" r:id="rId24"/>
    <p:sldId id="280"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48483-8480-459D-A22B-1D2D9E45CF45}" type="datetimeFigureOut">
              <a:rPr lang="pl-PL" smtClean="0"/>
              <a:pPr/>
              <a:t>2013-11-20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7BA87-B591-4412-8982-5EC5E54B281F}" type="slidenum">
              <a:rPr lang="pl-PL" smtClean="0"/>
              <a:pPr/>
              <a:t>‹#›</a:t>
            </a:fld>
            <a:endParaRPr lang="pl-PL"/>
          </a:p>
        </p:txBody>
      </p:sp>
    </p:spTree>
    <p:extLst>
      <p:ext uri="{BB962C8B-B14F-4D97-AF65-F5344CB8AC3E}">
        <p14:creationId xmlns:p14="http://schemas.microsoft.com/office/powerpoint/2010/main" val="371391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200" b="0" i="0" u="none" strike="noStrike" baseline="0" dirty="0" smtClean="0">
                <a:latin typeface="Arial"/>
              </a:rPr>
              <a:t>Mimo iż uzależnienia towarzyszą ludzkości od zarania dziejów, współczesna</a:t>
            </a:r>
          </a:p>
          <a:p>
            <a:pPr algn="l"/>
            <a:r>
              <a:rPr lang="pl-PL" sz="1200" b="0" i="0" u="none" strike="noStrike" baseline="0" dirty="0" smtClean="0">
                <a:latin typeface="Arial"/>
              </a:rPr>
              <a:t>cywilizacja dostarcza wciąż nowych nałogów. Wcześniej wiązano pojęcie uzależnienia</a:t>
            </a:r>
          </a:p>
          <a:p>
            <a:pPr algn="l"/>
            <a:r>
              <a:rPr lang="pl-PL" sz="1200" b="0" i="0" u="none" strike="noStrike" baseline="0" dirty="0" smtClean="0">
                <a:latin typeface="Arial"/>
              </a:rPr>
              <a:t>niemal wyłącznie z substancjami psychoaktywnymi (nikotynizm, alkoholizm, narkomania,</a:t>
            </a:r>
          </a:p>
          <a:p>
            <a:pPr algn="l"/>
            <a:r>
              <a:rPr lang="pl-PL" sz="1200" b="0" i="0" u="none" strike="noStrike" baseline="0" dirty="0" smtClean="0">
                <a:latin typeface="Arial"/>
              </a:rPr>
              <a:t>lekomania). Obecnie, zwracając uwagę na przymusowy charakter przejawianych niekiedy</a:t>
            </a:r>
          </a:p>
          <a:p>
            <a:pPr algn="l"/>
            <a:r>
              <a:rPr lang="pl-PL" sz="1200" b="0" i="0" u="none" strike="noStrike" baseline="0" dirty="0" smtClean="0">
                <a:latin typeface="Arial"/>
              </a:rPr>
              <a:t>zachowań oraz negatywnych konsekwencji emocjonalnych, społecznych czy zdrowotnych</a:t>
            </a:r>
          </a:p>
          <a:p>
            <a:pPr algn="l"/>
            <a:r>
              <a:rPr lang="pl-PL" sz="1200" b="0" i="0" u="none" strike="noStrike" baseline="0" dirty="0" smtClean="0">
                <a:latin typeface="Arial"/>
              </a:rPr>
              <a:t>mówi się o uzależnieniu od pracy, pieniędzy, samochodów, jedzenia, telewizji, hazardu,</a:t>
            </a:r>
          </a:p>
          <a:p>
            <a:pPr algn="l"/>
            <a:r>
              <a:rPr lang="pl-PL" sz="1200" b="0" i="0" u="none" strike="noStrike" baseline="0" dirty="0" smtClean="0">
                <a:latin typeface="Arial"/>
              </a:rPr>
              <a:t>zakupów itp. Stanowią one problem zarówno samych jednostek, jak i otoczenia społecznego. Rozwój naukowo-techniczny doprowadził do tego, że we wszystkich niemal</a:t>
            </a:r>
          </a:p>
          <a:p>
            <a:pPr algn="l"/>
            <a:r>
              <a:rPr lang="pl-PL" sz="1200" b="0" i="0" u="none" strike="noStrike" baseline="0" dirty="0" smtClean="0">
                <a:latin typeface="Arial"/>
              </a:rPr>
              <a:t>dziedzinach życia człowiek jest wspomagany przez komputery. Sam Internet oferuje łatwy</a:t>
            </a:r>
          </a:p>
          <a:p>
            <a:pPr algn="l"/>
            <a:r>
              <a:rPr lang="pl-PL" sz="1200" b="0" i="0" u="none" strike="noStrike" baseline="0" dirty="0" smtClean="0">
                <a:latin typeface="Arial"/>
              </a:rPr>
              <a:t>i stosunkowo szybki przepływ informacji, edukację za pomocą sieci, dostęp do rozmaitych</a:t>
            </a:r>
          </a:p>
          <a:p>
            <a:pPr algn="l"/>
            <a:r>
              <a:rPr lang="pl-PL" sz="1200" b="0" i="0" u="none" strike="noStrike" baseline="0" dirty="0" smtClean="0">
                <a:latin typeface="Arial"/>
              </a:rPr>
              <a:t>usług (banki, sklepy, apteki). Stanowi on ponadto specyficzne środowisko funkcjonowania</a:t>
            </a:r>
          </a:p>
          <a:p>
            <a:pPr algn="l"/>
            <a:r>
              <a:rPr lang="pl-PL" sz="1200" b="0" i="0" u="none" strike="noStrike" baseline="0" dirty="0" smtClean="0">
                <a:latin typeface="Arial"/>
              </a:rPr>
              <a:t>człowieka (np. obszar licznych kontaktów społecznych, miejsce pracy). Dostęp do sieci</a:t>
            </a:r>
          </a:p>
          <a:p>
            <a:pPr algn="l"/>
            <a:r>
              <a:rPr lang="pl-PL" sz="1200" b="0" i="0" u="none" strike="noStrike" baseline="0" dirty="0" smtClean="0">
                <a:latin typeface="Arial"/>
              </a:rPr>
              <a:t>umożliwił człowiekowi funkcjonowanie zarówno w świecie rzeczywistym, jak i wirtualnym.</a:t>
            </a:r>
          </a:p>
          <a:p>
            <a:pPr algn="l"/>
            <a:r>
              <a:rPr lang="pl-PL" sz="1200" b="0" i="0" u="none" strike="noStrike" baseline="0" dirty="0" smtClean="0">
                <a:latin typeface="Arial"/>
              </a:rPr>
              <a:t>Oba te światy tworzą przestrzeń do rozwijania zainteresowań, podtrzymywania oraz</a:t>
            </a:r>
          </a:p>
          <a:p>
            <a:pPr algn="l"/>
            <a:r>
              <a:rPr lang="pl-PL" sz="1200" b="0" i="0" u="none" strike="noStrike" baseline="0" dirty="0" smtClean="0">
                <a:latin typeface="Arial"/>
              </a:rPr>
              <a:t>nawiązywania nowych relacji interpersonalnych, wyrażania emocji czy przekonań. Świat</a:t>
            </a:r>
          </a:p>
          <a:p>
            <a:pPr algn="l"/>
            <a:r>
              <a:rPr lang="pl-PL" sz="1200" b="0" i="0" u="none" strike="noStrike" baseline="0" dirty="0" smtClean="0">
                <a:latin typeface="Arial"/>
              </a:rPr>
              <a:t>wirtualny pozwala ponadto na zachowanie anonimowości, kreowanie nowej tożsamości,</a:t>
            </a:r>
          </a:p>
          <a:p>
            <a:pPr algn="l"/>
            <a:r>
              <a:rPr lang="pl-PL" sz="1200" b="0" i="0" u="none" strike="noStrike" baseline="0" dirty="0" smtClean="0">
                <a:latin typeface="Arial"/>
              </a:rPr>
              <a:t>ucieczkę od problemów świata realnego.</a:t>
            </a:r>
            <a:endParaRPr lang="pl-PL" dirty="0"/>
          </a:p>
        </p:txBody>
      </p:sp>
      <p:sp>
        <p:nvSpPr>
          <p:cNvPr id="4" name="Symbol zastępczy numeru slajdu 3"/>
          <p:cNvSpPr>
            <a:spLocks noGrp="1"/>
          </p:cNvSpPr>
          <p:nvPr>
            <p:ph type="sldNum" sz="quarter" idx="10"/>
          </p:nvPr>
        </p:nvSpPr>
        <p:spPr/>
        <p:txBody>
          <a:bodyPr/>
          <a:lstStyle/>
          <a:p>
            <a:fld id="{8CE7BA87-B591-4412-8982-5EC5E54B281F}" type="slidenum">
              <a:rPr lang="pl-PL" smtClean="0"/>
              <a:pPr/>
              <a:t>1</a:t>
            </a:fld>
            <a:endParaRPr lang="pl-PL"/>
          </a:p>
        </p:txBody>
      </p:sp>
    </p:spTree>
    <p:extLst>
      <p:ext uri="{BB962C8B-B14F-4D97-AF65-F5344CB8AC3E}">
        <p14:creationId xmlns:p14="http://schemas.microsoft.com/office/powerpoint/2010/main" val="12143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Uzależnienie od komputera powstaje więc analogicznie jak inne nałogi (alkoholizm czy narkomania) i również wymaga leczenia.</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Lekiem na </a:t>
            </a:r>
            <a:r>
              <a:rPr lang="pl-PL" dirty="0" err="1" smtClean="0"/>
              <a:t>siecioholizm</a:t>
            </a:r>
            <a:r>
              <a:rPr lang="pl-PL" dirty="0" smtClean="0"/>
              <a:t> nie jest szlaban na komputer, bo sam komputer nie jest problemem tylko utrata kontroli nad tym, ile czasu i jak z niego korzystamy. Dziecko bowiem nie uzależnia się od komputera jako maszyny ale od stanów emocjonalnych, jakie przeżywa grając w gry czy przeglądając strony internetowe.</a:t>
            </a: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8CE7BA87-B591-4412-8982-5EC5E54B281F}" type="slidenum">
              <a:rPr lang="pl-PL" smtClean="0"/>
              <a:pPr/>
              <a:t>4</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Jednym z objawów choroby komputerowej jest narastająca agresja. Dziecko, spędzające wiele godzin przed monitorem, nie ma jak rozładować energii i emocji, które muszą znaleźć ujście. </a:t>
            </a:r>
            <a:r>
              <a:rPr lang="pl-PL" sz="1200" dirty="0" err="1" smtClean="0"/>
              <a:t>Nastolatkowie</a:t>
            </a:r>
            <a:r>
              <a:rPr lang="pl-PL" sz="1200" dirty="0" smtClean="0"/>
              <a:t> potrzebują ruchu, by móc się prawidłowo rozwijać.</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8CE7BA87-B591-4412-8982-5EC5E54B281F}" type="slidenum">
              <a:rPr lang="pl-PL" smtClean="0"/>
              <a:pPr/>
              <a:t>11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116468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353170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137843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258680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209379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364231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75630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49528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207477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369079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D5EB6FD-E9C0-416B-B7F5-8032FCBEFB73}" type="datetimeFigureOut">
              <a:rPr lang="pl-PL" smtClean="0"/>
              <a:pPr/>
              <a:t>2013-11-20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B1C8D8D-C114-4182-B7A3-E6F8BFC28A0F}" type="slidenum">
              <a:rPr lang="pl-PL" smtClean="0"/>
              <a:pPr/>
              <a:t>‹#›</a:t>
            </a:fld>
            <a:endParaRPr lang="pl-PL"/>
          </a:p>
        </p:txBody>
      </p:sp>
    </p:spTree>
    <p:extLst>
      <p:ext uri="{BB962C8B-B14F-4D97-AF65-F5344CB8AC3E}">
        <p14:creationId xmlns:p14="http://schemas.microsoft.com/office/powerpoint/2010/main" val="269083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EB6FD-E9C0-416B-B7F5-8032FCBEFB73}" type="datetimeFigureOut">
              <a:rPr lang="pl-PL" smtClean="0"/>
              <a:pPr/>
              <a:t>2013-11-20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C8D8D-C114-4182-B7A3-E6F8BFC28A0F}" type="slidenum">
              <a:rPr lang="pl-PL" smtClean="0"/>
              <a:pPr/>
              <a:t>‹#›</a:t>
            </a:fld>
            <a:endParaRPr lang="pl-PL"/>
          </a:p>
        </p:txBody>
      </p:sp>
    </p:spTree>
    <p:extLst>
      <p:ext uri="{BB962C8B-B14F-4D97-AF65-F5344CB8AC3E}">
        <p14:creationId xmlns:p14="http://schemas.microsoft.com/office/powerpoint/2010/main" val="50430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27584" y="2060848"/>
            <a:ext cx="7772400" cy="3602831"/>
          </a:xfrm>
        </p:spPr>
        <p:txBody>
          <a:bodyPr>
            <a:normAutofit/>
          </a:bodyPr>
          <a:lstStyle/>
          <a:p>
            <a:r>
              <a:rPr lang="pl-PL" b="1" i="0" u="none" strike="noStrike" baseline="0" dirty="0" smtClean="0">
                <a:latin typeface="Arial"/>
              </a:rPr>
              <a:t/>
            </a:r>
            <a:br>
              <a:rPr lang="pl-PL" b="1" i="0" u="none" strike="noStrike" baseline="0" dirty="0" smtClean="0">
                <a:latin typeface="Arial"/>
              </a:rPr>
            </a:br>
            <a:r>
              <a:rPr lang="pl-PL" b="1" dirty="0">
                <a:latin typeface="Arial"/>
              </a:rPr>
              <a:t/>
            </a:r>
            <a:br>
              <a:rPr lang="pl-PL" b="1" dirty="0">
                <a:latin typeface="Arial"/>
              </a:rPr>
            </a:br>
            <a:r>
              <a:rPr lang="pl-PL" b="1" i="0" u="none" strike="noStrike" baseline="0" dirty="0" smtClean="0">
                <a:latin typeface="Arial"/>
              </a:rPr>
              <a:t>Komputer – </a:t>
            </a:r>
            <a:r>
              <a:rPr lang="pl-PL" b="1" dirty="0" smtClean="0">
                <a:latin typeface="Arial"/>
              </a:rPr>
              <a:t>drogą</a:t>
            </a:r>
            <a:r>
              <a:rPr lang="pl-PL" b="1" i="0" u="none" strike="noStrike" baseline="0" dirty="0" smtClean="0">
                <a:latin typeface="Arial"/>
              </a:rPr>
              <a:t> do uzale</a:t>
            </a:r>
            <a:r>
              <a:rPr lang="pl-PL" b="1" i="0" u="none" strike="noStrike" baseline="0" dirty="0" smtClean="0">
                <a:latin typeface="Arial,Bold"/>
              </a:rPr>
              <a:t>ż</a:t>
            </a:r>
            <a:r>
              <a:rPr lang="pl-PL" b="1" i="0" u="none" strike="noStrike" baseline="0" dirty="0" smtClean="0">
                <a:latin typeface="Arial"/>
              </a:rPr>
              <a:t>nienia dzieci i młodzieży</a:t>
            </a:r>
            <a:endParaRPr lang="pl-PL" dirty="0"/>
          </a:p>
        </p:txBody>
      </p:sp>
      <p:sp>
        <p:nvSpPr>
          <p:cNvPr id="3" name="Podtytuł 2"/>
          <p:cNvSpPr>
            <a:spLocks noGrp="1"/>
          </p:cNvSpPr>
          <p:nvPr>
            <p:ph type="subTitle" idx="1"/>
          </p:nvPr>
        </p:nvSpPr>
        <p:spPr>
          <a:xfrm flipV="1">
            <a:off x="1371600" y="7821488"/>
            <a:ext cx="6400800" cy="72008"/>
          </a:xfrm>
        </p:spPr>
        <p:txBody>
          <a:bodyPr>
            <a:normAutofit fontScale="25000" lnSpcReduction="20000"/>
          </a:bodyPr>
          <a:lstStyle/>
          <a:p>
            <a:endParaRPr lang="pl-PL"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980728"/>
            <a:ext cx="557453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520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218258"/>
          </a:xfrm>
        </p:spPr>
        <p:txBody>
          <a:bodyPr>
            <a:normAutofit/>
          </a:bodyPr>
          <a:lstStyle/>
          <a:p>
            <a:pPr lvl="0">
              <a:spcBef>
                <a:spcPct val="20000"/>
              </a:spcBef>
            </a:pPr>
            <a:r>
              <a:rPr lang="pl-PL" sz="3200" dirty="0">
                <a:solidFill>
                  <a:prstClr val="black"/>
                </a:solidFill>
                <a:latin typeface="Arial"/>
              </a:rPr>
              <a:t/>
            </a:r>
            <a:br>
              <a:rPr lang="pl-PL" sz="3200" dirty="0">
                <a:solidFill>
                  <a:prstClr val="black"/>
                </a:solidFill>
                <a:latin typeface="Arial"/>
              </a:rPr>
            </a:br>
            <a:r>
              <a:rPr lang="pl-PL" sz="2700" dirty="0" smtClean="0">
                <a:solidFill>
                  <a:prstClr val="black"/>
                </a:solidFill>
                <a:latin typeface="Arial"/>
              </a:rPr>
              <a:t>Do </a:t>
            </a:r>
            <a:r>
              <a:rPr lang="pl-PL" sz="2700" dirty="0">
                <a:solidFill>
                  <a:prstClr val="black"/>
                </a:solidFill>
                <a:latin typeface="Arial"/>
              </a:rPr>
              <a:t>wspomnianych szkodliwych następstw </a:t>
            </a:r>
            <a:r>
              <a:rPr lang="pl-PL" sz="2700" u="sng" dirty="0">
                <a:solidFill>
                  <a:prstClr val="black"/>
                </a:solidFill>
                <a:latin typeface="Arial"/>
              </a:rPr>
              <a:t>w sferze fizycznej</a:t>
            </a:r>
            <a:r>
              <a:rPr lang="pl-PL" sz="2700" dirty="0">
                <a:solidFill>
                  <a:prstClr val="black"/>
                </a:solidFill>
                <a:latin typeface="Arial"/>
              </a:rPr>
              <a:t> zaliczyć można np.:</a:t>
            </a:r>
            <a:br>
              <a:rPr lang="pl-PL" sz="2700" dirty="0">
                <a:solidFill>
                  <a:prstClr val="black"/>
                </a:solidFill>
                <a:latin typeface="Arial"/>
              </a:rPr>
            </a:br>
            <a:endParaRPr lang="pl-PL" sz="3600" dirty="0"/>
          </a:p>
        </p:txBody>
      </p:sp>
      <p:sp>
        <p:nvSpPr>
          <p:cNvPr id="3" name="Symbol zastępczy zawartości 2"/>
          <p:cNvSpPr>
            <a:spLocks noGrp="1"/>
          </p:cNvSpPr>
          <p:nvPr>
            <p:ph idx="1"/>
          </p:nvPr>
        </p:nvSpPr>
        <p:spPr>
          <a:xfrm>
            <a:off x="395536" y="1916832"/>
            <a:ext cx="8229600" cy="4209331"/>
          </a:xfrm>
        </p:spPr>
        <p:txBody>
          <a:bodyPr>
            <a:normAutofit/>
          </a:bodyPr>
          <a:lstStyle/>
          <a:p>
            <a:pPr marL="0" indent="0">
              <a:buNone/>
            </a:pPr>
            <a:endParaRPr lang="pl-PL" dirty="0">
              <a:latin typeface="Arial"/>
            </a:endParaRPr>
          </a:p>
          <a:p>
            <a:r>
              <a:rPr lang="pl-PL" sz="2400" b="0" i="0" u="none" strike="noStrike" baseline="0" dirty="0" smtClean="0">
                <a:latin typeface="Arial"/>
              </a:rPr>
              <a:t>pogorszenie wzroku, </a:t>
            </a:r>
          </a:p>
          <a:p>
            <a:pPr marL="0" indent="0">
              <a:buNone/>
            </a:pPr>
            <a:endParaRPr lang="pl-PL" sz="2400" b="0" i="0" u="none" strike="noStrike" baseline="0" dirty="0" smtClean="0">
              <a:latin typeface="Arial"/>
            </a:endParaRPr>
          </a:p>
          <a:p>
            <a:r>
              <a:rPr lang="pl-PL" sz="2400" b="0" i="0" u="none" strike="noStrike" baseline="0" dirty="0" smtClean="0">
                <a:latin typeface="Arial"/>
              </a:rPr>
              <a:t>częste bóle pleców i kręgosłupa, </a:t>
            </a:r>
          </a:p>
          <a:p>
            <a:pPr marL="0" indent="0">
              <a:buNone/>
            </a:pPr>
            <a:endParaRPr lang="pl-PL" sz="2400" b="0" i="0" u="none" strike="noStrike" baseline="0" dirty="0" smtClean="0">
              <a:latin typeface="Arial"/>
            </a:endParaRPr>
          </a:p>
          <a:p>
            <a:r>
              <a:rPr lang="pl-PL" sz="2400" b="0" i="0" u="none" strike="noStrike" baseline="0" dirty="0" smtClean="0">
                <a:latin typeface="Arial"/>
              </a:rPr>
              <a:t>brak apetytu, anemia</a:t>
            </a:r>
            <a:r>
              <a:rPr lang="pl-PL" sz="2400" b="0" i="0" u="none" strike="noStrike" baseline="0" dirty="0" smtClean="0">
                <a:latin typeface="Arial"/>
              </a:rPr>
              <a:t>, </a:t>
            </a:r>
          </a:p>
          <a:p>
            <a:pPr marL="0" indent="0">
              <a:buNone/>
            </a:pPr>
            <a:endParaRPr lang="pl-PL" sz="2400" b="0" i="0" u="none" strike="noStrike" baseline="0" dirty="0" smtClean="0">
              <a:latin typeface="Arial"/>
            </a:endParaRPr>
          </a:p>
          <a:p>
            <a:r>
              <a:rPr lang="pl-PL" sz="2400" b="0" i="0" u="none" strike="noStrike" baseline="0" dirty="0" smtClean="0">
                <a:latin typeface="Arial"/>
              </a:rPr>
              <a:t>zwiotczenie mięśni.</a:t>
            </a:r>
            <a:endParaRPr lang="pl-PL" sz="2400" dirty="0"/>
          </a:p>
        </p:txBody>
      </p:sp>
    </p:spTree>
    <p:extLst>
      <p:ext uri="{BB962C8B-B14F-4D97-AF65-F5344CB8AC3E}">
        <p14:creationId xmlns:p14="http://schemas.microsoft.com/office/powerpoint/2010/main" val="2293939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lvl="0">
              <a:spcBef>
                <a:spcPct val="20000"/>
              </a:spcBef>
            </a:pPr>
            <a:r>
              <a:rPr lang="pl-PL" sz="2800" dirty="0" smtClean="0">
                <a:solidFill>
                  <a:prstClr val="black"/>
                </a:solidFill>
                <a:latin typeface="Arial"/>
              </a:rPr>
              <a:t/>
            </a:r>
            <a:br>
              <a:rPr lang="pl-PL" sz="2800" dirty="0" smtClean="0">
                <a:solidFill>
                  <a:prstClr val="black"/>
                </a:solidFill>
                <a:latin typeface="Arial"/>
              </a:rPr>
            </a:br>
            <a:r>
              <a:rPr lang="pl-PL" sz="2800" dirty="0" smtClean="0">
                <a:solidFill>
                  <a:prstClr val="black"/>
                </a:solidFill>
                <a:latin typeface="Arial"/>
              </a:rPr>
              <a:t>Jako </a:t>
            </a:r>
            <a:r>
              <a:rPr lang="pl-PL" sz="2800" u="sng" dirty="0">
                <a:solidFill>
                  <a:prstClr val="black"/>
                </a:solidFill>
                <a:latin typeface="Arial"/>
              </a:rPr>
              <a:t>konsekwencje psychiczne </a:t>
            </a:r>
            <a:r>
              <a:rPr lang="pl-PL" sz="2800" dirty="0">
                <a:solidFill>
                  <a:prstClr val="black"/>
                </a:solidFill>
                <a:latin typeface="Arial"/>
              </a:rPr>
              <a:t>mogą się pojawić:</a:t>
            </a:r>
            <a:br>
              <a:rPr lang="pl-PL" sz="2800" dirty="0">
                <a:solidFill>
                  <a:prstClr val="black"/>
                </a:solidFill>
                <a:latin typeface="Arial"/>
              </a:rPr>
            </a:br>
            <a:endParaRPr lang="pl-PL" sz="4800" dirty="0"/>
          </a:p>
        </p:txBody>
      </p:sp>
      <p:sp>
        <p:nvSpPr>
          <p:cNvPr id="3" name="Symbol zastępczy zawartości 2"/>
          <p:cNvSpPr>
            <a:spLocks noGrp="1"/>
          </p:cNvSpPr>
          <p:nvPr>
            <p:ph idx="1"/>
          </p:nvPr>
        </p:nvSpPr>
        <p:spPr>
          <a:xfrm>
            <a:off x="457200" y="1412776"/>
            <a:ext cx="8229600" cy="4713387"/>
          </a:xfrm>
        </p:spPr>
        <p:txBody>
          <a:bodyPr>
            <a:normAutofit/>
          </a:bodyPr>
          <a:lstStyle/>
          <a:p>
            <a:r>
              <a:rPr lang="pl-PL" sz="2400" b="0" i="0" u="none" strike="noStrike" baseline="0" dirty="0" smtClean="0">
                <a:latin typeface="Arial"/>
              </a:rPr>
              <a:t>niepokój, lęk, </a:t>
            </a:r>
          </a:p>
          <a:p>
            <a:r>
              <a:rPr lang="pl-PL" sz="2400" b="0" i="0" u="none" strike="noStrike" baseline="0" dirty="0" smtClean="0">
                <a:latin typeface="Arial"/>
              </a:rPr>
              <a:t>obniżenie nastroju, rozdrażnienie, agresja</a:t>
            </a:r>
          </a:p>
          <a:p>
            <a:r>
              <a:rPr lang="pl-PL" sz="2400" b="0" i="0" u="none" strike="noStrike" baseline="0" dirty="0" smtClean="0">
                <a:latin typeface="Arial"/>
              </a:rPr>
              <a:t>zaburzenia koncentracji i pamięci, </a:t>
            </a:r>
          </a:p>
          <a:p>
            <a:r>
              <a:rPr lang="pl-PL" sz="2400" b="0" i="0" u="none" strike="noStrike" baseline="0" dirty="0" smtClean="0">
                <a:latin typeface="Arial"/>
              </a:rPr>
              <a:t>zaburzenie relacji interpersonalnych, wyizolowanie</a:t>
            </a:r>
          </a:p>
          <a:p>
            <a:pPr marL="0" indent="0">
              <a:buNone/>
            </a:pPr>
            <a:r>
              <a:rPr lang="pl-PL" sz="2400" b="0" i="0" u="none" strike="noStrike" baseline="0" dirty="0" smtClean="0">
                <a:latin typeface="Arial"/>
              </a:rPr>
              <a:t>	społeczne, </a:t>
            </a:r>
          </a:p>
          <a:p>
            <a:r>
              <a:rPr lang="pl-PL" sz="2400" b="0" i="0" u="none" strike="noStrike" baseline="0" dirty="0" smtClean="0">
                <a:latin typeface="Arial"/>
              </a:rPr>
              <a:t>zaniedbywanie obowiązków, </a:t>
            </a:r>
          </a:p>
          <a:p>
            <a:r>
              <a:rPr lang="pl-PL" sz="2400" b="0" i="0" u="none" strike="noStrike" baseline="0" dirty="0" smtClean="0">
                <a:latin typeface="Arial"/>
              </a:rPr>
              <a:t>zaburzenia w zakresie tożsamości, </a:t>
            </a:r>
          </a:p>
          <a:p>
            <a:r>
              <a:rPr lang="pl-PL" sz="2400" b="0" i="0" u="none" strike="noStrike" baseline="0" dirty="0" smtClean="0">
                <a:latin typeface="Arial"/>
              </a:rPr>
              <a:t>zawężenie</a:t>
            </a:r>
            <a:r>
              <a:rPr lang="pl-PL" sz="2400" dirty="0" smtClean="0">
                <a:latin typeface="Arial"/>
              </a:rPr>
              <a:t> </a:t>
            </a:r>
            <a:r>
              <a:rPr lang="pl-PL" sz="2400" b="0" i="0" u="none" strike="noStrike" baseline="0" dirty="0" smtClean="0">
                <a:latin typeface="Arial"/>
              </a:rPr>
              <a:t>zainteresowań, </a:t>
            </a:r>
          </a:p>
          <a:p>
            <a:r>
              <a:rPr lang="pl-PL" sz="2400" b="0" i="0" u="none" strike="noStrike" baseline="0" dirty="0" smtClean="0">
                <a:latin typeface="Arial"/>
              </a:rPr>
              <a:t>zubożenie języka</a:t>
            </a:r>
            <a:r>
              <a:rPr lang="pl-PL" sz="2400" dirty="0">
                <a:latin typeface="Arial"/>
              </a:rPr>
              <a:t>.</a:t>
            </a:r>
            <a:endParaRPr lang="pl-PL" sz="2400" b="0" i="0" u="none" strike="noStrike" baseline="0" dirty="0" smtClean="0">
              <a:latin typeface="Arial"/>
            </a:endParaRPr>
          </a:p>
        </p:txBody>
      </p:sp>
    </p:spTree>
    <p:extLst>
      <p:ext uri="{BB962C8B-B14F-4D97-AF65-F5344CB8AC3E}">
        <p14:creationId xmlns:p14="http://schemas.microsoft.com/office/powerpoint/2010/main" val="268292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i="0" u="sng" strike="noStrike" baseline="0" dirty="0" smtClean="0">
                <a:latin typeface="Arial"/>
              </a:rPr>
              <a:t>Jak si</a:t>
            </a:r>
            <a:r>
              <a:rPr lang="pl-PL" sz="2800" b="1" i="0" u="sng" strike="noStrike" baseline="0" dirty="0" smtClean="0">
                <a:latin typeface="Arial,Bold"/>
              </a:rPr>
              <a:t>ę </a:t>
            </a:r>
            <a:r>
              <a:rPr lang="pl-PL" sz="2800" b="1" i="0" u="sng" strike="noStrike" baseline="0" dirty="0" smtClean="0">
                <a:latin typeface="Arial"/>
              </a:rPr>
              <a:t>rozwija uzależnienie od komputera?</a:t>
            </a:r>
            <a:endParaRPr lang="pl-PL" sz="3600" u="sng" dirty="0"/>
          </a:p>
        </p:txBody>
      </p:sp>
      <p:sp>
        <p:nvSpPr>
          <p:cNvPr id="3" name="Symbol zastępczy zawartości 2"/>
          <p:cNvSpPr>
            <a:spLocks noGrp="1"/>
          </p:cNvSpPr>
          <p:nvPr>
            <p:ph idx="1"/>
          </p:nvPr>
        </p:nvSpPr>
        <p:spPr/>
        <p:txBody>
          <a:bodyPr/>
          <a:lstStyle/>
          <a:p>
            <a:pPr marL="0" indent="0" algn="ctr">
              <a:buNone/>
            </a:pPr>
            <a:endParaRPr lang="pl-PL" dirty="0">
              <a:latin typeface="Arial"/>
            </a:endParaRPr>
          </a:p>
          <a:p>
            <a:pPr marL="0" indent="0" algn="ctr">
              <a:buNone/>
            </a:pPr>
            <a:r>
              <a:rPr lang="pl-PL" sz="2800" b="0" i="0" u="none" strike="noStrike" baseline="0" dirty="0" smtClean="0">
                <a:latin typeface="Arial"/>
              </a:rPr>
              <a:t>Proces powstawania uzależnienia ma kilka faz. </a:t>
            </a:r>
          </a:p>
          <a:p>
            <a:pPr marL="0" indent="0" algn="ctr">
              <a:buNone/>
            </a:pPr>
            <a:endParaRPr lang="pl-PL" sz="2800" b="0" i="0" u="none" strike="noStrike" baseline="0" dirty="0" smtClean="0">
              <a:latin typeface="Arial"/>
            </a:endParaRPr>
          </a:p>
          <a:p>
            <a:pPr marL="0" indent="0" algn="ctr">
              <a:buNone/>
            </a:pPr>
            <a:endParaRPr lang="pl-PL" sz="2800" b="0" i="0" u="none" strike="noStrike" baseline="0" dirty="0" smtClean="0">
              <a:latin typeface="Arial"/>
            </a:endParaRPr>
          </a:p>
          <a:p>
            <a:pPr marL="0" indent="0" algn="ctr">
              <a:buNone/>
            </a:pPr>
            <a:r>
              <a:rPr lang="pl-PL" sz="2800" b="0" i="0" u="none" strike="noStrike" baseline="0" dirty="0" smtClean="0">
                <a:latin typeface="Arial"/>
              </a:rPr>
              <a:t>Zwykle zaczyna się ono bardzo</a:t>
            </a:r>
          </a:p>
          <a:p>
            <a:pPr marL="0" indent="0" algn="ctr">
              <a:buNone/>
            </a:pPr>
            <a:r>
              <a:rPr lang="pl-PL" sz="2800" b="0" i="0" u="none" strike="noStrike" baseline="0" dirty="0" smtClean="0">
                <a:latin typeface="Arial"/>
              </a:rPr>
              <a:t>niewinnie.</a:t>
            </a:r>
            <a:endParaRPr lang="pl-PL" sz="2800" dirty="0"/>
          </a:p>
        </p:txBody>
      </p:sp>
    </p:spTree>
    <p:extLst>
      <p:ext uri="{BB962C8B-B14F-4D97-AF65-F5344CB8AC3E}">
        <p14:creationId xmlns:p14="http://schemas.microsoft.com/office/powerpoint/2010/main" val="2955815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962674"/>
          </a:xfrm>
        </p:spPr>
        <p:txBody>
          <a:bodyPr>
            <a:normAutofit/>
          </a:bodyPr>
          <a:lstStyle/>
          <a:p>
            <a:r>
              <a:rPr lang="pl-PL" sz="2800" b="0" i="0" u="none" strike="noStrike" baseline="0" dirty="0" smtClean="0">
                <a:latin typeface="Arial"/>
              </a:rPr>
              <a:t>Początkowa </a:t>
            </a:r>
            <a:r>
              <a:rPr lang="pl-PL" sz="2800" b="0" i="0" u="sng" strike="noStrike" baseline="0" dirty="0" smtClean="0">
                <a:latin typeface="Arial"/>
              </a:rPr>
              <a:t>ciekawość i zafascynowanie </a:t>
            </a:r>
            <a:r>
              <a:rPr lang="pl-PL" sz="2800" b="0" i="0" u="none" strike="noStrike" baseline="0" dirty="0" smtClean="0">
                <a:latin typeface="Arial"/>
              </a:rPr>
              <a:t>powoduje, że dziecko spędza </a:t>
            </a:r>
            <a:r>
              <a:rPr lang="pl-PL" sz="2800" b="0" i="0" u="none" strike="noStrike" baseline="0" dirty="0" smtClean="0">
                <a:latin typeface="Arial"/>
              </a:rPr>
              <a:t>wiele</a:t>
            </a:r>
            <a:r>
              <a:rPr lang="pl-PL" sz="2800" b="0" i="0" u="none" strike="noStrike" dirty="0" smtClean="0">
                <a:latin typeface="Arial"/>
              </a:rPr>
              <a:t> </a:t>
            </a:r>
            <a:r>
              <a:rPr lang="pl-PL" sz="2800" b="0" i="0" u="none" strike="noStrike" baseline="0" dirty="0" smtClean="0">
                <a:latin typeface="Arial"/>
              </a:rPr>
              <a:t>czasu </a:t>
            </a:r>
            <a:r>
              <a:rPr lang="pl-PL" sz="2800" b="0" i="0" u="none" strike="noStrike" baseline="0" dirty="0" smtClean="0">
                <a:latin typeface="Arial"/>
              </a:rPr>
              <a:t>przy komputerze. </a:t>
            </a:r>
            <a:r>
              <a:rPr lang="pl-PL" sz="2800" b="0" i="0" u="none" strike="noStrike" baseline="0" dirty="0" smtClean="0">
                <a:latin typeface="Arial"/>
              </a:rPr>
              <a:t/>
            </a:r>
            <a:br>
              <a:rPr lang="pl-PL" sz="2800" b="0" i="0" u="none" strike="noStrike" baseline="0" dirty="0" smtClean="0">
                <a:latin typeface="Arial"/>
              </a:rPr>
            </a:br>
            <a:r>
              <a:rPr lang="pl-PL" sz="2800" b="0" i="0" u="none" strike="noStrike" baseline="0" dirty="0" smtClean="0">
                <a:latin typeface="Arial"/>
              </a:rPr>
              <a:t/>
            </a:r>
            <a:br>
              <a:rPr lang="pl-PL" sz="2800" b="0" i="0" u="none" strike="noStrike" baseline="0" dirty="0" smtClean="0">
                <a:latin typeface="Arial"/>
              </a:rPr>
            </a:br>
            <a:r>
              <a:rPr lang="pl-PL" sz="2800" b="0" i="0" u="none" strike="noStrike" baseline="0" dirty="0" smtClean="0">
                <a:latin typeface="Arial"/>
              </a:rPr>
              <a:t>Niekiedy rodzice z satysfakcją przyglądają się swej latorośli, </a:t>
            </a:r>
            <a:r>
              <a:rPr lang="pl-PL" sz="2800" b="0" i="0" u="none" strike="noStrike" baseline="0" dirty="0" smtClean="0">
                <a:latin typeface="Arial"/>
              </a:rPr>
              <a:t>która</a:t>
            </a:r>
            <a:r>
              <a:rPr lang="pl-PL" sz="2800" b="0" i="0" u="none" strike="noStrike" dirty="0" smtClean="0">
                <a:latin typeface="Arial"/>
              </a:rPr>
              <a:t> </a:t>
            </a:r>
            <a:r>
              <a:rPr lang="pl-PL" sz="2800" b="0" i="0" u="none" strike="noStrike" baseline="0" dirty="0" smtClean="0">
                <a:latin typeface="Arial"/>
              </a:rPr>
              <a:t>sprawnie </a:t>
            </a:r>
            <a:r>
              <a:rPr lang="pl-PL" sz="2800" b="0" i="0" u="none" strike="noStrike" baseline="0" dirty="0" smtClean="0">
                <a:latin typeface="Arial"/>
              </a:rPr>
              <a:t>obsługuje komputer, przyzwalając na to w przekonaniu, że dziecko rozwija </a:t>
            </a:r>
            <a:r>
              <a:rPr lang="pl-PL" sz="2800" b="0" i="0" u="none" strike="noStrike" baseline="0" dirty="0" smtClean="0">
                <a:latin typeface="Arial"/>
              </a:rPr>
              <a:t>swoje</a:t>
            </a:r>
            <a:r>
              <a:rPr lang="pl-PL" sz="2800" b="0" i="0" u="none" strike="noStrike" dirty="0" smtClean="0">
                <a:latin typeface="Arial"/>
              </a:rPr>
              <a:t> </a:t>
            </a:r>
            <a:r>
              <a:rPr lang="pl-PL" sz="2800" b="0" i="0" u="none" strike="noStrike" baseline="0" dirty="0" smtClean="0">
                <a:latin typeface="Arial"/>
              </a:rPr>
              <a:t>zainteresowania </a:t>
            </a:r>
            <a:r>
              <a:rPr lang="pl-PL" sz="2800" b="0" i="0" u="none" strike="noStrike" baseline="0" dirty="0" smtClean="0">
                <a:latin typeface="Arial"/>
              </a:rPr>
              <a:t>i jednocześnie jest w domu pod ich czujną opieką.</a:t>
            </a:r>
            <a:endParaRPr lang="pl-PL" dirty="0"/>
          </a:p>
        </p:txBody>
      </p:sp>
    </p:spTree>
    <p:extLst>
      <p:ext uri="{BB962C8B-B14F-4D97-AF65-F5344CB8AC3E}">
        <p14:creationId xmlns:p14="http://schemas.microsoft.com/office/powerpoint/2010/main" val="4239976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890666"/>
          </a:xfrm>
        </p:spPr>
        <p:txBody>
          <a:bodyPr>
            <a:normAutofit/>
          </a:bodyPr>
          <a:lstStyle/>
          <a:p>
            <a:r>
              <a:rPr lang="pl-PL" sz="2800" b="0" i="0" u="none" strike="noStrike" baseline="0" dirty="0" smtClean="0">
                <a:latin typeface="Arial"/>
              </a:rPr>
              <a:t>Stopniowo dochodzi</a:t>
            </a:r>
            <a:br>
              <a:rPr lang="pl-PL" sz="2800" b="0" i="0" u="none" strike="noStrike" baseline="0" dirty="0" smtClean="0">
                <a:latin typeface="Arial"/>
              </a:rPr>
            </a:br>
            <a:r>
              <a:rPr lang="pl-PL" sz="2800" b="0" i="0" u="none" strike="noStrike" baseline="0" dirty="0" smtClean="0">
                <a:latin typeface="Arial"/>
              </a:rPr>
              <a:t>do nadmiernego zaabsorbowania siecią przy równoczesnym myśleniu o aktywności</a:t>
            </a:r>
            <a:br>
              <a:rPr lang="pl-PL" sz="2800" b="0" i="0" u="none" strike="noStrike" baseline="0" dirty="0" smtClean="0">
                <a:latin typeface="Arial"/>
              </a:rPr>
            </a:br>
            <a:r>
              <a:rPr lang="pl-PL" sz="2800" b="0" i="0" u="none" strike="noStrike" baseline="0" dirty="0" smtClean="0">
                <a:latin typeface="Arial"/>
              </a:rPr>
              <a:t>komputerowej także poza nią. </a:t>
            </a:r>
            <a:r>
              <a:rPr lang="pl-PL" sz="2800" b="0" i="0" u="none" strike="noStrike" baseline="0" dirty="0" smtClean="0">
                <a:latin typeface="Arial"/>
              </a:rPr>
              <a:t/>
            </a:r>
            <a:br>
              <a:rPr lang="pl-PL" sz="2800" b="0" i="0" u="none" strike="noStrike" baseline="0" dirty="0" smtClean="0">
                <a:latin typeface="Arial"/>
              </a:rPr>
            </a:br>
            <a:r>
              <a:rPr lang="pl-PL" sz="2800" b="0" i="0" u="none" strike="noStrike" baseline="0" dirty="0" smtClean="0">
                <a:latin typeface="Arial"/>
              </a:rPr>
              <a:t/>
            </a:r>
            <a:br>
              <a:rPr lang="pl-PL" sz="2800" b="0" i="0" u="none" strike="noStrike" baseline="0" dirty="0" smtClean="0">
                <a:latin typeface="Arial"/>
              </a:rPr>
            </a:br>
            <a:r>
              <a:rPr lang="pl-PL" sz="2800" b="0" i="0" u="none" strike="noStrike" baseline="0" dirty="0" smtClean="0">
                <a:latin typeface="Arial"/>
              </a:rPr>
              <a:t>W kolejnej fazie </a:t>
            </a:r>
            <a:r>
              <a:rPr lang="pl-PL" sz="2800" b="0" i="0" u="sng" strike="noStrike" baseline="0" dirty="0" smtClean="0">
                <a:latin typeface="Arial"/>
              </a:rPr>
              <a:t>następuje ograniczenie lub rezygnowanie</a:t>
            </a:r>
            <a:r>
              <a:rPr lang="pl-PL" sz="2800" b="0" i="0" u="sng" strike="noStrike" dirty="0" smtClean="0">
                <a:latin typeface="Arial"/>
              </a:rPr>
              <a:t> </a:t>
            </a:r>
            <a:r>
              <a:rPr lang="pl-PL" sz="2800" b="0" i="0" u="sng" strike="noStrike" baseline="0" dirty="0" smtClean="0">
                <a:latin typeface="Arial"/>
              </a:rPr>
              <a:t>z innych form działania, niezdolność kontrolowania czasu spędzanego w cyberprzestrzeni</a:t>
            </a:r>
            <a:r>
              <a:rPr lang="pl-PL" b="0" i="0" u="none" strike="noStrike" baseline="0" dirty="0" smtClean="0">
                <a:latin typeface="Arial"/>
              </a:rPr>
              <a:t>.</a:t>
            </a:r>
            <a:endParaRPr lang="pl-PL" dirty="0"/>
          </a:p>
        </p:txBody>
      </p:sp>
    </p:spTree>
    <p:extLst>
      <p:ext uri="{BB962C8B-B14F-4D97-AF65-F5344CB8AC3E}">
        <p14:creationId xmlns:p14="http://schemas.microsoft.com/office/powerpoint/2010/main" val="1675662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30626"/>
          </a:xfrm>
        </p:spPr>
        <p:txBody>
          <a:bodyPr>
            <a:normAutofit/>
          </a:bodyPr>
          <a:lstStyle/>
          <a:p>
            <a:r>
              <a:rPr lang="pl-PL" sz="2800" b="0" i="0" u="none" strike="noStrike" baseline="0" dirty="0" smtClean="0">
                <a:latin typeface="Arial"/>
              </a:rPr>
              <a:t>Z czasem dochodzi do tego, że każda próba oderwania syna czy córki od komputera wiąże</a:t>
            </a:r>
            <a:br>
              <a:rPr lang="pl-PL" sz="2800" b="0" i="0" u="none" strike="noStrike" baseline="0" dirty="0" smtClean="0">
                <a:latin typeface="Arial"/>
              </a:rPr>
            </a:br>
            <a:r>
              <a:rPr lang="pl-PL" sz="2800" b="0" i="0" u="none" strike="noStrike" baseline="0" dirty="0" smtClean="0">
                <a:latin typeface="Arial"/>
              </a:rPr>
              <a:t>się z wybuchami niekontrolowanej złości i agresji (poczucie rozdrażnienia i niepokoju przy</a:t>
            </a:r>
            <a:br>
              <a:rPr lang="pl-PL" sz="2800" b="0" i="0" u="none" strike="noStrike" baseline="0" dirty="0" smtClean="0">
                <a:latin typeface="Arial"/>
              </a:rPr>
            </a:br>
            <a:r>
              <a:rPr lang="pl-PL" sz="2800" b="0" i="0" u="none" strike="noStrike" baseline="0" dirty="0" smtClean="0">
                <a:latin typeface="Arial"/>
              </a:rPr>
              <a:t>próbach przerwania sesji sieciowej). </a:t>
            </a:r>
            <a:endParaRPr lang="pl-PL" dirty="0"/>
          </a:p>
        </p:txBody>
      </p:sp>
    </p:spTree>
    <p:extLst>
      <p:ext uri="{BB962C8B-B14F-4D97-AF65-F5344CB8AC3E}">
        <p14:creationId xmlns:p14="http://schemas.microsoft.com/office/powerpoint/2010/main" val="947602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818658"/>
          </a:xfrm>
        </p:spPr>
        <p:txBody>
          <a:bodyPr>
            <a:noAutofit/>
          </a:bodyPr>
          <a:lstStyle/>
          <a:p>
            <a:r>
              <a:rPr lang="pl-PL" sz="2400" b="0" i="0" u="none" strike="noStrike" baseline="0" dirty="0" smtClean="0">
                <a:latin typeface="Arial"/>
              </a:rPr>
              <a:t>Rodzice stopniowo tracą kontakt z dzieckiem, a ono samo zatraca kontakt</a:t>
            </a:r>
            <a:r>
              <a:rPr lang="pl-PL" sz="2400" b="0" i="0" u="none" strike="noStrike" dirty="0" smtClean="0">
                <a:latin typeface="Arial"/>
              </a:rPr>
              <a:t> </a:t>
            </a:r>
            <a:r>
              <a:rPr lang="pl-PL" sz="2400" b="0" i="0" u="none" strike="noStrike" baseline="0" dirty="0" smtClean="0">
                <a:latin typeface="Arial"/>
              </a:rPr>
              <a:t>z rzeczywistością. </a:t>
            </a:r>
            <a:br>
              <a:rPr lang="pl-PL" sz="2400" b="0" i="0" u="none" strike="noStrike" baseline="0" dirty="0" smtClean="0">
                <a:latin typeface="Arial"/>
              </a:rPr>
            </a:br>
            <a:r>
              <a:rPr lang="pl-PL" sz="2400" b="0" i="0" u="none" strike="noStrike" baseline="0" dirty="0" smtClean="0">
                <a:latin typeface="Arial"/>
              </a:rPr>
              <a:t>Uzależnienie rozwija się zazwyczaj niezauważalnie, wypierając</a:t>
            </a:r>
            <a:r>
              <a:rPr lang="pl-PL" sz="2400" b="0" i="0" u="none" strike="noStrike" dirty="0" smtClean="0">
                <a:latin typeface="Arial"/>
              </a:rPr>
              <a:t> </a:t>
            </a:r>
            <a:r>
              <a:rPr lang="pl-PL" sz="2400" b="0" i="0" u="none" strike="noStrike" baseline="0" dirty="0" smtClean="0">
                <a:latin typeface="Arial"/>
              </a:rPr>
              <a:t>dotychczasowe zainteresowania i obowiązki (najpierw drugorzędne, potem - podstawowe).</a:t>
            </a:r>
            <a:br>
              <a:rPr lang="pl-PL" sz="2400" b="0" i="0" u="none" strike="noStrike" baseline="0" dirty="0" smtClean="0">
                <a:latin typeface="Arial"/>
              </a:rPr>
            </a:br>
            <a:r>
              <a:rPr lang="pl-PL" sz="2400" b="0" i="0" u="none" strike="noStrike" baseline="0" dirty="0" smtClean="0">
                <a:latin typeface="Arial"/>
              </a:rPr>
              <a:t/>
            </a:r>
            <a:br>
              <a:rPr lang="pl-PL" sz="2400" b="0" i="0" u="none" strike="noStrike" baseline="0" dirty="0" smtClean="0">
                <a:latin typeface="Arial"/>
              </a:rPr>
            </a:br>
            <a:r>
              <a:rPr lang="pl-PL" sz="2400" b="0" i="0" u="none" strike="noStrike" baseline="0" dirty="0" smtClean="0">
                <a:latin typeface="Arial"/>
              </a:rPr>
              <a:t>Pierwsze objawy spostrzega najbliższa rodzina, choć może je mylnie interpretować jako</a:t>
            </a:r>
            <a:r>
              <a:rPr lang="pl-PL" sz="2400" b="0" i="0" u="none" strike="noStrike" dirty="0" smtClean="0">
                <a:latin typeface="Arial"/>
              </a:rPr>
              <a:t> </a:t>
            </a:r>
            <a:r>
              <a:rPr lang="pl-PL" sz="2400" b="0" i="0" u="none" strike="noStrike" baseline="0" dirty="0" smtClean="0">
                <a:latin typeface="Arial"/>
              </a:rPr>
              <a:t>pozytywne zainteresowanie informatyką. </a:t>
            </a:r>
            <a:br>
              <a:rPr lang="pl-PL" sz="2400" b="0" i="0" u="none" strike="noStrike" baseline="0" dirty="0" smtClean="0">
                <a:latin typeface="Arial"/>
              </a:rPr>
            </a:br>
            <a:r>
              <a:rPr lang="pl-PL" sz="2400" b="0" i="0" u="none" strike="noStrike" baseline="0" dirty="0" smtClean="0">
                <a:latin typeface="Arial"/>
              </a:rPr>
              <a:t>Utrwaleniu uzależnienia sprzyja </a:t>
            </a:r>
            <a:r>
              <a:rPr lang="pl-PL" sz="2400" b="0" i="0" u="none" strike="noStrike" baseline="0" dirty="0" smtClean="0">
                <a:latin typeface="Arial"/>
              </a:rPr>
              <a:t>znikoma świadomość tego  </a:t>
            </a:r>
            <a:r>
              <a:rPr lang="pl-PL" sz="2400" b="0" i="0" u="none" strike="noStrike" baseline="0" dirty="0" smtClean="0">
                <a:latin typeface="Arial"/>
              </a:rPr>
              <a:t>niebezpieczeństwa. </a:t>
            </a:r>
            <a:br>
              <a:rPr lang="pl-PL" sz="2400" b="0" i="0" u="none" strike="noStrike" baseline="0" dirty="0" smtClean="0">
                <a:latin typeface="Arial"/>
              </a:rPr>
            </a:br>
            <a:r>
              <a:rPr lang="pl-PL" sz="2400" b="0" i="0" u="none" strike="noStrike" baseline="0" dirty="0" smtClean="0">
                <a:latin typeface="Arial"/>
              </a:rPr>
              <a:t/>
            </a:r>
            <a:br>
              <a:rPr lang="pl-PL" sz="2400" b="0" i="0" u="none" strike="noStrike" baseline="0" dirty="0" smtClean="0">
                <a:latin typeface="Arial"/>
              </a:rPr>
            </a:br>
            <a:r>
              <a:rPr lang="pl-PL" sz="2400" b="1" i="0" u="none" strike="noStrike" baseline="0" dirty="0" smtClean="0">
                <a:latin typeface="Arial"/>
              </a:rPr>
              <a:t>Im młodsze osoby, tym są bardziej</a:t>
            </a:r>
            <a:br>
              <a:rPr lang="pl-PL" sz="2400" b="1" i="0" u="none" strike="noStrike" baseline="0" dirty="0" smtClean="0">
                <a:latin typeface="Arial"/>
              </a:rPr>
            </a:br>
            <a:r>
              <a:rPr lang="pl-PL" sz="2400" b="1" i="0" u="none" strike="noStrike" baseline="0" dirty="0" smtClean="0">
                <a:latin typeface="Arial"/>
              </a:rPr>
              <a:t>zagrożone uzależnieniem.</a:t>
            </a:r>
            <a:endParaRPr lang="pl-PL" sz="2400" b="1" dirty="0"/>
          </a:p>
        </p:txBody>
      </p:sp>
    </p:spTree>
    <p:extLst>
      <p:ext uri="{BB962C8B-B14F-4D97-AF65-F5344CB8AC3E}">
        <p14:creationId xmlns:p14="http://schemas.microsoft.com/office/powerpoint/2010/main" val="2201546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i="0" u="sng" strike="noStrike" baseline="0" dirty="0" smtClean="0">
                <a:latin typeface="Arial"/>
              </a:rPr>
              <a:t>Jak zapobiega</a:t>
            </a:r>
            <a:r>
              <a:rPr lang="pl-PL" sz="4000" b="1" i="0" u="sng" strike="noStrike" baseline="0" dirty="0" smtClean="0">
                <a:latin typeface="Arial,Bold"/>
              </a:rPr>
              <a:t>ć</a:t>
            </a:r>
            <a:r>
              <a:rPr lang="pl-PL" sz="4000" b="1" i="0" u="sng" strike="noStrike" baseline="0" dirty="0" smtClean="0">
                <a:latin typeface="Arial"/>
              </a:rPr>
              <a:t>?</a:t>
            </a:r>
            <a:endParaRPr lang="pl-PL" sz="4000" u="sng" dirty="0"/>
          </a:p>
        </p:txBody>
      </p:sp>
      <p:sp>
        <p:nvSpPr>
          <p:cNvPr id="3" name="Symbol zastępczy zawartości 2"/>
          <p:cNvSpPr>
            <a:spLocks noGrp="1"/>
          </p:cNvSpPr>
          <p:nvPr>
            <p:ph idx="1"/>
          </p:nvPr>
        </p:nvSpPr>
        <p:spPr/>
        <p:txBody>
          <a:bodyPr>
            <a:normAutofit fontScale="92500" lnSpcReduction="20000"/>
          </a:bodyPr>
          <a:lstStyle/>
          <a:p>
            <a:pPr marL="0" indent="0" algn="ctr">
              <a:buNone/>
            </a:pPr>
            <a:r>
              <a:rPr lang="pl-PL" b="0" i="0" u="none" strike="noStrike" baseline="0" dirty="0" smtClean="0">
                <a:latin typeface="Arial"/>
              </a:rPr>
              <a:t>Osoby uzależnione od Internetu wymagają pomocy terapeutycznej.</a:t>
            </a:r>
          </a:p>
          <a:p>
            <a:pPr marL="0" indent="0" algn="ctr">
              <a:buNone/>
            </a:pPr>
            <a:r>
              <a:rPr lang="pl-PL" b="0" i="0" u="none" strike="noStrike" baseline="0" dirty="0" smtClean="0">
                <a:latin typeface="Arial"/>
              </a:rPr>
              <a:t>Jednakże podstawowym krokiem jest wczesne dostrzeżenie problemu, </a:t>
            </a:r>
            <a:r>
              <a:rPr lang="pl-PL" b="0" i="0" u="none" strike="noStrike" baseline="0" dirty="0" smtClean="0">
                <a:latin typeface="Arial"/>
              </a:rPr>
              <a:t>określenie</a:t>
            </a:r>
            <a:r>
              <a:rPr lang="pl-PL" b="0" i="0" u="none" strike="noStrike" dirty="0" smtClean="0">
                <a:latin typeface="Arial"/>
              </a:rPr>
              <a:t> </a:t>
            </a:r>
            <a:r>
              <a:rPr lang="pl-PL" b="0" i="0" u="none" strike="noStrike" baseline="0" dirty="0" smtClean="0">
                <a:latin typeface="Arial"/>
              </a:rPr>
              <a:t>jego </a:t>
            </a:r>
            <a:r>
              <a:rPr lang="pl-PL" b="0" i="0" u="none" strike="noStrike" baseline="0" dirty="0" smtClean="0">
                <a:latin typeface="Arial"/>
              </a:rPr>
              <a:t>skali i opracowanie planu</a:t>
            </a:r>
            <a:r>
              <a:rPr lang="pl-PL" b="0" i="0" u="none" strike="noStrike" dirty="0" smtClean="0">
                <a:latin typeface="Arial"/>
              </a:rPr>
              <a:t> pomocy. </a:t>
            </a:r>
            <a:endParaRPr lang="pl-PL" b="0" i="0" u="none" strike="noStrike" dirty="0" smtClean="0">
              <a:latin typeface="Arial"/>
            </a:endParaRPr>
          </a:p>
          <a:p>
            <a:pPr marL="0" indent="0" algn="ctr">
              <a:buNone/>
            </a:pPr>
            <a:endParaRPr lang="pl-PL" baseline="0" dirty="0">
              <a:latin typeface="Arial"/>
            </a:endParaRPr>
          </a:p>
          <a:p>
            <a:pPr marL="0" indent="0" algn="ctr">
              <a:buNone/>
            </a:pPr>
            <a:r>
              <a:rPr lang="pl-PL" b="0" i="0" u="none" strike="noStrike" baseline="0" dirty="0" smtClean="0">
                <a:latin typeface="Arial"/>
              </a:rPr>
              <a:t>Uczenie </a:t>
            </a:r>
            <a:r>
              <a:rPr lang="pl-PL" b="0" i="0" u="none" strike="noStrike" baseline="0" dirty="0" smtClean="0">
                <a:latin typeface="Arial"/>
              </a:rPr>
              <a:t>higienicznego, świadomego</a:t>
            </a:r>
          </a:p>
          <a:p>
            <a:pPr marL="0" indent="0" algn="ctr">
              <a:buNone/>
            </a:pPr>
            <a:r>
              <a:rPr lang="pl-PL" b="0" i="0" u="none" strike="noStrike" baseline="0" dirty="0" smtClean="0">
                <a:latin typeface="Arial"/>
              </a:rPr>
              <a:t>i krytycznego korzystania z technologii informacyjno-komunikacyjnych powinno stać</a:t>
            </a:r>
            <a:r>
              <a:rPr lang="pl-PL" b="0" i="0" u="none" strike="noStrike" dirty="0" smtClean="0">
                <a:latin typeface="Arial"/>
              </a:rPr>
              <a:t> </a:t>
            </a:r>
            <a:r>
              <a:rPr lang="pl-PL" b="0" i="0" u="none" strike="noStrike" baseline="0" dirty="0" smtClean="0">
                <a:latin typeface="Arial"/>
              </a:rPr>
              <a:t>się</a:t>
            </a:r>
            <a:r>
              <a:rPr lang="pl-PL" dirty="0">
                <a:latin typeface="Arial"/>
              </a:rPr>
              <a:t> </a:t>
            </a:r>
            <a:r>
              <a:rPr lang="pl-PL" b="0" i="0" u="none" strike="noStrike" baseline="0" dirty="0" smtClean="0">
                <a:latin typeface="Arial"/>
              </a:rPr>
              <a:t>działaniem zarówno szkoły, jak i samych rodziców.</a:t>
            </a:r>
            <a:endParaRPr lang="pl-PL" dirty="0"/>
          </a:p>
        </p:txBody>
      </p:sp>
    </p:spTree>
    <p:extLst>
      <p:ext uri="{BB962C8B-B14F-4D97-AF65-F5344CB8AC3E}">
        <p14:creationId xmlns:p14="http://schemas.microsoft.com/office/powerpoint/2010/main" val="31336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746650"/>
          </a:xfrm>
        </p:spPr>
        <p:txBody>
          <a:bodyPr>
            <a:noAutofit/>
          </a:bodyPr>
          <a:lstStyle/>
          <a:p>
            <a:r>
              <a:rPr lang="pl-PL" sz="2800" b="0" i="0" u="none" strike="noStrike" baseline="0" dirty="0" smtClean="0">
                <a:latin typeface="Arial"/>
              </a:rPr>
              <a:t>Sami rodzice mają możliwość korzystania </a:t>
            </a:r>
            <a:br>
              <a:rPr lang="pl-PL" sz="2800" b="0" i="0" u="none" strike="noStrike" baseline="0" dirty="0" smtClean="0">
                <a:latin typeface="Arial"/>
              </a:rPr>
            </a:br>
            <a:r>
              <a:rPr lang="pl-PL" sz="2800" b="0" i="0" u="none" strike="noStrike" baseline="0" dirty="0" smtClean="0">
                <a:latin typeface="Arial"/>
              </a:rPr>
              <a:t>z zabezpieczających programów</a:t>
            </a:r>
            <a:br>
              <a:rPr lang="pl-PL" sz="2800" b="0" i="0" u="none" strike="noStrike" baseline="0" dirty="0" smtClean="0">
                <a:latin typeface="Arial"/>
              </a:rPr>
            </a:br>
            <a:r>
              <a:rPr lang="pl-PL" sz="2800" b="0" i="0" u="none" strike="noStrike" baseline="0" dirty="0" smtClean="0">
                <a:latin typeface="Arial"/>
              </a:rPr>
              <a:t>komputerowych zwiększających bezpieczeństwo dzieci, </a:t>
            </a:r>
            <a:r>
              <a:rPr lang="pl-PL" sz="2800" b="0" i="0" u="sng" strike="noStrike" baseline="0" dirty="0" smtClean="0">
                <a:latin typeface="Arial"/>
              </a:rPr>
              <a:t>co nie zwalnia ich jednak</a:t>
            </a:r>
            <a:br>
              <a:rPr lang="pl-PL" sz="2800" b="0" i="0" u="sng" strike="noStrike" baseline="0" dirty="0" smtClean="0">
                <a:latin typeface="Arial"/>
              </a:rPr>
            </a:br>
            <a:r>
              <a:rPr lang="pl-PL" sz="2800" b="0" i="0" u="sng" strike="noStrike" baseline="0" dirty="0" smtClean="0">
                <a:latin typeface="Arial"/>
              </a:rPr>
              <a:t>z obowiązku uczenia dzieci właściwego korzystania z tego urządzenia. </a:t>
            </a:r>
            <a:br>
              <a:rPr lang="pl-PL" sz="2800" b="0" i="0" u="sng" strike="noStrike" baseline="0" dirty="0" smtClean="0">
                <a:latin typeface="Arial"/>
              </a:rPr>
            </a:br>
            <a:r>
              <a:rPr lang="pl-PL" sz="2800" b="0" i="0" u="none" strike="noStrike" baseline="0" dirty="0" smtClean="0">
                <a:latin typeface="Arial"/>
              </a:rPr>
              <a:t>Świadome</a:t>
            </a:r>
            <a:r>
              <a:rPr lang="pl-PL" sz="2800" b="0" i="0" u="none" strike="noStrike" dirty="0" smtClean="0">
                <a:latin typeface="Arial"/>
              </a:rPr>
              <a:t> </a:t>
            </a:r>
            <a:r>
              <a:rPr lang="pl-PL" sz="2800" b="0" i="0" u="none" strike="noStrike" baseline="0" dirty="0" smtClean="0">
                <a:latin typeface="Arial"/>
              </a:rPr>
              <a:t>obcowanie z komputerem</a:t>
            </a:r>
            <a:r>
              <a:rPr lang="pl-PL" sz="2800" b="0" i="0" u="none" strike="noStrike" dirty="0" smtClean="0">
                <a:latin typeface="Arial"/>
              </a:rPr>
              <a:t> </a:t>
            </a:r>
            <a:r>
              <a:rPr lang="pl-PL" sz="2800" b="0" i="0" u="none" strike="noStrike" baseline="0" dirty="0" smtClean="0">
                <a:latin typeface="Arial"/>
              </a:rPr>
              <a:t>nie oznacza zabraniania korzystania</a:t>
            </a:r>
            <a:r>
              <a:rPr lang="pl-PL" sz="2800" b="0" i="0" u="none" strike="noStrike" dirty="0" smtClean="0">
                <a:latin typeface="Arial"/>
              </a:rPr>
              <a:t> </a:t>
            </a:r>
            <a:r>
              <a:rPr lang="pl-PL" sz="2800" b="0" i="0" u="none" strike="noStrike" baseline="0" dirty="0" smtClean="0">
                <a:latin typeface="Arial"/>
              </a:rPr>
              <a:t>z niego, ale wspólne </a:t>
            </a:r>
            <a:br>
              <a:rPr lang="pl-PL" sz="2800" b="0" i="0" u="none" strike="noStrike" baseline="0" dirty="0" smtClean="0">
                <a:latin typeface="Arial"/>
              </a:rPr>
            </a:br>
            <a:r>
              <a:rPr lang="pl-PL" sz="2800" b="0" i="0" u="none" strike="noStrike" baseline="0" dirty="0" smtClean="0">
                <a:latin typeface="Arial"/>
              </a:rPr>
              <a:t>z dziećmi przedyskutowanie możliwości </a:t>
            </a:r>
            <a:r>
              <a:rPr lang="pl-PL" sz="2800" dirty="0" smtClean="0">
                <a:latin typeface="Arial"/>
              </a:rPr>
              <a:t>pożytecznego</a:t>
            </a:r>
            <a:r>
              <a:rPr lang="pl-PL" sz="2800" b="0" i="0" u="none" strike="noStrike" baseline="0" dirty="0" smtClean="0">
                <a:latin typeface="Arial"/>
              </a:rPr>
              <a:t> ich używania.</a:t>
            </a:r>
            <a:endParaRPr lang="pl-PL" sz="2800" dirty="0"/>
          </a:p>
        </p:txBody>
      </p:sp>
    </p:spTree>
    <p:extLst>
      <p:ext uri="{BB962C8B-B14F-4D97-AF65-F5344CB8AC3E}">
        <p14:creationId xmlns:p14="http://schemas.microsoft.com/office/powerpoint/2010/main" val="55310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576064"/>
          </a:xfrm>
        </p:spPr>
        <p:txBody>
          <a:bodyPr>
            <a:noAutofit/>
          </a:bodyPr>
          <a:lstStyle/>
          <a:p>
            <a:r>
              <a:rPr lang="pl-PL" sz="2800" b="1" dirty="0" smtClean="0"/>
              <a:t>Zasady korzystania z komputera – wskazówki dla rodziców</a:t>
            </a:r>
            <a:endParaRPr lang="pl-PL" sz="2800" b="1" dirty="0"/>
          </a:p>
        </p:txBody>
      </p:sp>
      <p:sp>
        <p:nvSpPr>
          <p:cNvPr id="3" name="Symbol zastępczy zawartości 2"/>
          <p:cNvSpPr>
            <a:spLocks noGrp="1"/>
          </p:cNvSpPr>
          <p:nvPr>
            <p:ph idx="1"/>
          </p:nvPr>
        </p:nvSpPr>
        <p:spPr>
          <a:xfrm>
            <a:off x="467544" y="1484784"/>
            <a:ext cx="8229600" cy="5472608"/>
          </a:xfrm>
        </p:spPr>
        <p:txBody>
          <a:bodyPr>
            <a:normAutofit fontScale="92500" lnSpcReduction="20000"/>
          </a:bodyPr>
          <a:lstStyle/>
          <a:p>
            <a:pPr marL="0" indent="0">
              <a:buNone/>
            </a:pPr>
            <a:endParaRPr lang="pl-PL" sz="2000" dirty="0">
              <a:latin typeface="Arial"/>
            </a:endParaRPr>
          </a:p>
          <a:p>
            <a:r>
              <a:rPr lang="pl-PL" sz="2000" b="0" i="0" u="none" strike="noStrike" baseline="0" dirty="0" smtClean="0">
                <a:latin typeface="Arial"/>
              </a:rPr>
              <a:t>do momentu ukończenia szkoły podstawowej dzieci nie potrzebują w swym pokoju</a:t>
            </a:r>
            <a:r>
              <a:rPr lang="pl-PL" sz="2000" b="0" i="0" u="none" strike="noStrike" dirty="0" smtClean="0">
                <a:latin typeface="Arial"/>
              </a:rPr>
              <a:t> </a:t>
            </a:r>
            <a:r>
              <a:rPr lang="pl-PL" sz="2000" b="0" i="0" u="none" strike="noStrike" baseline="0" dirty="0" smtClean="0">
                <a:latin typeface="Arial"/>
              </a:rPr>
              <a:t>własnego komputera (w ten sposób rodzice lepiej nadzorują</a:t>
            </a:r>
            <a:r>
              <a:rPr lang="pl-PL" sz="2000" b="0" i="0" u="none" strike="noStrike" dirty="0" smtClean="0">
                <a:latin typeface="Arial"/>
              </a:rPr>
              <a:t> </a:t>
            </a:r>
            <a:r>
              <a:rPr lang="pl-PL" sz="2000" b="0" i="0" u="none" strike="noStrike" baseline="0" dirty="0" smtClean="0">
                <a:latin typeface="Arial"/>
              </a:rPr>
              <a:t>korzystanie z komputera</a:t>
            </a:r>
            <a:r>
              <a:rPr lang="pl-PL" sz="2000" b="0" i="0" u="none" strike="noStrike" dirty="0" smtClean="0">
                <a:latin typeface="Arial"/>
              </a:rPr>
              <a:t> </a:t>
            </a:r>
            <a:r>
              <a:rPr lang="pl-PL" sz="2000" b="0" i="0" u="none" strike="noStrike" baseline="0" dirty="0" smtClean="0">
                <a:latin typeface="Arial"/>
              </a:rPr>
              <a:t>rodzinnego),</a:t>
            </a:r>
          </a:p>
          <a:p>
            <a:pPr marL="0" indent="0">
              <a:buNone/>
            </a:pPr>
            <a:endParaRPr lang="pl-PL" sz="2000" b="0" i="0" u="none" strike="noStrike" baseline="0" dirty="0" smtClean="0">
              <a:latin typeface="Arial"/>
            </a:endParaRPr>
          </a:p>
          <a:p>
            <a:r>
              <a:rPr lang="pl-PL" sz="2000" b="0" i="0" u="none" strike="noStrike" baseline="0" dirty="0" smtClean="0">
                <a:latin typeface="Arial"/>
              </a:rPr>
              <a:t>nie ma sztywnych granic wiekowych w zakresie użytkowania komputera: jeśli dziecko</a:t>
            </a:r>
            <a:r>
              <a:rPr lang="pl-PL" sz="2000" b="0" i="0" u="none" strike="noStrike" dirty="0" smtClean="0">
                <a:latin typeface="Arial"/>
              </a:rPr>
              <a:t> </a:t>
            </a:r>
            <a:r>
              <a:rPr lang="pl-PL" sz="2000" b="0" i="0" u="none" strike="noStrike" baseline="0" dirty="0" smtClean="0">
                <a:latin typeface="Arial"/>
              </a:rPr>
              <a:t>od najmłodszych lat obserwuje rodzica pracującego przy komputerze, zainteresuje</a:t>
            </a:r>
            <a:r>
              <a:rPr lang="pl-PL" sz="2000" b="0" i="0" u="none" strike="noStrike" dirty="0" smtClean="0">
                <a:latin typeface="Arial"/>
              </a:rPr>
              <a:t> </a:t>
            </a:r>
            <a:r>
              <a:rPr lang="pl-PL" sz="2000" b="0" i="0" u="none" strike="noStrike" baseline="0" dirty="0" smtClean="0">
                <a:latin typeface="Arial"/>
              </a:rPr>
              <a:t>się tym urządzeniem wcześniej, to naturalna dziecięca ciekawość, którą trzeba</a:t>
            </a:r>
            <a:r>
              <a:rPr lang="pl-PL" sz="2000" b="0" i="0" u="none" strike="noStrike" dirty="0" smtClean="0">
                <a:latin typeface="Arial"/>
              </a:rPr>
              <a:t> </a:t>
            </a:r>
            <a:r>
              <a:rPr lang="pl-PL" sz="2000" b="0" i="0" u="none" strike="noStrike" baseline="0" dirty="0" smtClean="0">
                <a:latin typeface="Arial"/>
              </a:rPr>
              <a:t>zaakceptować (mimo to lepiej unikać umożliwiania korzystania z komputera dzieciom</a:t>
            </a:r>
            <a:r>
              <a:rPr lang="pl-PL" sz="2000" b="0" i="0" u="none" strike="noStrike" dirty="0" smtClean="0">
                <a:latin typeface="Arial"/>
              </a:rPr>
              <a:t> </a:t>
            </a:r>
            <a:r>
              <a:rPr lang="pl-PL" sz="2000" b="0" i="0" u="none" strike="noStrike" baseline="0" dirty="0" smtClean="0">
                <a:latin typeface="Arial"/>
              </a:rPr>
              <a:t>poniżej 4. roku życia),</a:t>
            </a:r>
          </a:p>
          <a:p>
            <a:pPr marL="0" indent="0">
              <a:buNone/>
            </a:pPr>
            <a:endParaRPr lang="pl-PL" sz="2000" b="0" i="0" u="none" strike="noStrike" baseline="0" dirty="0" smtClean="0">
              <a:latin typeface="Arial"/>
            </a:endParaRPr>
          </a:p>
          <a:p>
            <a:r>
              <a:rPr lang="pl-PL" sz="2000" b="0" i="0" u="none" strike="noStrike" baseline="0" dirty="0" smtClean="0">
                <a:latin typeface="Arial"/>
              </a:rPr>
              <a:t>wybierając programy czy gry dla dzieci, rodzice powinni zwracać uwagę na podaną</a:t>
            </a:r>
            <a:r>
              <a:rPr lang="pl-PL" sz="2000" b="0" i="0" u="none" strike="noStrike" dirty="0" smtClean="0">
                <a:latin typeface="Arial"/>
              </a:rPr>
              <a:t> </a:t>
            </a:r>
            <a:r>
              <a:rPr lang="pl-PL" sz="2000" b="0" i="0" u="none" strike="noStrike" baseline="0" dirty="0" smtClean="0">
                <a:latin typeface="Arial"/>
              </a:rPr>
              <a:t>propozycję wiekową,</a:t>
            </a:r>
          </a:p>
          <a:p>
            <a:pPr marL="0" indent="0">
              <a:buNone/>
            </a:pPr>
            <a:endParaRPr lang="pl-PL" sz="2000" b="0" i="0" u="none" strike="noStrike" baseline="0" dirty="0" smtClean="0">
              <a:latin typeface="Arial"/>
            </a:endParaRPr>
          </a:p>
          <a:p>
            <a:r>
              <a:rPr lang="pl-PL" sz="2000" b="0" i="0" u="none" strike="noStrike" baseline="0" dirty="0" smtClean="0">
                <a:latin typeface="Arial"/>
              </a:rPr>
              <a:t>ważne jest ustalenie jakichś ram czasowych, tak aby czas spędzany przy komputerze</a:t>
            </a:r>
            <a:r>
              <a:rPr lang="pl-PL" sz="2000" b="0" i="0" u="none" strike="noStrike" dirty="0" smtClean="0">
                <a:latin typeface="Arial"/>
              </a:rPr>
              <a:t> </a:t>
            </a:r>
            <a:r>
              <a:rPr lang="pl-PL" sz="2000" b="0" i="0" u="none" strike="noStrike" baseline="0" dirty="0" smtClean="0">
                <a:latin typeface="Arial"/>
              </a:rPr>
              <a:t>był dostosowany do wieku i zdolności dziecka (proponowany czas spędzany przy</a:t>
            </a:r>
            <a:r>
              <a:rPr lang="pl-PL" sz="2000" b="0" i="0" u="none" strike="noStrike" dirty="0" smtClean="0">
                <a:latin typeface="Arial"/>
              </a:rPr>
              <a:t> </a:t>
            </a:r>
            <a:r>
              <a:rPr lang="pl-PL" sz="2000" b="0" i="0" u="none" strike="noStrike" baseline="0" dirty="0" smtClean="0">
                <a:latin typeface="Arial"/>
              </a:rPr>
              <a:t>komputerze nie powinien przekraczać dla dzieci w wieku przedszkolnym – 20-30minut, dzieci w wieku szkolnym – 1 godzinę, dzieci od 12 r. ż. - 1,5 godziny),</a:t>
            </a:r>
          </a:p>
        </p:txBody>
      </p:sp>
    </p:spTree>
    <p:extLst>
      <p:ext uri="{BB962C8B-B14F-4D97-AF65-F5344CB8AC3E}">
        <p14:creationId xmlns:p14="http://schemas.microsoft.com/office/powerpoint/2010/main" val="1857988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457200" y="-891480"/>
            <a:ext cx="8229600" cy="288032"/>
          </a:xfrm>
        </p:spPr>
        <p:txBody>
          <a:bodyPr>
            <a:normAutofit fontScale="90000"/>
          </a:bodyPr>
          <a:lstStyle/>
          <a:p>
            <a:endParaRPr lang="pl-PL" dirty="0"/>
          </a:p>
        </p:txBody>
      </p:sp>
      <p:sp>
        <p:nvSpPr>
          <p:cNvPr id="3" name="Symbol zastępczy zawartości 2"/>
          <p:cNvSpPr>
            <a:spLocks noGrp="1"/>
          </p:cNvSpPr>
          <p:nvPr>
            <p:ph idx="1"/>
          </p:nvPr>
        </p:nvSpPr>
        <p:spPr/>
        <p:txBody>
          <a:bodyPr/>
          <a:lstStyle/>
          <a:p>
            <a:pPr algn="ctr">
              <a:buNone/>
            </a:pPr>
            <a:r>
              <a:rPr lang="pl-PL" dirty="0" smtClean="0"/>
              <a:t>96% młodych ludzi przyznaje się do przebywania w sieci co najmniej raz w tygodniu</a:t>
            </a:r>
          </a:p>
          <a:p>
            <a:pPr algn="ctr">
              <a:buNone/>
            </a:pPr>
            <a:endParaRPr lang="pl-PL" dirty="0" smtClean="0"/>
          </a:p>
          <a:p>
            <a:pPr algn="ctr">
              <a:buNone/>
            </a:pPr>
            <a:r>
              <a:rPr lang="pl-PL" dirty="0" smtClean="0"/>
              <a:t> codziennie – 72% </a:t>
            </a:r>
          </a:p>
          <a:p>
            <a:pPr algn="ctr">
              <a:buNone/>
            </a:pPr>
            <a:endParaRPr lang="pl-PL" dirty="0" smtClean="0"/>
          </a:p>
          <a:p>
            <a:pPr algn="ctr">
              <a:buNone/>
            </a:pPr>
            <a:r>
              <a:rPr lang="pl-PL" dirty="0" smtClean="0"/>
              <a:t>Uzależnienie od komputera grozi nawet ponad połowie dzieci. </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07504"/>
            <a:ext cx="8229600" cy="792088"/>
          </a:xfrm>
        </p:spPr>
        <p:txBody>
          <a:bodyPr>
            <a:normAutofit/>
          </a:bodyPr>
          <a:lstStyle/>
          <a:p>
            <a:endParaRPr lang="pl-PL" dirty="0"/>
          </a:p>
        </p:txBody>
      </p:sp>
      <p:sp>
        <p:nvSpPr>
          <p:cNvPr id="3" name="Symbol zastępczy zawartości 2"/>
          <p:cNvSpPr>
            <a:spLocks noGrp="1"/>
          </p:cNvSpPr>
          <p:nvPr>
            <p:ph idx="1"/>
          </p:nvPr>
        </p:nvSpPr>
        <p:spPr>
          <a:xfrm>
            <a:off x="457200" y="620688"/>
            <a:ext cx="8229600" cy="5505475"/>
          </a:xfrm>
        </p:spPr>
        <p:txBody>
          <a:bodyPr>
            <a:normAutofit/>
          </a:bodyPr>
          <a:lstStyle/>
          <a:p>
            <a:pPr marL="0" lvl="0" indent="0">
              <a:buFont typeface="Arial" panose="020B0604020202020204" pitchFamily="34" charset="0"/>
              <a:buNone/>
            </a:pPr>
            <a:endParaRPr lang="pl-PL" sz="2000" dirty="0">
              <a:latin typeface="Arial"/>
            </a:endParaRPr>
          </a:p>
          <a:p>
            <a:pPr lvl="0"/>
            <a:r>
              <a:rPr lang="pl-PL" sz="2000" dirty="0">
                <a:latin typeface="Arial"/>
              </a:rPr>
              <a:t>młodsze rodzeństwo nie powinno mieć automatycznie takich samych praw do korzystania z mediów elektronicznych jak starsze,</a:t>
            </a:r>
          </a:p>
          <a:p>
            <a:pPr marL="0" lvl="0" indent="0">
              <a:buFont typeface="Arial" panose="020B0604020202020204" pitchFamily="34" charset="0"/>
              <a:buNone/>
            </a:pPr>
            <a:endParaRPr lang="pl-PL" sz="2000" dirty="0">
              <a:latin typeface="Arial"/>
            </a:endParaRPr>
          </a:p>
          <a:p>
            <a:pPr lvl="0"/>
            <a:r>
              <a:rPr lang="pl-PL" sz="2000" dirty="0" smtClean="0">
                <a:latin typeface="Arial"/>
              </a:rPr>
              <a:t>ważne jest organizowanie dziecku innych form spędzania czasu: rozwijanie zainteresowań </a:t>
            </a:r>
            <a:r>
              <a:rPr lang="pl-PL" sz="2000" dirty="0">
                <a:latin typeface="Arial"/>
              </a:rPr>
              <a:t>u dzieci, </a:t>
            </a:r>
            <a:r>
              <a:rPr lang="pl-PL" sz="2000" dirty="0" smtClean="0">
                <a:latin typeface="Arial"/>
              </a:rPr>
              <a:t>takich </a:t>
            </a:r>
            <a:r>
              <a:rPr lang="pl-PL" sz="2000" dirty="0">
                <a:latin typeface="Arial"/>
              </a:rPr>
              <a:t>jak muzyka, czytelnictwo, sport, gry planszowe itp.,</a:t>
            </a:r>
          </a:p>
          <a:p>
            <a:pPr marL="0" lvl="0" indent="0">
              <a:buFont typeface="Arial" panose="020B0604020202020204" pitchFamily="34" charset="0"/>
              <a:buNone/>
            </a:pPr>
            <a:endParaRPr lang="pl-PL" sz="2000" dirty="0">
              <a:latin typeface="Arial"/>
            </a:endParaRPr>
          </a:p>
          <a:p>
            <a:pPr lvl="0"/>
            <a:r>
              <a:rPr lang="pl-PL" sz="2000" dirty="0">
                <a:latin typeface="Arial"/>
              </a:rPr>
              <a:t>od przykładu rodziców, starszego rodzeństwa, kręgu rówieśników niejednokrotnie zależy czy dla dziecka komputer stanowi wyłącznie maszynkę do grania, czy też używa go jako środka komunikacji lub środka ułatwiającego naukę.</a:t>
            </a:r>
          </a:p>
          <a:p>
            <a:pPr marL="0" indent="0">
              <a:buNone/>
            </a:pPr>
            <a:endParaRPr lang="pl-PL" dirty="0"/>
          </a:p>
        </p:txBody>
      </p:sp>
    </p:spTree>
    <p:extLst>
      <p:ext uri="{BB962C8B-B14F-4D97-AF65-F5344CB8AC3E}">
        <p14:creationId xmlns:p14="http://schemas.microsoft.com/office/powerpoint/2010/main" val="4083360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890666"/>
          </a:xfrm>
        </p:spPr>
        <p:txBody>
          <a:bodyPr>
            <a:noAutofit/>
          </a:bodyPr>
          <a:lstStyle/>
          <a:p>
            <a:r>
              <a:rPr lang="pl-PL" sz="2400" b="0" i="0" u="none" strike="noStrike" baseline="0" dirty="0" smtClean="0">
                <a:latin typeface="Arial"/>
              </a:rPr>
              <a:t>Pamiętać </a:t>
            </a:r>
            <a:r>
              <a:rPr lang="pl-PL" sz="2400" b="0" i="0" u="none" strike="noStrike" baseline="0" dirty="0" smtClean="0">
                <a:latin typeface="Arial"/>
              </a:rPr>
              <a:t>należy</a:t>
            </a:r>
            <a:r>
              <a:rPr lang="pl-PL" sz="2400" b="0" i="0" u="none" strike="noStrike" baseline="0" dirty="0" smtClean="0">
                <a:latin typeface="Arial"/>
              </a:rPr>
              <a:t>, iż uzależnienie to nie </a:t>
            </a:r>
            <a:r>
              <a:rPr lang="pl-PL" sz="2400" b="0" i="0" u="none" strike="noStrike" baseline="0" dirty="0" smtClean="0">
                <a:latin typeface="Arial"/>
              </a:rPr>
              <a:t>jedyne</a:t>
            </a:r>
            <a:r>
              <a:rPr lang="pl-PL" sz="2400" b="0" i="0" u="none" strike="noStrike" dirty="0" smtClean="0">
                <a:latin typeface="Arial"/>
              </a:rPr>
              <a:t> </a:t>
            </a:r>
            <a:r>
              <a:rPr lang="pl-PL" sz="2400" b="0" i="0" u="none" strike="noStrike" baseline="0" dirty="0" smtClean="0">
                <a:latin typeface="Arial"/>
              </a:rPr>
              <a:t>niebezpieczeństwo </a:t>
            </a:r>
            <a:r>
              <a:rPr lang="pl-PL" sz="2400" b="0" i="0" u="none" strike="noStrike" baseline="0" dirty="0" smtClean="0">
                <a:latin typeface="Arial"/>
              </a:rPr>
              <a:t>związane</a:t>
            </a:r>
            <a:br>
              <a:rPr lang="pl-PL" sz="2400" b="0" i="0" u="none" strike="noStrike" baseline="0" dirty="0" smtClean="0">
                <a:latin typeface="Arial"/>
              </a:rPr>
            </a:br>
            <a:r>
              <a:rPr lang="pl-PL" sz="2400" b="0" i="0" u="none" strike="noStrike" baseline="0" dirty="0" smtClean="0">
                <a:latin typeface="Arial"/>
              </a:rPr>
              <a:t>z korzystaniem z sieci, dlatego rodzice powinni odkrywać komputer razem z </a:t>
            </a:r>
            <a:r>
              <a:rPr lang="pl-PL" sz="2400" b="0" i="0" u="none" strike="noStrike" baseline="0" dirty="0" smtClean="0">
                <a:latin typeface="Arial"/>
              </a:rPr>
              <a:t>dzieckiem,</a:t>
            </a:r>
            <a:r>
              <a:rPr lang="pl-PL" sz="2400" b="0" i="0" u="none" strike="noStrike" dirty="0" smtClean="0">
                <a:latin typeface="Arial"/>
              </a:rPr>
              <a:t> </a:t>
            </a:r>
            <a:r>
              <a:rPr lang="pl-PL" sz="2400" b="0" i="0" u="none" strike="noStrike" baseline="0" dirty="0" smtClean="0">
                <a:latin typeface="Arial"/>
              </a:rPr>
              <a:t>uczyć </a:t>
            </a:r>
            <a:r>
              <a:rPr lang="pl-PL" sz="2400" b="0" i="0" u="none" strike="noStrike" baseline="0" dirty="0" smtClean="0">
                <a:latin typeface="Arial"/>
              </a:rPr>
              <a:t>je podstawowych zasad bezpieczeństwa w Internecie, kształtować krytyczne </a:t>
            </a:r>
            <a:r>
              <a:rPr lang="pl-PL" sz="2400" b="0" i="0" u="none" strike="noStrike" baseline="0" dirty="0" smtClean="0">
                <a:latin typeface="Arial"/>
              </a:rPr>
              <a:t>podejście</a:t>
            </a:r>
            <a:r>
              <a:rPr lang="pl-PL" sz="2400" b="0" i="0" u="none" strike="noStrike" dirty="0" smtClean="0">
                <a:latin typeface="Arial"/>
              </a:rPr>
              <a:t> </a:t>
            </a:r>
            <a:r>
              <a:rPr lang="pl-PL" sz="2400" b="0" i="0" u="none" strike="noStrike" baseline="0" dirty="0" smtClean="0">
                <a:latin typeface="Arial"/>
              </a:rPr>
              <a:t>do </a:t>
            </a:r>
            <a:r>
              <a:rPr lang="pl-PL" sz="2400" b="0" i="0" u="none" strike="noStrike" baseline="0" dirty="0" smtClean="0">
                <a:latin typeface="Arial"/>
              </a:rPr>
              <a:t>informacji przeczytanych w sieci, dbać o to, by wiedzieć, po jakie programy i gry sięgają</a:t>
            </a:r>
            <a:br>
              <a:rPr lang="pl-PL" sz="2400" b="0" i="0" u="none" strike="noStrike" baseline="0" dirty="0" smtClean="0">
                <a:latin typeface="Arial"/>
              </a:rPr>
            </a:br>
            <a:r>
              <a:rPr lang="pl-PL" sz="2400" b="0" i="0" u="none" strike="noStrike" baseline="0" dirty="0" smtClean="0">
                <a:latin typeface="Arial"/>
              </a:rPr>
              <a:t>dzieci, z jakich stron internetowych korzystają</a:t>
            </a:r>
            <a:r>
              <a:rPr lang="pl-PL" sz="2400" b="0" i="0" u="none" strike="noStrike" baseline="0" dirty="0" smtClean="0">
                <a:latin typeface="Arial"/>
              </a:rPr>
              <a:t>.</a:t>
            </a:r>
            <a:r>
              <a:rPr lang="pl-PL" sz="2000" dirty="0" smtClean="0">
                <a:solidFill>
                  <a:prstClr val="black"/>
                </a:solidFill>
                <a:ea typeface="Calibri"/>
                <a:cs typeface="Times New Roman"/>
              </a:rPr>
              <a:t> </a:t>
            </a:r>
            <a:br>
              <a:rPr lang="pl-PL" sz="2000" dirty="0" smtClean="0">
                <a:solidFill>
                  <a:prstClr val="black"/>
                </a:solidFill>
                <a:ea typeface="Calibri"/>
                <a:cs typeface="Times New Roman"/>
              </a:rPr>
            </a:br>
            <a:r>
              <a:rPr lang="pl-PL" sz="2400" dirty="0" smtClean="0">
                <a:solidFill>
                  <a:prstClr val="black"/>
                </a:solidFill>
                <a:ea typeface="Calibri"/>
                <a:cs typeface="Times New Roman"/>
              </a:rPr>
              <a:t/>
            </a:r>
            <a:br>
              <a:rPr lang="pl-PL" sz="2400" dirty="0" smtClean="0">
                <a:solidFill>
                  <a:prstClr val="black"/>
                </a:solidFill>
                <a:ea typeface="Calibri"/>
                <a:cs typeface="Times New Roman"/>
              </a:rPr>
            </a:br>
            <a:r>
              <a:rPr lang="pl-PL" sz="2400" dirty="0">
                <a:latin typeface="Arial"/>
              </a:rPr>
              <a:t>Z </a:t>
            </a:r>
            <a:r>
              <a:rPr lang="pl-PL" sz="2400" dirty="0">
                <a:latin typeface="Arial"/>
              </a:rPr>
              <a:t>badań wynika, że prawie co czwarte dziecko kontaktuje się w Internecie z nieznajomymi. Prawie co siódme widziało w sieci materiały związane z seksem, a co 14. spotkało się twarzą w twarz z nieznajomym poznanym przez Internet. </a:t>
            </a:r>
          </a:p>
        </p:txBody>
      </p:sp>
    </p:spTree>
    <p:extLst>
      <p:ext uri="{BB962C8B-B14F-4D97-AF65-F5344CB8AC3E}">
        <p14:creationId xmlns:p14="http://schemas.microsoft.com/office/powerpoint/2010/main" val="1100471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34682"/>
          </a:xfrm>
        </p:spPr>
        <p:txBody>
          <a:bodyPr>
            <a:normAutofit/>
          </a:bodyPr>
          <a:lstStyle/>
          <a:p>
            <a:r>
              <a:rPr lang="pl-PL" sz="3600" dirty="0"/>
              <a:t>Należy reagować jeśli dziecko zbyt długo spędza czas przed komputerem, odsuwa się od kolegów, spędza całe dnie po szkole przed komputerem. Lepiej reagować wcześniej niż będzie za późno na pomoc dla naszego dziecka.</a:t>
            </a:r>
          </a:p>
        </p:txBody>
      </p:sp>
    </p:spTree>
    <p:extLst>
      <p:ext uri="{BB962C8B-B14F-4D97-AF65-F5344CB8AC3E}">
        <p14:creationId xmlns:p14="http://schemas.microsoft.com/office/powerpoint/2010/main" val="34340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30626"/>
          </a:xfrm>
        </p:spPr>
        <p:txBody>
          <a:bodyPr>
            <a:noAutofit/>
          </a:bodyPr>
          <a:lstStyle/>
          <a:p>
            <a:r>
              <a:rPr lang="pl-PL" sz="2800" dirty="0"/>
              <a:t>Uzależnienie od Internetu, jest w miarę nowym zjawiskiem, gdyż sama sieć jest niezbyt </a:t>
            </a:r>
            <a:r>
              <a:rPr lang="pl-PL" sz="2800" dirty="0" smtClean="0"/>
              <a:t>wiekowa. </a:t>
            </a:r>
            <a:r>
              <a:rPr lang="pl-PL" sz="2800" dirty="0"/>
              <a:t>Według psychologów ten rodzaj uzależnienia stanie się prawdopodobnie jedną z plag XXI wieku i najprawdopodobniej jest tylko kwestią czasu oficjalne sklasyfikowanie uzależnienia od Internetu (siecioholizmu) jako jednostki chorobowej.</a:t>
            </a:r>
          </a:p>
        </p:txBody>
      </p:sp>
    </p:spTree>
    <p:extLst>
      <p:ext uri="{BB962C8B-B14F-4D97-AF65-F5344CB8AC3E}">
        <p14:creationId xmlns:p14="http://schemas.microsoft.com/office/powerpoint/2010/main" val="417275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746650"/>
          </a:xfrm>
        </p:spPr>
        <p:txBody>
          <a:bodyPr/>
          <a:lstStyle/>
          <a:p>
            <a:r>
              <a:rPr lang="pl-PL" dirty="0" smtClean="0"/>
              <a:t>Dziękuję  za uwagę </a:t>
            </a:r>
            <a:r>
              <a:rPr lang="pl-PL" dirty="0" smtClean="0">
                <a:sym typeface="Wingdings" panose="05000000000000000000" pitchFamily="2" charset="2"/>
              </a:rPr>
              <a:t></a:t>
            </a:r>
            <a:endParaRPr lang="pl-PL" dirty="0"/>
          </a:p>
        </p:txBody>
      </p:sp>
    </p:spTree>
    <p:extLst>
      <p:ext uri="{BB962C8B-B14F-4D97-AF65-F5344CB8AC3E}">
        <p14:creationId xmlns:p14="http://schemas.microsoft.com/office/powerpoint/2010/main" val="672164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930226"/>
          </a:xfrm>
        </p:spPr>
        <p:txBody>
          <a:bodyPr>
            <a:noAutofit/>
          </a:bodyPr>
          <a:lstStyle/>
          <a:p>
            <a:pPr indent="449580">
              <a:lnSpc>
                <a:spcPct val="115000"/>
              </a:lnSpc>
              <a:spcAft>
                <a:spcPts val="1000"/>
              </a:spcAft>
            </a:pPr>
            <a:r>
              <a:rPr lang="pl-PL" sz="2400" b="1" dirty="0" smtClean="0">
                <a:ea typeface="Calibri"/>
                <a:cs typeface="Times New Roman"/>
              </a:rPr>
              <a:t>5 </a:t>
            </a:r>
            <a:r>
              <a:rPr lang="pl-PL" sz="2400" b="1" dirty="0">
                <a:ea typeface="Calibri"/>
                <a:cs typeface="Times New Roman"/>
              </a:rPr>
              <a:t>proc. gimnazjalistów spędza przy grach komputerowych nie mniej niż siedem godzin w dni szkolne, w weekend ta liczba rośnie aż do 11 proc.</a:t>
            </a:r>
            <a:endParaRPr lang="pl-PL" sz="2400" dirty="0">
              <a:ea typeface="Calibri"/>
              <a:cs typeface="Times New Roman"/>
            </a:endParaRPr>
          </a:p>
        </p:txBody>
      </p:sp>
      <p:sp>
        <p:nvSpPr>
          <p:cNvPr id="3" name="Symbol zastępczy zawartości 2"/>
          <p:cNvSpPr>
            <a:spLocks noGrp="1"/>
          </p:cNvSpPr>
          <p:nvPr>
            <p:ph idx="1"/>
          </p:nvPr>
        </p:nvSpPr>
        <p:spPr>
          <a:xfrm>
            <a:off x="457200" y="2276872"/>
            <a:ext cx="8229600" cy="3816424"/>
          </a:xfrm>
        </p:spPr>
        <p:txBody>
          <a:bodyPr/>
          <a:lstStyle/>
          <a:p>
            <a:pPr indent="0" algn="ctr">
              <a:lnSpc>
                <a:spcPct val="115000"/>
              </a:lnSpc>
              <a:spcAft>
                <a:spcPts val="1000"/>
              </a:spcAft>
              <a:buNone/>
            </a:pPr>
            <a:r>
              <a:rPr lang="pl-PL" sz="2800" i="1" dirty="0" smtClean="0">
                <a:ea typeface="Calibri"/>
                <a:cs typeface="Times New Roman"/>
              </a:rPr>
              <a:t>Rok </a:t>
            </a:r>
            <a:r>
              <a:rPr lang="pl-PL" sz="2800" i="1" dirty="0">
                <a:ea typeface="Calibri"/>
                <a:cs typeface="Times New Roman"/>
              </a:rPr>
              <a:t>temu wśród wszystkich rodziców, którzy przychodzili do nas z dziećmi, około 5 proc. miało problem z ich uzależnieniem od komputera. Teraz jest to </a:t>
            </a:r>
            <a:r>
              <a:rPr lang="pl-PL" sz="2800" b="1" i="1" dirty="0">
                <a:ea typeface="Calibri"/>
                <a:cs typeface="Times New Roman"/>
              </a:rPr>
              <a:t>15-20 proc. </a:t>
            </a:r>
            <a:r>
              <a:rPr lang="pl-PL" sz="2800" i="1" dirty="0">
                <a:ea typeface="Calibri"/>
                <a:cs typeface="Times New Roman"/>
              </a:rPr>
              <a:t>- </a:t>
            </a:r>
            <a:r>
              <a:rPr lang="pl-PL" sz="2800" i="1" dirty="0" smtClean="0">
                <a:ea typeface="Calibri"/>
                <a:cs typeface="Times New Roman"/>
              </a:rPr>
              <a:t>Jolanta </a:t>
            </a:r>
            <a:r>
              <a:rPr lang="pl-PL" sz="2800" i="1" dirty="0">
                <a:ea typeface="Calibri"/>
                <a:cs typeface="Times New Roman"/>
              </a:rPr>
              <a:t>Koczurowska, szefowa stowarzyszenia Monar, które specjalizuje się w leczeniu uzależnień.</a:t>
            </a:r>
          </a:p>
          <a:p>
            <a:endParaRPr lang="pl-PL" dirty="0"/>
          </a:p>
        </p:txBody>
      </p:sp>
    </p:spTree>
    <p:extLst>
      <p:ext uri="{BB962C8B-B14F-4D97-AF65-F5344CB8AC3E}">
        <p14:creationId xmlns:p14="http://schemas.microsoft.com/office/powerpoint/2010/main" val="2591109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354162"/>
          </a:xfrm>
        </p:spPr>
        <p:txBody>
          <a:bodyPr>
            <a:normAutofit fontScale="90000"/>
          </a:bodyPr>
          <a:lstStyle/>
          <a:p>
            <a:pPr lvl="0">
              <a:spcBef>
                <a:spcPct val="20000"/>
              </a:spcBef>
            </a:pPr>
            <a:r>
              <a:rPr lang="pl-PL" sz="3200" dirty="0" smtClean="0">
                <a:solidFill>
                  <a:prstClr val="black"/>
                </a:solidFill>
                <a:ea typeface="Calibri"/>
                <a:cs typeface="Times New Roman"/>
              </a:rPr>
              <a:t/>
            </a:r>
            <a:br>
              <a:rPr lang="pl-PL" sz="3200" dirty="0" smtClean="0">
                <a:solidFill>
                  <a:prstClr val="black"/>
                </a:solidFill>
                <a:ea typeface="Calibri"/>
                <a:cs typeface="Times New Roman"/>
              </a:rPr>
            </a:br>
            <a:r>
              <a:rPr lang="pl-PL" sz="3200" dirty="0">
                <a:solidFill>
                  <a:prstClr val="black"/>
                </a:solidFill>
                <a:ea typeface="Calibri"/>
                <a:cs typeface="Times New Roman"/>
              </a:rPr>
              <a:t/>
            </a:r>
            <a:br>
              <a:rPr lang="pl-PL" sz="3200" dirty="0">
                <a:solidFill>
                  <a:prstClr val="black"/>
                </a:solidFill>
                <a:ea typeface="Calibri"/>
                <a:cs typeface="Times New Roman"/>
              </a:rPr>
            </a:br>
            <a:r>
              <a:rPr lang="pl-PL" sz="3200" dirty="0" smtClean="0">
                <a:solidFill>
                  <a:prstClr val="black"/>
                </a:solidFill>
                <a:ea typeface="Calibri"/>
                <a:cs typeface="Times New Roman"/>
              </a:rPr>
              <a:t/>
            </a:r>
            <a:br>
              <a:rPr lang="pl-PL" sz="3200" dirty="0" smtClean="0">
                <a:solidFill>
                  <a:prstClr val="black"/>
                </a:solidFill>
                <a:ea typeface="Calibri"/>
                <a:cs typeface="Times New Roman"/>
              </a:rPr>
            </a:br>
            <a:r>
              <a:rPr lang="pl-PL" sz="3200" dirty="0" smtClean="0">
                <a:solidFill>
                  <a:prstClr val="black"/>
                </a:solidFill>
                <a:ea typeface="Calibri"/>
                <a:cs typeface="Times New Roman"/>
              </a:rPr>
              <a:t>Niekontrolowane korzystanie </a:t>
            </a:r>
            <a:r>
              <a:rPr lang="pl-PL" sz="3200" dirty="0">
                <a:solidFill>
                  <a:prstClr val="black"/>
                </a:solidFill>
                <a:ea typeface="Calibri"/>
                <a:cs typeface="Times New Roman"/>
              </a:rPr>
              <a:t>z komputera może doprowadzić do uzależnienia.</a:t>
            </a:r>
            <a:br>
              <a:rPr lang="pl-PL" sz="3200" dirty="0">
                <a:solidFill>
                  <a:prstClr val="black"/>
                </a:solidFill>
                <a:ea typeface="Calibri"/>
                <a:cs typeface="Times New Roman"/>
              </a:rPr>
            </a:br>
            <a:r>
              <a:rPr lang="pl-PL" sz="3200" dirty="0">
                <a:solidFill>
                  <a:prstClr val="black"/>
                </a:solidFill>
              </a:rPr>
              <a:t/>
            </a:r>
            <a:br>
              <a:rPr lang="pl-PL" sz="3200" dirty="0">
                <a:solidFill>
                  <a:prstClr val="black"/>
                </a:solidFill>
              </a:rPr>
            </a:br>
            <a:endParaRPr lang="pl-PL" dirty="0"/>
          </a:p>
        </p:txBody>
      </p:sp>
      <p:sp>
        <p:nvSpPr>
          <p:cNvPr id="3" name="Symbol zastępczy zawartości 2"/>
          <p:cNvSpPr>
            <a:spLocks noGrp="1"/>
          </p:cNvSpPr>
          <p:nvPr>
            <p:ph idx="1"/>
          </p:nvPr>
        </p:nvSpPr>
        <p:spPr/>
        <p:txBody>
          <a:bodyPr>
            <a:normAutofit fontScale="92500" lnSpcReduction="10000"/>
          </a:bodyPr>
          <a:lstStyle/>
          <a:p>
            <a:pPr marL="0" indent="0" algn="ctr">
              <a:buNone/>
            </a:pPr>
            <a:endParaRPr lang="pl-PL" b="1" u="sng" dirty="0" smtClean="0">
              <a:ea typeface="Calibri"/>
              <a:cs typeface="Times New Roman"/>
            </a:endParaRPr>
          </a:p>
          <a:p>
            <a:pPr marL="0" indent="0" algn="ctr">
              <a:buNone/>
            </a:pPr>
            <a:r>
              <a:rPr lang="pl-PL" b="1" u="sng" dirty="0" smtClean="0">
                <a:ea typeface="Calibri"/>
                <a:cs typeface="Times New Roman"/>
              </a:rPr>
              <a:t>Uzależnienie </a:t>
            </a:r>
            <a:r>
              <a:rPr lang="pl-PL" dirty="0" smtClean="0">
                <a:ea typeface="Calibri"/>
                <a:cs typeface="Times New Roman"/>
              </a:rPr>
              <a:t>– to </a:t>
            </a:r>
            <a:r>
              <a:rPr lang="pl-PL" dirty="0">
                <a:ea typeface="Calibri"/>
                <a:cs typeface="Times New Roman"/>
              </a:rPr>
              <a:t>nabyta silna potrzeba stałego wykonywania jakiejś czynności. </a:t>
            </a:r>
            <a:endParaRPr lang="pl-PL" dirty="0" smtClean="0">
              <a:ea typeface="Calibri"/>
              <a:cs typeface="Times New Roman"/>
            </a:endParaRPr>
          </a:p>
          <a:p>
            <a:pPr marL="0" indent="0" algn="ctr">
              <a:buNone/>
            </a:pPr>
            <a:endParaRPr lang="pl-PL" dirty="0" smtClean="0">
              <a:ea typeface="Calibri"/>
              <a:cs typeface="Times New Roman"/>
            </a:endParaRPr>
          </a:p>
          <a:p>
            <a:pPr marL="0" indent="0" algn="ctr">
              <a:buNone/>
            </a:pPr>
            <a:r>
              <a:rPr lang="pl-PL" u="sng" dirty="0" smtClean="0">
                <a:ea typeface="Calibri"/>
                <a:cs typeface="Times New Roman"/>
              </a:rPr>
              <a:t>Jego </a:t>
            </a:r>
            <a:r>
              <a:rPr lang="pl-PL" u="sng" dirty="0">
                <a:ea typeface="Calibri"/>
                <a:cs typeface="Times New Roman"/>
              </a:rPr>
              <a:t>cechy charakterystyczne to: </a:t>
            </a:r>
            <a:r>
              <a:rPr lang="pl-PL" dirty="0">
                <a:ea typeface="Calibri"/>
                <a:cs typeface="Times New Roman"/>
              </a:rPr>
              <a:t>ciągłe poszukiwanie środka uzależniającego, usprawiedliwianie się przy wykonywaniu danej czynności, brak zainteresowania otoczeniem</a:t>
            </a:r>
            <a:r>
              <a:rPr lang="pl-PL" dirty="0" smtClean="0">
                <a:ea typeface="Calibri"/>
                <a:cs typeface="Times New Roman"/>
              </a:rPr>
              <a:t>, </a:t>
            </a:r>
            <a:r>
              <a:rPr lang="pl-PL" dirty="0">
                <a:ea typeface="Calibri"/>
                <a:cs typeface="Times New Roman"/>
              </a:rPr>
              <a:t>wyniszczanie fizyczne organizmu.</a:t>
            </a:r>
            <a:br>
              <a:rPr lang="pl-PL" dirty="0">
                <a:ea typeface="Calibri"/>
                <a:cs typeface="Times New Roman"/>
              </a:rPr>
            </a:br>
            <a:endParaRPr lang="pl-PL" dirty="0"/>
          </a:p>
        </p:txBody>
      </p:sp>
    </p:spTree>
    <p:extLst>
      <p:ext uri="{BB962C8B-B14F-4D97-AF65-F5344CB8AC3E}">
        <p14:creationId xmlns:p14="http://schemas.microsoft.com/office/powerpoint/2010/main" val="15404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457200" y="-1179512"/>
            <a:ext cx="8229600" cy="648072"/>
          </a:xfrm>
        </p:spPr>
        <p:txBody>
          <a:bodyPr>
            <a:normAutofit fontScale="90000"/>
          </a:bodyPr>
          <a:lstStyle/>
          <a:p>
            <a:endParaRPr lang="pl-PL" dirty="0"/>
          </a:p>
        </p:txBody>
      </p:sp>
      <p:sp>
        <p:nvSpPr>
          <p:cNvPr id="3" name="Symbol zastępczy zawartości 2"/>
          <p:cNvSpPr>
            <a:spLocks noGrp="1"/>
          </p:cNvSpPr>
          <p:nvPr>
            <p:ph idx="1"/>
          </p:nvPr>
        </p:nvSpPr>
        <p:spPr>
          <a:xfrm>
            <a:off x="457200" y="908720"/>
            <a:ext cx="8229600" cy="5217443"/>
          </a:xfrm>
        </p:spPr>
        <p:txBody>
          <a:bodyPr>
            <a:normAutofit/>
          </a:bodyPr>
          <a:lstStyle/>
          <a:p>
            <a:pPr algn="ctr">
              <a:buNone/>
            </a:pPr>
            <a:endParaRPr lang="pl-PL" sz="4400" b="1" dirty="0" smtClean="0">
              <a:latin typeface="Arial"/>
            </a:endParaRPr>
          </a:p>
          <a:p>
            <a:pPr algn="ctr">
              <a:buNone/>
            </a:pPr>
            <a:endParaRPr lang="pl-PL" sz="4400" b="1" dirty="0" smtClean="0">
              <a:latin typeface="Arial"/>
            </a:endParaRPr>
          </a:p>
          <a:p>
            <a:pPr algn="ctr">
              <a:buNone/>
            </a:pPr>
            <a:r>
              <a:rPr lang="pl-PL" sz="4400" b="1" dirty="0" smtClean="0">
                <a:latin typeface="Arial"/>
              </a:rPr>
              <a:t>Jak si</a:t>
            </a:r>
            <a:r>
              <a:rPr lang="pl-PL" sz="4400" b="1" dirty="0" smtClean="0">
                <a:latin typeface="Arial,Bold"/>
              </a:rPr>
              <a:t>ę </a:t>
            </a:r>
            <a:r>
              <a:rPr lang="pl-PL" sz="4400" b="1" dirty="0" smtClean="0">
                <a:latin typeface="Arial"/>
              </a:rPr>
              <a:t>objawia uzależnienie od komputera?</a:t>
            </a:r>
            <a:endParaRPr lang="pl-PL"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0" u="none" strike="noStrike" baseline="0" dirty="0" smtClean="0">
                <a:latin typeface="Arial"/>
              </a:rPr>
              <a:t>Jak si</a:t>
            </a:r>
            <a:r>
              <a:rPr lang="pl-PL" b="1" i="0" u="none" strike="noStrike" baseline="0" dirty="0" smtClean="0">
                <a:latin typeface="Arial,Bold"/>
              </a:rPr>
              <a:t>ę </a:t>
            </a:r>
            <a:r>
              <a:rPr lang="pl-PL" b="1" i="0" u="none" strike="noStrike" baseline="0" dirty="0" smtClean="0">
                <a:latin typeface="Arial"/>
              </a:rPr>
              <a:t>objawia uzależnienie od komputera?</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lgn="ctr">
              <a:buNone/>
            </a:pPr>
            <a:r>
              <a:rPr lang="pl-PL" b="0" i="0" u="none" strike="noStrike" baseline="0" dirty="0" smtClean="0">
                <a:latin typeface="Arial"/>
              </a:rPr>
              <a:t>Szczególną podatność na uzależnienie od Internetu czy gier komputerowych</a:t>
            </a:r>
          </a:p>
          <a:p>
            <a:pPr marL="0" indent="0" algn="ctr">
              <a:buNone/>
            </a:pPr>
            <a:r>
              <a:rPr lang="pl-PL" b="0" i="0" u="none" strike="noStrike" baseline="0" dirty="0" smtClean="0">
                <a:latin typeface="Arial"/>
              </a:rPr>
              <a:t>wykazują dzieci i młodzież, gdyż ich zdolność kontrolowania własnych zachowań nie jest</a:t>
            </a:r>
          </a:p>
          <a:p>
            <a:pPr marL="0" indent="0" algn="ctr">
              <a:buNone/>
            </a:pPr>
            <a:r>
              <a:rPr lang="pl-PL" b="0" i="0" u="none" strike="noStrike" baseline="0" dirty="0" smtClean="0">
                <a:latin typeface="Arial"/>
              </a:rPr>
              <a:t>jeszcze wykształcona. Dodatkowo, biorąc pod uwagę, że ich organizm, osobowość, system</a:t>
            </a:r>
          </a:p>
          <a:p>
            <a:pPr marL="0" indent="0" algn="ctr">
              <a:buNone/>
            </a:pPr>
            <a:r>
              <a:rPr lang="pl-PL" b="0" i="0" u="none" strike="noStrike" baseline="0" dirty="0" smtClean="0">
                <a:latin typeface="Arial"/>
              </a:rPr>
              <a:t>wartości znajduje się w fazie intensywnego rozwoju, nadużywanie sieci może mieć tu</a:t>
            </a:r>
          </a:p>
          <a:p>
            <a:pPr marL="0" indent="0" algn="ctr">
              <a:buNone/>
            </a:pPr>
            <a:r>
              <a:rPr lang="pl-PL" b="0" i="0" u="none" strike="noStrike" baseline="0" dirty="0" smtClean="0">
                <a:latin typeface="Arial"/>
              </a:rPr>
              <a:t>bardziej negatywne następstwa.</a:t>
            </a:r>
            <a:endParaRPr lang="pl-PL" dirty="0"/>
          </a:p>
        </p:txBody>
      </p:sp>
    </p:spTree>
    <p:extLst>
      <p:ext uri="{BB962C8B-B14F-4D97-AF65-F5344CB8AC3E}">
        <p14:creationId xmlns:p14="http://schemas.microsoft.com/office/powerpoint/2010/main" val="19436844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457200" y="-819472"/>
            <a:ext cx="8229600" cy="72008"/>
          </a:xfrm>
        </p:spPr>
        <p:txBody>
          <a:bodyPr>
            <a:normAutofit fontScale="90000"/>
          </a:bodyPr>
          <a:lstStyle/>
          <a:p>
            <a:endParaRPr lang="pl-PL" dirty="0"/>
          </a:p>
        </p:txBody>
      </p:sp>
      <p:sp>
        <p:nvSpPr>
          <p:cNvPr id="3" name="Symbol zastępczy zawartości 2"/>
          <p:cNvSpPr>
            <a:spLocks noGrp="1"/>
          </p:cNvSpPr>
          <p:nvPr>
            <p:ph idx="1"/>
          </p:nvPr>
        </p:nvSpPr>
        <p:spPr>
          <a:xfrm>
            <a:off x="457200" y="908720"/>
            <a:ext cx="8229600" cy="5544616"/>
          </a:xfrm>
        </p:spPr>
        <p:txBody>
          <a:bodyPr/>
          <a:lstStyle/>
          <a:p>
            <a:pPr marL="0" indent="0" algn="ctr">
              <a:buNone/>
            </a:pPr>
            <a:r>
              <a:rPr lang="pl-PL" dirty="0">
                <a:latin typeface="Arial"/>
              </a:rPr>
              <a:t>N</a:t>
            </a:r>
            <a:r>
              <a:rPr lang="pl-PL" b="0" i="0" u="none" strike="noStrike" baseline="0" dirty="0" smtClean="0">
                <a:latin typeface="Arial"/>
              </a:rPr>
              <a:t>iezwykle </a:t>
            </a:r>
            <a:r>
              <a:rPr lang="pl-PL" b="0" i="0" u="none" strike="noStrike" baseline="0" dirty="0" smtClean="0">
                <a:latin typeface="Arial"/>
              </a:rPr>
              <a:t>ważne jest dostrzeżenie pierwszych objawów</a:t>
            </a:r>
          </a:p>
          <a:p>
            <a:pPr marL="0" indent="0" algn="ctr">
              <a:buNone/>
            </a:pPr>
            <a:r>
              <a:rPr lang="pl-PL" b="0" i="0" u="none" strike="noStrike" baseline="0" dirty="0" smtClean="0">
                <a:latin typeface="Arial"/>
              </a:rPr>
              <a:t>wskazujących na możliwość uzależnienia od komputera.</a:t>
            </a:r>
          </a:p>
          <a:p>
            <a:pPr marL="0" indent="0" algn="ctr">
              <a:buNone/>
            </a:pPr>
            <a:endParaRPr lang="pl-PL" dirty="0"/>
          </a:p>
        </p:txBody>
      </p:sp>
      <p:pic>
        <p:nvPicPr>
          <p:cNvPr id="5" name="Picture 4" descr="http://bi.gazeta.pl/im/9/11314/z11314149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743324"/>
            <a:ext cx="5905500" cy="249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7556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u="sng" dirty="0" smtClean="0"/>
              <a:t>Symptomy uzależnienia</a:t>
            </a:r>
            <a:endParaRPr lang="pl-PL" sz="4000" b="1" u="sng" dirty="0"/>
          </a:p>
        </p:txBody>
      </p:sp>
      <p:sp>
        <p:nvSpPr>
          <p:cNvPr id="3" name="Symbol zastępczy zawartości 2"/>
          <p:cNvSpPr>
            <a:spLocks noGrp="1"/>
          </p:cNvSpPr>
          <p:nvPr>
            <p:ph idx="1"/>
          </p:nvPr>
        </p:nvSpPr>
        <p:spPr/>
        <p:txBody>
          <a:bodyPr>
            <a:normAutofit fontScale="92500" lnSpcReduction="20000"/>
          </a:bodyPr>
          <a:lstStyle/>
          <a:p>
            <a:pPr marL="0" indent="0" algn="ctr">
              <a:buNone/>
            </a:pPr>
            <a:r>
              <a:rPr lang="pl-PL" sz="2800" dirty="0"/>
              <a:t>D</a:t>
            </a:r>
            <a:r>
              <a:rPr lang="pl-PL" sz="2800" dirty="0" smtClean="0"/>
              <a:t>o </a:t>
            </a:r>
            <a:r>
              <a:rPr lang="pl-PL" sz="2800" dirty="0"/>
              <a:t>objawów przemawiających za uzależnieniem od </a:t>
            </a:r>
            <a:endParaRPr lang="pl-PL" sz="2800" dirty="0" smtClean="0"/>
          </a:p>
          <a:p>
            <a:pPr marL="0" indent="0" algn="ctr">
              <a:buNone/>
            </a:pPr>
            <a:r>
              <a:rPr lang="pl-PL" sz="2800" dirty="0" smtClean="0"/>
              <a:t>komputera </a:t>
            </a:r>
            <a:r>
              <a:rPr lang="pl-PL" sz="2800" dirty="0"/>
              <a:t>należałoby zaliczyć</a:t>
            </a:r>
            <a:r>
              <a:rPr lang="pl-PL" sz="2800" dirty="0" smtClean="0"/>
              <a:t>:</a:t>
            </a:r>
          </a:p>
          <a:p>
            <a:pPr marL="0" indent="0" algn="ctr">
              <a:buNone/>
            </a:pPr>
            <a:endParaRPr lang="pl-PL" sz="2800" dirty="0" smtClean="0"/>
          </a:p>
          <a:p>
            <a:pPr marL="514350" indent="-514350">
              <a:buFont typeface="+mj-lt"/>
              <a:buAutoNum type="arabicPeriod"/>
            </a:pPr>
            <a:r>
              <a:rPr lang="pl-PL" sz="2600" dirty="0"/>
              <a:t>S</a:t>
            </a:r>
            <a:r>
              <a:rPr lang="pl-PL" sz="2600" dirty="0" smtClean="0"/>
              <a:t>pędzanie </a:t>
            </a:r>
            <a:r>
              <a:rPr lang="pl-PL" sz="2600" dirty="0"/>
              <a:t>przy komputerze coraz większej ilości czasu kosztem innych dotychczasowych zainteresowań; dziecko wpada w "ciągi komputerowe", tzn. siedzi po kilka godzin bez przerwy, nie może się </a:t>
            </a:r>
            <a:r>
              <a:rPr lang="pl-PL" sz="2600" dirty="0" smtClean="0"/>
              <a:t>oderwać;</a:t>
            </a:r>
          </a:p>
          <a:p>
            <a:pPr marL="0" indent="0">
              <a:buNone/>
            </a:pPr>
            <a:endParaRPr lang="pl-PL" sz="2800" dirty="0" smtClean="0"/>
          </a:p>
          <a:p>
            <a:pPr marL="514350" lvl="0" indent="-514350">
              <a:buFont typeface="+mj-lt"/>
              <a:buAutoNum type="arabicPeriod" startAt="2"/>
            </a:pPr>
            <a:r>
              <a:rPr lang="pl-PL" sz="2600" dirty="0">
                <a:solidFill>
                  <a:prstClr val="black"/>
                </a:solidFill>
              </a:rPr>
              <a:t>Zaniedbywanie obowiązków szkolnych w związku z komputerem; jego zaangażowanie w świat wirtualny przynosi szkody w świecie realnym, np.: nie odrabianie lekcji, zaniedbywanie przyjaciół, słabsze oceny ze szkoły;</a:t>
            </a:r>
          </a:p>
          <a:p>
            <a:pPr marL="514350" indent="-514350">
              <a:buFont typeface="+mj-lt"/>
              <a:buAutoNum type="arabicPeriod"/>
            </a:pPr>
            <a:endParaRPr lang="pl-PL" sz="3000" dirty="0"/>
          </a:p>
          <a:p>
            <a:endParaRPr lang="pl-PL" dirty="0"/>
          </a:p>
        </p:txBody>
      </p:sp>
    </p:spTree>
    <p:extLst>
      <p:ext uri="{BB962C8B-B14F-4D97-AF65-F5344CB8AC3E}">
        <p14:creationId xmlns:p14="http://schemas.microsoft.com/office/powerpoint/2010/main" val="756624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03448"/>
            <a:ext cx="8229600" cy="144016"/>
          </a:xfrm>
        </p:spPr>
        <p:txBody>
          <a:bodyPr>
            <a:noAutofit/>
          </a:bodyPr>
          <a:lstStyle/>
          <a:p>
            <a:endParaRPr lang="pl-PL" sz="3200" dirty="0"/>
          </a:p>
        </p:txBody>
      </p:sp>
      <p:sp>
        <p:nvSpPr>
          <p:cNvPr id="3" name="Symbol zastępczy zawartości 2"/>
          <p:cNvSpPr>
            <a:spLocks noGrp="1"/>
          </p:cNvSpPr>
          <p:nvPr>
            <p:ph idx="1"/>
          </p:nvPr>
        </p:nvSpPr>
        <p:spPr>
          <a:xfrm>
            <a:off x="457200" y="476672"/>
            <a:ext cx="8229600" cy="5649491"/>
          </a:xfrm>
        </p:spPr>
        <p:txBody>
          <a:bodyPr>
            <a:normAutofit fontScale="92500" lnSpcReduction="10000"/>
          </a:bodyPr>
          <a:lstStyle/>
          <a:p>
            <a:pPr marL="514350" indent="-514350">
              <a:buFont typeface="+mj-lt"/>
              <a:buAutoNum type="arabicPeriod" startAt="3"/>
            </a:pPr>
            <a:endParaRPr lang="pl-PL" sz="2600" dirty="0" smtClean="0"/>
          </a:p>
          <a:p>
            <a:pPr marL="514350" indent="-514350">
              <a:buFont typeface="+mj-lt"/>
              <a:buAutoNum type="arabicPeriod" startAt="3"/>
            </a:pPr>
            <a:r>
              <a:rPr lang="pl-PL" sz="2600" dirty="0" smtClean="0"/>
              <a:t>Kłamanie </a:t>
            </a:r>
            <a:r>
              <a:rPr lang="pl-PL" sz="2600" dirty="0"/>
              <a:t>odnośnie ilości czasu spędzonego przy komputerze</a:t>
            </a:r>
            <a:r>
              <a:rPr lang="pl-PL" sz="2600" dirty="0" smtClean="0"/>
              <a:t>;</a:t>
            </a:r>
          </a:p>
          <a:p>
            <a:pPr marL="0" indent="0">
              <a:buNone/>
            </a:pPr>
            <a:endParaRPr lang="pl-PL" sz="2600" dirty="0" smtClean="0"/>
          </a:p>
          <a:p>
            <a:pPr marL="514350" indent="-514350">
              <a:buFont typeface="+mj-lt"/>
              <a:buAutoNum type="arabicPeriod" startAt="4"/>
            </a:pPr>
            <a:r>
              <a:rPr lang="pl-PL" sz="2600" dirty="0"/>
              <a:t>R</a:t>
            </a:r>
            <a:r>
              <a:rPr lang="pl-PL" sz="2600" dirty="0" smtClean="0"/>
              <a:t>eagowanie </a:t>
            </a:r>
            <a:r>
              <a:rPr lang="pl-PL" sz="2600" dirty="0"/>
              <a:t>rozdrażnieniem czy nawet agresją w sytuacjach, kiedy korzystanie z komputera jest utrudnione, bądź </a:t>
            </a:r>
            <a:r>
              <a:rPr lang="pl-PL" sz="2600" dirty="0" smtClean="0"/>
              <a:t>niemożliwe;</a:t>
            </a:r>
          </a:p>
          <a:p>
            <a:pPr marL="0" indent="0">
              <a:buNone/>
            </a:pPr>
            <a:endParaRPr lang="pl-PL" sz="2600" dirty="0" smtClean="0"/>
          </a:p>
          <a:p>
            <a:pPr marL="514350" indent="-514350">
              <a:buFont typeface="+mj-lt"/>
              <a:buAutoNum type="arabicPeriod" startAt="5"/>
            </a:pPr>
            <a:r>
              <a:rPr lang="pl-PL" sz="2600" dirty="0"/>
              <a:t>D</a:t>
            </a:r>
            <a:r>
              <a:rPr lang="pl-PL" sz="2600" dirty="0" smtClean="0"/>
              <a:t>ziecko </a:t>
            </a:r>
            <a:r>
              <a:rPr lang="pl-PL" sz="2600" dirty="0"/>
              <a:t>próbuje ograniczyć ilość czasu spędzonego przed komputerem, lecz to mu się nie udaje</a:t>
            </a:r>
            <a:r>
              <a:rPr lang="pl-PL" sz="2600" dirty="0" smtClean="0"/>
              <a:t>.</a:t>
            </a:r>
          </a:p>
          <a:p>
            <a:pPr marL="0" indent="0">
              <a:buNone/>
            </a:pPr>
            <a:endParaRPr lang="pl-PL" dirty="0"/>
          </a:p>
          <a:p>
            <a:pPr marL="0" indent="0" algn="ctr">
              <a:buNone/>
            </a:pPr>
            <a:r>
              <a:rPr lang="pl-PL" sz="3000" dirty="0"/>
              <a:t>Istotne jest, występowanie co najmniej 3 z 5 objawów, które zostały wyżej przedstawione, aby można był stwierdzić, że jest to problem uzależnienia.</a:t>
            </a:r>
          </a:p>
        </p:txBody>
      </p:sp>
    </p:spTree>
    <p:extLst>
      <p:ext uri="{BB962C8B-B14F-4D97-AF65-F5344CB8AC3E}">
        <p14:creationId xmlns:p14="http://schemas.microsoft.com/office/powerpoint/2010/main" val="1006788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1172</Words>
  <Application>Microsoft Office PowerPoint</Application>
  <PresentationFormat>Pokaz na ekranie (4:3)</PresentationFormat>
  <Paragraphs>117</Paragraphs>
  <Slides>24</Slides>
  <Notes>3</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Motyw pakietu Office</vt:lpstr>
      <vt:lpstr>  Komputer – drogą do uzależnienia dzieci i młodzieży</vt:lpstr>
      <vt:lpstr>Prezentacja programu PowerPoint</vt:lpstr>
      <vt:lpstr>5 proc. gimnazjalistów spędza przy grach komputerowych nie mniej niż siedem godzin w dni szkolne, w weekend ta liczba rośnie aż do 11 proc.</vt:lpstr>
      <vt:lpstr>   Niekontrolowane korzystanie z komputera może doprowadzić do uzależnienia.  </vt:lpstr>
      <vt:lpstr>Prezentacja programu PowerPoint</vt:lpstr>
      <vt:lpstr>Jak się objawia uzależnienie od komputera?</vt:lpstr>
      <vt:lpstr>Prezentacja programu PowerPoint</vt:lpstr>
      <vt:lpstr>Symptomy uzależnienia</vt:lpstr>
      <vt:lpstr>Prezentacja programu PowerPoint</vt:lpstr>
      <vt:lpstr> Do wspomnianych szkodliwych następstw w sferze fizycznej zaliczyć można np.: </vt:lpstr>
      <vt:lpstr> Jako konsekwencje psychiczne mogą się pojawić: </vt:lpstr>
      <vt:lpstr>Jak się rozwija uzależnienie od komputera?</vt:lpstr>
      <vt:lpstr>Początkowa ciekawość i zafascynowanie powoduje, że dziecko spędza wiele czasu przy komputerze.   Niekiedy rodzice z satysfakcją przyglądają się swej latorośli, która sprawnie obsługuje komputer, przyzwalając na to w przekonaniu, że dziecko rozwija swoje zainteresowania i jednocześnie jest w domu pod ich czujną opieką.</vt:lpstr>
      <vt:lpstr>Stopniowo dochodzi do nadmiernego zaabsorbowania siecią przy równoczesnym myśleniu o aktywności komputerowej także poza nią.   W kolejnej fazie następuje ograniczenie lub rezygnowanie z innych form działania, niezdolność kontrolowania czasu spędzanego w cyberprzestrzeni.</vt:lpstr>
      <vt:lpstr>Z czasem dochodzi do tego, że każda próba oderwania syna czy córki od komputera wiąże się z wybuchami niekontrolowanej złości i agresji (poczucie rozdrażnienia i niepokoju przy próbach przerwania sesji sieciowej). </vt:lpstr>
      <vt:lpstr>Rodzice stopniowo tracą kontakt z dzieckiem, a ono samo zatraca kontakt z rzeczywistością.  Uzależnienie rozwija się zazwyczaj niezauważalnie, wypierając dotychczasowe zainteresowania i obowiązki (najpierw drugorzędne, potem - podstawowe).  Pierwsze objawy spostrzega najbliższa rodzina, choć może je mylnie interpretować jako pozytywne zainteresowanie informatyką.  Utrwaleniu uzależnienia sprzyja znikoma świadomość tego  niebezpieczeństwa.   Im młodsze osoby, tym są bardziej zagrożone uzależnieniem.</vt:lpstr>
      <vt:lpstr>Jak zapobiegać?</vt:lpstr>
      <vt:lpstr>Sami rodzice mają możliwość korzystania  z zabezpieczających programów komputerowych zwiększających bezpieczeństwo dzieci, co nie zwalnia ich jednak z obowiązku uczenia dzieci właściwego korzystania z tego urządzenia.  Świadome obcowanie z komputerem nie oznacza zabraniania korzystania z niego, ale wspólne  z dziećmi przedyskutowanie możliwości pożytecznego ich używania.</vt:lpstr>
      <vt:lpstr>Zasady korzystania z komputera – wskazówki dla rodziców</vt:lpstr>
      <vt:lpstr>Prezentacja programu PowerPoint</vt:lpstr>
      <vt:lpstr>Pamiętać należy, iż uzależnienie to nie jedyne niebezpieczeństwo związane z korzystaniem z sieci, dlatego rodzice powinni odkrywać komputer razem z dzieckiem, uczyć je podstawowych zasad bezpieczeństwa w Internecie, kształtować krytyczne podejście do informacji przeczytanych w sieci, dbać o to, by wiedzieć, po jakie programy i gry sięgają dzieci, z jakich stron internetowych korzystają.   Z badań wynika, że prawie co czwarte dziecko kontaktuje się w Internecie z nieznajomymi. Prawie co siódme widziało w sieci materiały związane z seksem, a co 14. spotkało się twarzą w twarz z nieznajomym poznanym przez Internet. </vt:lpstr>
      <vt:lpstr>Należy reagować jeśli dziecko zbyt długo spędza czas przed komputerem, odsuwa się od kolegów, spędza całe dnie po szkole przed komputerem. Lepiej reagować wcześniej niż będzie za późno na pomoc dla naszego dziecka.</vt:lpstr>
      <vt:lpstr>Uzależnienie od Internetu, jest w miarę nowym zjawiskiem, gdyż sama sieć jest niezbyt wiekowa. Według psychologów ten rodzaj uzależnienia stanie się prawdopodobnie jedną z plag XXI wieku i najprawdopodobniej jest tylko kwestią czasu oficjalne sklasyfikowanie uzależnienia od Internetu (siecioholizmu) jako jednostki chorobowej.</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Komputer – w drodze do uzależnienia</dc:title>
  <dc:creator>Robert i Agnieszka</dc:creator>
  <cp:lastModifiedBy>Nauczyciel</cp:lastModifiedBy>
  <cp:revision>38</cp:revision>
  <dcterms:created xsi:type="dcterms:W3CDTF">2013-11-05T19:39:01Z</dcterms:created>
  <dcterms:modified xsi:type="dcterms:W3CDTF">2013-11-20T14:56:28Z</dcterms:modified>
</cp:coreProperties>
</file>