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94" y="-4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pl-PL" smtClean="0"/>
              <a:t>Kliknij, aby edytować styl</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15" name="Date Placeholder 14"/>
          <p:cNvSpPr>
            <a:spLocks noGrp="1"/>
          </p:cNvSpPr>
          <p:nvPr>
            <p:ph type="dt" sz="half" idx="10"/>
          </p:nvPr>
        </p:nvSpPr>
        <p:spPr/>
        <p:txBody>
          <a:bodyPr/>
          <a:lstStyle/>
          <a:p>
            <a:fld id="{BA9146B2-DCE8-4702-B9EF-0D13EF54EF28}" type="datetimeFigureOut">
              <a:rPr lang="pl-PL" smtClean="0"/>
              <a:pPr/>
              <a:t>2014-03-11</a:t>
            </a:fld>
            <a:endParaRPr lang="pl-PL"/>
          </a:p>
        </p:txBody>
      </p:sp>
      <p:sp>
        <p:nvSpPr>
          <p:cNvPr id="16" name="Slide Number Placeholder 15"/>
          <p:cNvSpPr>
            <a:spLocks noGrp="1"/>
          </p:cNvSpPr>
          <p:nvPr>
            <p:ph type="sldNum" sz="quarter" idx="11"/>
          </p:nvPr>
        </p:nvSpPr>
        <p:spPr/>
        <p:txBody>
          <a:bodyPr/>
          <a:lstStyle/>
          <a:p>
            <a:fld id="{441E8626-B731-4072-AEDA-F6F0C124DA77}" type="slidenum">
              <a:rPr lang="pl-PL" smtClean="0"/>
              <a:pPr/>
              <a:t>‹#›</a:t>
            </a:fld>
            <a:endParaRPr lang="pl-PL"/>
          </a:p>
        </p:txBody>
      </p:sp>
      <p:sp>
        <p:nvSpPr>
          <p:cNvPr id="17" name="Footer Placeholder 16"/>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BA9146B2-DCE8-4702-B9EF-0D13EF54EF28}" type="datetimeFigureOut">
              <a:rPr lang="pl-PL" smtClean="0"/>
              <a:pPr/>
              <a:t>2014-03-11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41E8626-B731-4072-AEDA-F6F0C124DA77}"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A9146B2-DCE8-4702-B9EF-0D13EF54EF28}" type="datetimeFigureOut">
              <a:rPr lang="pl-PL" smtClean="0"/>
              <a:pPr/>
              <a:t>2014-03-11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41E8626-B731-4072-AEDA-F6F0C124DA77}"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3" name="Title 12"/>
          <p:cNvSpPr>
            <a:spLocks noGrp="1"/>
          </p:cNvSpPr>
          <p:nvPr>
            <p:ph type="title"/>
          </p:nvPr>
        </p:nvSpPr>
        <p:spPr/>
        <p:txBody>
          <a:bodyPr/>
          <a:lstStyle/>
          <a:p>
            <a:r>
              <a:rPr lang="pl-PL" smtClean="0"/>
              <a:t>Kliknij, aby edytować styl</a:t>
            </a:r>
            <a:endParaRPr lang="en-US"/>
          </a:p>
        </p:txBody>
      </p:sp>
      <p:sp>
        <p:nvSpPr>
          <p:cNvPr id="14" name="Date Placeholder 13"/>
          <p:cNvSpPr>
            <a:spLocks noGrp="1"/>
          </p:cNvSpPr>
          <p:nvPr>
            <p:ph type="dt" sz="half" idx="10"/>
          </p:nvPr>
        </p:nvSpPr>
        <p:spPr/>
        <p:txBody>
          <a:bodyPr/>
          <a:lstStyle/>
          <a:p>
            <a:fld id="{BA9146B2-DCE8-4702-B9EF-0D13EF54EF28}" type="datetimeFigureOut">
              <a:rPr lang="pl-PL" smtClean="0"/>
              <a:pPr/>
              <a:t>2014-03-11</a:t>
            </a:fld>
            <a:endParaRPr lang="pl-PL"/>
          </a:p>
        </p:txBody>
      </p:sp>
      <p:sp>
        <p:nvSpPr>
          <p:cNvPr id="15" name="Slide Number Placeholder 14"/>
          <p:cNvSpPr>
            <a:spLocks noGrp="1"/>
          </p:cNvSpPr>
          <p:nvPr>
            <p:ph type="sldNum" sz="quarter" idx="11"/>
          </p:nvPr>
        </p:nvSpPr>
        <p:spPr/>
        <p:txBody>
          <a:bodyPr/>
          <a:lstStyle/>
          <a:p>
            <a:fld id="{441E8626-B731-4072-AEDA-F6F0C124DA77}" type="slidenum">
              <a:rPr lang="pl-PL" smtClean="0"/>
              <a:pPr/>
              <a:t>‹#›</a:t>
            </a:fld>
            <a:endParaRPr lang="pl-PL"/>
          </a:p>
        </p:txBody>
      </p:sp>
      <p:sp>
        <p:nvSpPr>
          <p:cNvPr id="16" name="Footer Placeholder 15"/>
          <p:cNvSpPr>
            <a:spLocks noGrp="1"/>
          </p:cNvSpPr>
          <p:nvPr>
            <p:ph type="ftr" sz="quarter" idx="12"/>
          </p:nvPr>
        </p:nvSpPr>
        <p:spPr/>
        <p:txBody>
          <a:bodyPr/>
          <a:lstStyle/>
          <a:p>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12" name="Date Placeholder 11"/>
          <p:cNvSpPr>
            <a:spLocks noGrp="1"/>
          </p:cNvSpPr>
          <p:nvPr>
            <p:ph type="dt" sz="half" idx="10"/>
          </p:nvPr>
        </p:nvSpPr>
        <p:spPr/>
        <p:txBody>
          <a:bodyPr/>
          <a:lstStyle/>
          <a:p>
            <a:fld id="{BA9146B2-DCE8-4702-B9EF-0D13EF54EF28}" type="datetimeFigureOut">
              <a:rPr lang="pl-PL" smtClean="0"/>
              <a:pPr/>
              <a:t>2014-03-11</a:t>
            </a:fld>
            <a:endParaRPr lang="pl-PL"/>
          </a:p>
        </p:txBody>
      </p:sp>
      <p:sp>
        <p:nvSpPr>
          <p:cNvPr id="13" name="Slide Number Placeholder 12"/>
          <p:cNvSpPr>
            <a:spLocks noGrp="1"/>
          </p:cNvSpPr>
          <p:nvPr>
            <p:ph type="sldNum" sz="quarter" idx="11"/>
          </p:nvPr>
        </p:nvSpPr>
        <p:spPr/>
        <p:txBody>
          <a:bodyPr/>
          <a:lstStyle/>
          <a:p>
            <a:fld id="{441E8626-B731-4072-AEDA-F6F0C124DA77}" type="slidenum">
              <a:rPr lang="pl-PL" smtClean="0"/>
              <a:pPr/>
              <a:t>‹#›</a:t>
            </a:fld>
            <a:endParaRPr lang="pl-PL"/>
          </a:p>
        </p:txBody>
      </p:sp>
      <p:sp>
        <p:nvSpPr>
          <p:cNvPr id="14" name="Footer Placeholder 13"/>
          <p:cNvSpPr>
            <a:spLocks noGrp="1"/>
          </p:cNvSpPr>
          <p:nvPr>
            <p:ph type="ftr" sz="quarter" idx="12"/>
          </p:nvPr>
        </p:nvSpPr>
        <p:spPr/>
        <p:txBody>
          <a:bodyPr/>
          <a:lstStyle/>
          <a:p>
            <a:endParaRPr lang="pl-PL"/>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pl-PL" smtClean="0"/>
              <a:t>Kliknij, aby edytować styl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A9146B2-DCE8-4702-B9EF-0D13EF54EF28}" type="datetimeFigureOut">
              <a:rPr lang="pl-PL" smtClean="0"/>
              <a:pPr/>
              <a:t>2014-03-11</a:t>
            </a:fld>
            <a:endParaRPr lang="pl-PL"/>
          </a:p>
        </p:txBody>
      </p:sp>
      <p:sp>
        <p:nvSpPr>
          <p:cNvPr id="9" name="Slide Number Placeholder 8"/>
          <p:cNvSpPr>
            <a:spLocks noGrp="1"/>
          </p:cNvSpPr>
          <p:nvPr>
            <p:ph type="sldNum" sz="quarter" idx="11"/>
          </p:nvPr>
        </p:nvSpPr>
        <p:spPr/>
        <p:txBody>
          <a:bodyPr/>
          <a:lstStyle/>
          <a:p>
            <a:fld id="{441E8626-B731-4072-AEDA-F6F0C124DA77}" type="slidenum">
              <a:rPr lang="pl-PL" smtClean="0"/>
              <a:pPr/>
              <a:t>‹#›</a:t>
            </a:fld>
            <a:endParaRPr lang="pl-PL"/>
          </a:p>
        </p:txBody>
      </p:sp>
      <p:sp>
        <p:nvSpPr>
          <p:cNvPr id="10" name="Footer Placeholder 9"/>
          <p:cNvSpPr>
            <a:spLocks noGrp="1"/>
          </p:cNvSpPr>
          <p:nvPr>
            <p:ph type="ftr" sz="quarter" idx="12"/>
          </p:nvPr>
        </p:nvSpPr>
        <p:spPr/>
        <p:txBody>
          <a:bodyPr/>
          <a:lstStyle/>
          <a:p>
            <a:endParaRPr lang="pl-PL"/>
          </a:p>
        </p:txBody>
      </p:sp>
      <p:sp>
        <p:nvSpPr>
          <p:cNvPr id="11" name="Title 10"/>
          <p:cNvSpPr>
            <a:spLocks noGrp="1"/>
          </p:cNvSpPr>
          <p:nvPr>
            <p:ph type="title"/>
          </p:nvPr>
        </p:nvSpPr>
        <p:spPr/>
        <p:txBody>
          <a:bodyPr/>
          <a:lstStyle/>
          <a:p>
            <a:r>
              <a:rPr lang="pl-PL" smtClean="0"/>
              <a:t>Kliknij, aby edytować styl</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pl-PL" smtClean="0"/>
              <a:t>Kliknij, aby edytować styl</a:t>
            </a:r>
            <a:endParaRPr lang="en-US" dirty="0"/>
          </a:p>
        </p:txBody>
      </p:sp>
      <p:sp>
        <p:nvSpPr>
          <p:cNvPr id="14" name="Date Placeholder 13"/>
          <p:cNvSpPr>
            <a:spLocks noGrp="1"/>
          </p:cNvSpPr>
          <p:nvPr>
            <p:ph type="dt" sz="half" idx="10"/>
          </p:nvPr>
        </p:nvSpPr>
        <p:spPr/>
        <p:txBody>
          <a:bodyPr/>
          <a:lstStyle/>
          <a:p>
            <a:fld id="{BA9146B2-DCE8-4702-B9EF-0D13EF54EF28}" type="datetimeFigureOut">
              <a:rPr lang="pl-PL" smtClean="0"/>
              <a:pPr/>
              <a:t>2014-03-11</a:t>
            </a:fld>
            <a:endParaRPr lang="pl-PL"/>
          </a:p>
        </p:txBody>
      </p:sp>
      <p:sp>
        <p:nvSpPr>
          <p:cNvPr id="15" name="Slide Number Placeholder 14"/>
          <p:cNvSpPr>
            <a:spLocks noGrp="1"/>
          </p:cNvSpPr>
          <p:nvPr>
            <p:ph type="sldNum" sz="quarter" idx="11"/>
          </p:nvPr>
        </p:nvSpPr>
        <p:spPr/>
        <p:txBody>
          <a:bodyPr/>
          <a:lstStyle/>
          <a:p>
            <a:fld id="{441E8626-B731-4072-AEDA-F6F0C124DA77}" type="slidenum">
              <a:rPr lang="pl-PL" smtClean="0"/>
              <a:pPr/>
              <a:t>‹#›</a:t>
            </a:fld>
            <a:endParaRPr lang="pl-PL"/>
          </a:p>
        </p:txBody>
      </p:sp>
      <p:sp>
        <p:nvSpPr>
          <p:cNvPr id="16" name="Footer Placeholder 15"/>
          <p:cNvSpPr>
            <a:spLocks noGrp="1"/>
          </p:cNvSpPr>
          <p:nvPr>
            <p:ph type="ftr" sz="quarter" idx="12"/>
          </p:nvPr>
        </p:nvSpPr>
        <p:spPr/>
        <p:txBody>
          <a:bodyPr/>
          <a:lstStyle/>
          <a:p>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smtClean="0"/>
              <a:t>Kliknij, aby edytować styl</a:t>
            </a:r>
            <a:endParaRPr lang="en-US"/>
          </a:p>
        </p:txBody>
      </p:sp>
      <p:sp>
        <p:nvSpPr>
          <p:cNvPr id="7" name="Date Placeholder 6"/>
          <p:cNvSpPr>
            <a:spLocks noGrp="1"/>
          </p:cNvSpPr>
          <p:nvPr>
            <p:ph type="dt" sz="half" idx="10"/>
          </p:nvPr>
        </p:nvSpPr>
        <p:spPr/>
        <p:txBody>
          <a:bodyPr/>
          <a:lstStyle/>
          <a:p>
            <a:fld id="{BA9146B2-DCE8-4702-B9EF-0D13EF54EF28}" type="datetimeFigureOut">
              <a:rPr lang="pl-PL" smtClean="0"/>
              <a:pPr/>
              <a:t>2014-03-11</a:t>
            </a:fld>
            <a:endParaRPr lang="pl-PL"/>
          </a:p>
        </p:txBody>
      </p:sp>
      <p:sp>
        <p:nvSpPr>
          <p:cNvPr id="8" name="Slide Number Placeholder 7"/>
          <p:cNvSpPr>
            <a:spLocks noGrp="1"/>
          </p:cNvSpPr>
          <p:nvPr>
            <p:ph type="sldNum" sz="quarter" idx="11"/>
          </p:nvPr>
        </p:nvSpPr>
        <p:spPr/>
        <p:txBody>
          <a:bodyPr/>
          <a:lstStyle/>
          <a:p>
            <a:fld id="{441E8626-B731-4072-AEDA-F6F0C124DA77}" type="slidenum">
              <a:rPr lang="pl-PL" smtClean="0"/>
              <a:pPr/>
              <a:t>‹#›</a:t>
            </a:fld>
            <a:endParaRPr lang="pl-PL"/>
          </a:p>
        </p:txBody>
      </p:sp>
      <p:sp>
        <p:nvSpPr>
          <p:cNvPr id="9" name="Footer Placeholder 8"/>
          <p:cNvSpPr>
            <a:spLocks noGrp="1"/>
          </p:cNvSpPr>
          <p:nvPr>
            <p:ph type="ftr" sz="quarter" idx="12"/>
          </p:nvPr>
        </p:nvSpPr>
        <p:spPr/>
        <p:txBody>
          <a:bodyPr/>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A9146B2-DCE8-4702-B9EF-0D13EF54EF28}" type="datetimeFigureOut">
              <a:rPr lang="pl-PL" smtClean="0"/>
              <a:pPr/>
              <a:t>2014-03-11</a:t>
            </a:fld>
            <a:endParaRPr lang="pl-PL"/>
          </a:p>
        </p:txBody>
      </p:sp>
      <p:sp>
        <p:nvSpPr>
          <p:cNvPr id="6" name="Slide Number Placeholder 5"/>
          <p:cNvSpPr>
            <a:spLocks noGrp="1"/>
          </p:cNvSpPr>
          <p:nvPr>
            <p:ph type="sldNum" sz="quarter" idx="11"/>
          </p:nvPr>
        </p:nvSpPr>
        <p:spPr/>
        <p:txBody>
          <a:bodyPr/>
          <a:lstStyle/>
          <a:p>
            <a:fld id="{441E8626-B731-4072-AEDA-F6F0C124DA77}" type="slidenum">
              <a:rPr lang="pl-PL" smtClean="0"/>
              <a:pPr/>
              <a:t>‹#›</a:t>
            </a:fld>
            <a:endParaRPr lang="pl-PL"/>
          </a:p>
        </p:txBody>
      </p:sp>
      <p:sp>
        <p:nvSpPr>
          <p:cNvPr id="7" name="Footer Placeholder 6"/>
          <p:cNvSpPr>
            <a:spLocks noGrp="1"/>
          </p:cNvSpPr>
          <p:nvPr>
            <p:ph type="ftr" sz="quarter" idx="12"/>
          </p:nvPr>
        </p:nvSpPr>
        <p:spPr/>
        <p:txBody>
          <a:bodyPr/>
          <a:lstStyle/>
          <a:p>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5" name="Date Placeholder 14"/>
          <p:cNvSpPr>
            <a:spLocks noGrp="1"/>
          </p:cNvSpPr>
          <p:nvPr>
            <p:ph type="dt" sz="half" idx="10"/>
          </p:nvPr>
        </p:nvSpPr>
        <p:spPr/>
        <p:txBody>
          <a:bodyPr/>
          <a:lstStyle/>
          <a:p>
            <a:fld id="{BA9146B2-DCE8-4702-B9EF-0D13EF54EF28}" type="datetimeFigureOut">
              <a:rPr lang="pl-PL" smtClean="0"/>
              <a:pPr/>
              <a:t>2014-03-11</a:t>
            </a:fld>
            <a:endParaRPr lang="pl-PL"/>
          </a:p>
        </p:txBody>
      </p:sp>
      <p:sp>
        <p:nvSpPr>
          <p:cNvPr id="16" name="Slide Number Placeholder 15"/>
          <p:cNvSpPr>
            <a:spLocks noGrp="1"/>
          </p:cNvSpPr>
          <p:nvPr>
            <p:ph type="sldNum" sz="quarter" idx="11"/>
          </p:nvPr>
        </p:nvSpPr>
        <p:spPr/>
        <p:txBody>
          <a:bodyPr/>
          <a:lstStyle/>
          <a:p>
            <a:fld id="{441E8626-B731-4072-AEDA-F6F0C124DA77}" type="slidenum">
              <a:rPr lang="pl-PL" smtClean="0"/>
              <a:pPr/>
              <a:t>‹#›</a:t>
            </a:fld>
            <a:endParaRPr lang="pl-PL"/>
          </a:p>
        </p:txBody>
      </p:sp>
      <p:sp>
        <p:nvSpPr>
          <p:cNvPr id="17" name="Footer Placeholder 16"/>
          <p:cNvSpPr>
            <a:spLocks noGrp="1"/>
          </p:cNvSpPr>
          <p:nvPr>
            <p:ph type="ftr" sz="quarter" idx="12"/>
          </p:nvPr>
        </p:nvSpPr>
        <p:spPr/>
        <p:txBody>
          <a:bodyPr/>
          <a:lstStyle/>
          <a:p>
            <a:endParaRPr lang="pl-PL"/>
          </a:p>
        </p:txBody>
      </p:sp>
      <p:sp>
        <p:nvSpPr>
          <p:cNvPr id="18" name="Title 17"/>
          <p:cNvSpPr>
            <a:spLocks noGrp="1"/>
          </p:cNvSpPr>
          <p:nvPr>
            <p:ph type="title"/>
          </p:nvPr>
        </p:nvSpPr>
        <p:spPr/>
        <p:txBody>
          <a:bodyPr/>
          <a:lstStyle/>
          <a:p>
            <a:r>
              <a:rPr lang="pl-PL" smtClean="0"/>
              <a:t>Kliknij, aby edytować styl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pl-PL" smtClean="0"/>
              <a:t>Kliknij, aby edytować styl</a:t>
            </a:r>
            <a:endParaRPr lang="en-US"/>
          </a:p>
        </p:txBody>
      </p:sp>
      <p:sp>
        <p:nvSpPr>
          <p:cNvPr id="13" name="Date Placeholder 12"/>
          <p:cNvSpPr>
            <a:spLocks noGrp="1"/>
          </p:cNvSpPr>
          <p:nvPr>
            <p:ph type="dt" sz="half" idx="10"/>
          </p:nvPr>
        </p:nvSpPr>
        <p:spPr/>
        <p:txBody>
          <a:bodyPr/>
          <a:lstStyle/>
          <a:p>
            <a:fld id="{BA9146B2-DCE8-4702-B9EF-0D13EF54EF28}" type="datetimeFigureOut">
              <a:rPr lang="pl-PL" smtClean="0"/>
              <a:pPr/>
              <a:t>2014-03-11</a:t>
            </a:fld>
            <a:endParaRPr lang="pl-PL"/>
          </a:p>
        </p:txBody>
      </p:sp>
      <p:sp>
        <p:nvSpPr>
          <p:cNvPr id="14" name="Slide Number Placeholder 13"/>
          <p:cNvSpPr>
            <a:spLocks noGrp="1"/>
          </p:cNvSpPr>
          <p:nvPr>
            <p:ph type="sldNum" sz="quarter" idx="11"/>
          </p:nvPr>
        </p:nvSpPr>
        <p:spPr/>
        <p:txBody>
          <a:bodyPr/>
          <a:lstStyle/>
          <a:p>
            <a:fld id="{441E8626-B731-4072-AEDA-F6F0C124DA77}" type="slidenum">
              <a:rPr lang="pl-PL" smtClean="0"/>
              <a:pPr/>
              <a:t>‹#›</a:t>
            </a:fld>
            <a:endParaRPr lang="pl-PL"/>
          </a:p>
        </p:txBody>
      </p:sp>
      <p:sp>
        <p:nvSpPr>
          <p:cNvPr id="15" name="Footer Placeholder 14"/>
          <p:cNvSpPr>
            <a:spLocks noGrp="1"/>
          </p:cNvSpPr>
          <p:nvPr>
            <p:ph type="ftr" sz="quarter" idx="12"/>
          </p:nvPr>
        </p:nvSpPr>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pl-PL" smtClean="0"/>
              <a:t>Kliknij, aby edytować styl</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A9146B2-DCE8-4702-B9EF-0D13EF54EF28}" type="datetimeFigureOut">
              <a:rPr lang="pl-PL" smtClean="0"/>
              <a:pPr/>
              <a:t>2014-03-11</a:t>
            </a:fld>
            <a:endParaRPr lang="pl-PL"/>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pl-PL"/>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441E8626-B731-4072-AEDA-F6F0C124DA77}"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BEBA8EAE-BF5A-486C-A8C5-ECC9F3942E4B}">
                <a14:imgProps xmlns="" xmlns:a14="http://schemas.microsoft.com/office/drawing/2010/main">
                  <a14:imgLayer r:embed="rId3">
                    <a14:imgEffect>
                      <a14:sharpenSoften amount="-50000"/>
                    </a14:imgEffect>
                    <a14:imgEffect>
                      <a14:brightnessContrast bright="-14000"/>
                    </a14:imgEffect>
                  </a14:imgLayer>
                </a14:imgProps>
              </a:ext>
              <a:ext uri="{28A0092B-C50C-407E-A947-70E740481C1C}">
                <a14:useLocalDpi xmlns="" xmlns:a14="http://schemas.microsoft.com/office/drawing/2010/main" val="0"/>
              </a:ext>
            </a:extLst>
          </a:blip>
          <a:stretch>
            <a:fillRect/>
          </a:stretch>
        </p:blipFill>
        <p:spPr>
          <a:xfrm>
            <a:off x="0" y="0"/>
            <a:ext cx="9144000" cy="6858000"/>
          </a:xfrm>
          <a:prstGeom prst="rect">
            <a:avLst/>
          </a:prstGeom>
          <a:effectLst>
            <a:reflection stA="98000" endPos="65000" dist="50800" dir="5400000" sy="-100000" algn="bl" rotWithShape="0"/>
          </a:effectLst>
        </p:spPr>
      </p:pic>
      <p:sp>
        <p:nvSpPr>
          <p:cNvPr id="2" name="pole tekstowe 1"/>
          <p:cNvSpPr txBox="1"/>
          <p:nvPr/>
        </p:nvSpPr>
        <p:spPr>
          <a:xfrm>
            <a:off x="683568" y="764704"/>
            <a:ext cx="5472608" cy="1938992"/>
          </a:xfrm>
          <a:prstGeom prst="rect">
            <a:avLst/>
          </a:prstGeom>
          <a:noFill/>
        </p:spPr>
        <p:txBody>
          <a:bodyPr wrap="square" rtlCol="0">
            <a:spAutoFit/>
          </a:bodyPr>
          <a:lstStyle/>
          <a:p>
            <a:r>
              <a:rPr lang="pl-PL" sz="6000" b="1" i="1" dirty="0" smtClean="0">
                <a:latin typeface="Arabic Typesetting" pitchFamily="66" charset="-78"/>
                <a:cs typeface="Arabic Typesetting" pitchFamily="66" charset="-78"/>
              </a:rPr>
              <a:t>Zagrożenia dla naszej planety</a:t>
            </a:r>
            <a:endParaRPr lang="pl-PL" sz="6000" b="1" i="1" dirty="0">
              <a:latin typeface="Arabic Typesetting" pitchFamily="66" charset="-78"/>
              <a:cs typeface="Arabic Typesetting" pitchFamily="66" charset="-78"/>
            </a:endParaRPr>
          </a:p>
        </p:txBody>
      </p:sp>
    </p:spTree>
    <p:extLst>
      <p:ext uri="{BB962C8B-B14F-4D97-AF65-F5344CB8AC3E}">
        <p14:creationId xmlns="" xmlns:p14="http://schemas.microsoft.com/office/powerpoint/2010/main" val="3113719661"/>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537182" y="404664"/>
            <a:ext cx="5400600" cy="830997"/>
          </a:xfrm>
          <a:prstGeom prst="rect">
            <a:avLst/>
          </a:prstGeom>
          <a:noFill/>
        </p:spPr>
        <p:txBody>
          <a:bodyPr wrap="square" rtlCol="0">
            <a:spAutoFit/>
          </a:bodyPr>
          <a:lstStyle/>
          <a:p>
            <a:r>
              <a:rPr lang="pl-PL" sz="4800" i="1" dirty="0" smtClean="0"/>
              <a:t>Dziura ozonowa</a:t>
            </a:r>
            <a:endParaRPr lang="pl-PL" sz="4800" i="1" dirty="0"/>
          </a:p>
        </p:txBody>
      </p:sp>
      <p:sp>
        <p:nvSpPr>
          <p:cNvPr id="3" name="Prostokąt 2"/>
          <p:cNvSpPr/>
          <p:nvPr/>
        </p:nvSpPr>
        <p:spPr>
          <a:xfrm>
            <a:off x="71136" y="1659231"/>
            <a:ext cx="3924800" cy="3139321"/>
          </a:xfrm>
          <a:prstGeom prst="rect">
            <a:avLst/>
          </a:prstGeom>
        </p:spPr>
        <p:txBody>
          <a:bodyPr wrap="square">
            <a:spAutoFit/>
          </a:bodyPr>
          <a:lstStyle/>
          <a:p>
            <a:r>
              <a:rPr lang="pl-PL" dirty="0" smtClean="0"/>
              <a:t>Dziura ozonowa jest to zjawisko polegające na zmniejszaniu się ilości ozonu w ozonosferze (część stratosfery o podwyższonej ilości ozonu). Jest to zjawisko niebezpieczne, ponieważ ozon jest odpowiedzialny za pochłanianie promieniowania ultrafioletowego docierającego do Ziemi ze Słońca. Promieniowanie to jest szkodliwe dla organizmów żywych.</a:t>
            </a:r>
            <a:endParaRPr lang="pl-PL" dirty="0"/>
          </a:p>
        </p:txBody>
      </p:sp>
      <p:pic>
        <p:nvPicPr>
          <p:cNvPr id="5" name="Obraz 4" descr="ozon.jpg"/>
          <p:cNvPicPr>
            <a:picLocks noChangeAspect="1"/>
          </p:cNvPicPr>
          <p:nvPr/>
        </p:nvPicPr>
        <p:blipFill>
          <a:blip r:embed="rId2" cstate="print"/>
          <a:stretch>
            <a:fillRect/>
          </a:stretch>
        </p:blipFill>
        <p:spPr>
          <a:xfrm>
            <a:off x="4355976" y="1989231"/>
            <a:ext cx="3960440" cy="3915773"/>
          </a:xfrm>
          <a:prstGeom prst="rect">
            <a:avLst/>
          </a:prstGeom>
        </p:spPr>
      </p:pic>
    </p:spTree>
    <p:extLst>
      <p:ext uri="{BB962C8B-B14F-4D97-AF65-F5344CB8AC3E}">
        <p14:creationId xmlns="" xmlns:p14="http://schemas.microsoft.com/office/powerpoint/2010/main" val="2103161516"/>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44" y="2935315"/>
            <a:ext cx="5505450" cy="3743325"/>
          </a:xfrm>
          <a:prstGeom prst="rect">
            <a:avLst/>
          </a:prstGeom>
        </p:spPr>
      </p:pic>
      <p:sp>
        <p:nvSpPr>
          <p:cNvPr id="2" name="pole tekstowe 1"/>
          <p:cNvSpPr txBox="1"/>
          <p:nvPr/>
        </p:nvSpPr>
        <p:spPr>
          <a:xfrm>
            <a:off x="1259632" y="692696"/>
            <a:ext cx="4248472" cy="830997"/>
          </a:xfrm>
          <a:prstGeom prst="rect">
            <a:avLst/>
          </a:prstGeom>
          <a:noFill/>
        </p:spPr>
        <p:txBody>
          <a:bodyPr wrap="square" rtlCol="0">
            <a:spAutoFit/>
          </a:bodyPr>
          <a:lstStyle/>
          <a:p>
            <a:r>
              <a:rPr lang="pl-PL" sz="4800" i="1" dirty="0" smtClean="0"/>
              <a:t>Przyczyny </a:t>
            </a:r>
            <a:endParaRPr lang="pl-PL" sz="4800" i="1" dirty="0"/>
          </a:p>
        </p:txBody>
      </p:sp>
      <p:sp>
        <p:nvSpPr>
          <p:cNvPr id="3" name="pole tekstowe 2"/>
          <p:cNvSpPr txBox="1"/>
          <p:nvPr/>
        </p:nvSpPr>
        <p:spPr>
          <a:xfrm>
            <a:off x="5116016" y="1412776"/>
            <a:ext cx="3456384" cy="2031325"/>
          </a:xfrm>
          <a:prstGeom prst="rect">
            <a:avLst/>
          </a:prstGeom>
          <a:noFill/>
        </p:spPr>
        <p:txBody>
          <a:bodyPr wrap="square" rtlCol="0">
            <a:spAutoFit/>
          </a:bodyPr>
          <a:lstStyle/>
          <a:p>
            <a:r>
              <a:rPr lang="pl-PL" dirty="0" smtClean="0"/>
              <a:t>Przyczyną tworzenia się dziury ozonowej jest niszczenie ozonu w atmosferze przez freony. Są to związki chemiczne, które w wyniku promieniowania ultrafioletowego rozkładają się na węgiel, fluor i chlor.</a:t>
            </a:r>
            <a:endParaRPr lang="pl-PL" dirty="0"/>
          </a:p>
        </p:txBody>
      </p:sp>
    </p:spTree>
    <p:extLst>
      <p:ext uri="{BB962C8B-B14F-4D97-AF65-F5344CB8AC3E}">
        <p14:creationId xmlns="" xmlns:p14="http://schemas.microsoft.com/office/powerpoint/2010/main" val="3594876516"/>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11328" y="404664"/>
            <a:ext cx="3456384" cy="830997"/>
          </a:xfrm>
          <a:prstGeom prst="rect">
            <a:avLst/>
          </a:prstGeom>
          <a:noFill/>
        </p:spPr>
        <p:txBody>
          <a:bodyPr wrap="square" rtlCol="0">
            <a:spAutoFit/>
          </a:bodyPr>
          <a:lstStyle/>
          <a:p>
            <a:r>
              <a:rPr lang="pl-PL" sz="4800" i="1" dirty="0" smtClean="0"/>
              <a:t>Skutki</a:t>
            </a:r>
            <a:r>
              <a:rPr lang="pl-PL" i="1" dirty="0" smtClean="0"/>
              <a:t> </a:t>
            </a:r>
            <a:endParaRPr lang="pl-PL" i="1" dirty="0"/>
          </a:p>
        </p:txBody>
      </p:sp>
      <p:sp>
        <p:nvSpPr>
          <p:cNvPr id="3" name="pole tekstowe 2"/>
          <p:cNvSpPr txBox="1"/>
          <p:nvPr/>
        </p:nvSpPr>
        <p:spPr>
          <a:xfrm>
            <a:off x="899592" y="1340768"/>
            <a:ext cx="5760640" cy="4801314"/>
          </a:xfrm>
          <a:prstGeom prst="rect">
            <a:avLst/>
          </a:prstGeom>
          <a:noFill/>
        </p:spPr>
        <p:txBody>
          <a:bodyPr wrap="square" rtlCol="0">
            <a:spAutoFit/>
          </a:bodyPr>
          <a:lstStyle/>
          <a:p>
            <a:r>
              <a:rPr lang="pl-PL" dirty="0" smtClean="0"/>
              <a:t>Zmniejszenie się ilości ozonu w atmosferze może mieć poważne konsekwencje dla życia na Ziemi. Promieniowanie to jest bardzo szkodliwe dla wszelkich organizmów żywych. Prowadzi do uszkodzeń komórek, poprzez oparzenia skóry. Może powodować zmiany w ich materiale genetycznym i wywoływać tym samym choroby nowotworowe (m. in. czerniak). Nadmiar promieniowania UV przyczynia się także do osłabienia odporności organizmów, a w konsekwencji zwiększenia ryzyka zarażenia chorobami wirusowymi i pasożytniczymi. Przyspiesza także procesy starzenia się skóry. Jest również niebezpieczny dla oczu - może być przyczyną m. in. zaćmy. Wzrost promieniowania UV niekorzystnie wpływa także na rośliny. Może prowadzić do uszkodzeń wielu gatunków roślin żywieniowych.</a:t>
            </a:r>
            <a:endParaRPr lang="pl-PL" dirty="0"/>
          </a:p>
        </p:txBody>
      </p:sp>
    </p:spTree>
    <p:extLst>
      <p:ext uri="{BB962C8B-B14F-4D97-AF65-F5344CB8AC3E}">
        <p14:creationId xmlns="" xmlns:p14="http://schemas.microsoft.com/office/powerpoint/2010/main" val="2551737518"/>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16420" y="3429000"/>
            <a:ext cx="3816020" cy="2860218"/>
          </a:xfrm>
          <a:prstGeom prst="rect">
            <a:avLst/>
          </a:prstGeom>
        </p:spPr>
      </p:pic>
      <p:sp>
        <p:nvSpPr>
          <p:cNvPr id="2" name="pole tekstowe 1"/>
          <p:cNvSpPr txBox="1"/>
          <p:nvPr/>
        </p:nvSpPr>
        <p:spPr>
          <a:xfrm>
            <a:off x="2123728" y="332656"/>
            <a:ext cx="4320480" cy="830997"/>
          </a:xfrm>
          <a:prstGeom prst="rect">
            <a:avLst/>
          </a:prstGeom>
          <a:noFill/>
        </p:spPr>
        <p:txBody>
          <a:bodyPr wrap="square" rtlCol="0">
            <a:spAutoFit/>
          </a:bodyPr>
          <a:lstStyle/>
          <a:p>
            <a:r>
              <a:rPr lang="pl-PL" sz="4800" i="1" dirty="0" smtClean="0"/>
              <a:t>Zapobieganie</a:t>
            </a:r>
            <a:endParaRPr lang="pl-PL" sz="4800" i="1" dirty="0"/>
          </a:p>
        </p:txBody>
      </p:sp>
      <p:sp>
        <p:nvSpPr>
          <p:cNvPr id="3" name="pole tekstowe 2"/>
          <p:cNvSpPr txBox="1"/>
          <p:nvPr/>
        </p:nvSpPr>
        <p:spPr>
          <a:xfrm>
            <a:off x="467544" y="1700808"/>
            <a:ext cx="5400600" cy="2031325"/>
          </a:xfrm>
          <a:prstGeom prst="rect">
            <a:avLst/>
          </a:prstGeom>
          <a:noFill/>
        </p:spPr>
        <p:txBody>
          <a:bodyPr wrap="square" rtlCol="0">
            <a:spAutoFit/>
          </a:bodyPr>
          <a:lstStyle/>
          <a:p>
            <a:r>
              <a:rPr lang="pl-PL" dirty="0" smtClean="0"/>
              <a:t>Robiąc zakupy w sklepach drogeryjnych i chemicznych powinniśmy być świadomi tego co kupujemy i unikać produktów zawierających związki freonowe tak szkodliwe dla naszego środowiska. Inną bardzo ważną kwestią jest odpowiednia eksploatacja i prawidłowe pozbywanie się urządzeń chłodniczych.</a:t>
            </a:r>
            <a:endParaRPr lang="pl-PL" dirty="0"/>
          </a:p>
        </p:txBody>
      </p:sp>
    </p:spTree>
    <p:extLst>
      <p:ext uri="{BB962C8B-B14F-4D97-AF65-F5344CB8AC3E}">
        <p14:creationId xmlns="" xmlns:p14="http://schemas.microsoft.com/office/powerpoint/2010/main" val="372922643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67206"/>
            <a:ext cx="9144001" cy="6790794"/>
          </a:xfrm>
          <a:prstGeom prst="rect">
            <a:avLst/>
          </a:prstGeom>
        </p:spPr>
      </p:pic>
      <p:sp>
        <p:nvSpPr>
          <p:cNvPr id="2" name="pole tekstowe 1"/>
          <p:cNvSpPr txBox="1"/>
          <p:nvPr/>
        </p:nvSpPr>
        <p:spPr>
          <a:xfrm>
            <a:off x="418425" y="607948"/>
            <a:ext cx="4081567" cy="769441"/>
          </a:xfrm>
          <a:prstGeom prst="rect">
            <a:avLst/>
          </a:prstGeom>
          <a:noFill/>
        </p:spPr>
        <p:txBody>
          <a:bodyPr wrap="none" rtlCol="0">
            <a:spAutoFit/>
          </a:bodyPr>
          <a:lstStyle/>
          <a:p>
            <a:r>
              <a:rPr lang="pl-PL" sz="4400" i="1" dirty="0" smtClean="0">
                <a:solidFill>
                  <a:schemeClr val="bg2">
                    <a:lumMod val="95000"/>
                    <a:lumOff val="5000"/>
                  </a:schemeClr>
                </a:solidFill>
              </a:rPr>
              <a:t>Kwaśnie deszcze </a:t>
            </a:r>
            <a:endParaRPr lang="pl-PL" sz="4400" i="1" dirty="0">
              <a:solidFill>
                <a:schemeClr val="bg2">
                  <a:lumMod val="95000"/>
                  <a:lumOff val="5000"/>
                </a:schemeClr>
              </a:solidFill>
            </a:endParaRPr>
          </a:p>
        </p:txBody>
      </p:sp>
      <p:sp>
        <p:nvSpPr>
          <p:cNvPr id="3" name="pole tekstowe 2"/>
          <p:cNvSpPr txBox="1"/>
          <p:nvPr/>
        </p:nvSpPr>
        <p:spPr>
          <a:xfrm>
            <a:off x="4499992" y="605002"/>
            <a:ext cx="4541187" cy="2585323"/>
          </a:xfrm>
          <a:prstGeom prst="rect">
            <a:avLst/>
          </a:prstGeom>
          <a:noFill/>
        </p:spPr>
        <p:txBody>
          <a:bodyPr wrap="square" rtlCol="0">
            <a:spAutoFit/>
          </a:bodyPr>
          <a:lstStyle/>
          <a:p>
            <a:r>
              <a:rPr lang="pl-PL" dirty="0" smtClean="0">
                <a:solidFill>
                  <a:schemeClr val="bg2">
                    <a:lumMod val="95000"/>
                    <a:lumOff val="5000"/>
                  </a:schemeClr>
                </a:solidFill>
              </a:rPr>
              <a:t>Kwaśne deszcze to opady atmosferyczne, o odczynie kwaśnym; zawierają kwasy wytworzone w reakcji wody z pochłoniętymi z powietrza gazami, jak: dwutlenek siarki, tlenki azotu, siarkowodór, chlorowodór, wyemitowanymi do atmosfery w procesach spalania paliw oraz różnego rodzaju produkcji przemysłowej.</a:t>
            </a:r>
            <a:endParaRPr lang="pl-PL" dirty="0">
              <a:solidFill>
                <a:schemeClr val="bg2">
                  <a:lumMod val="95000"/>
                  <a:lumOff val="5000"/>
                </a:schemeClr>
              </a:solidFill>
            </a:endParaRPr>
          </a:p>
        </p:txBody>
      </p:sp>
    </p:spTree>
    <p:extLst>
      <p:ext uri="{BB962C8B-B14F-4D97-AF65-F5344CB8AC3E}">
        <p14:creationId xmlns="" xmlns:p14="http://schemas.microsoft.com/office/powerpoint/2010/main" val="643365831"/>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907704" y="620688"/>
            <a:ext cx="2779928" cy="769441"/>
          </a:xfrm>
          <a:prstGeom prst="rect">
            <a:avLst/>
          </a:prstGeom>
          <a:noFill/>
        </p:spPr>
        <p:txBody>
          <a:bodyPr wrap="none" rtlCol="0">
            <a:spAutoFit/>
          </a:bodyPr>
          <a:lstStyle/>
          <a:p>
            <a:r>
              <a:rPr lang="pl-PL" sz="4400" i="1" dirty="0" smtClean="0"/>
              <a:t>Przyczyny </a:t>
            </a:r>
            <a:endParaRPr lang="pl-PL" sz="4400" i="1" dirty="0"/>
          </a:p>
        </p:txBody>
      </p:sp>
      <p:sp>
        <p:nvSpPr>
          <p:cNvPr id="3" name="pole tekstowe 2"/>
          <p:cNvSpPr txBox="1"/>
          <p:nvPr/>
        </p:nvSpPr>
        <p:spPr>
          <a:xfrm>
            <a:off x="251521" y="1848306"/>
            <a:ext cx="3888432" cy="2862322"/>
          </a:xfrm>
          <a:prstGeom prst="rect">
            <a:avLst/>
          </a:prstGeom>
          <a:noFill/>
        </p:spPr>
        <p:txBody>
          <a:bodyPr wrap="square" rtlCol="0">
            <a:spAutoFit/>
          </a:bodyPr>
          <a:lstStyle/>
          <a:p>
            <a:r>
              <a:rPr lang="pl-PL" dirty="0" smtClean="0"/>
              <a:t>Zanieczyszczenia powietrza pochodzą ze źródeł naturalnych, w przypadku wybuchów wulkanów i pożarów lasów, oraz są wynikiem działalności człowieka - powstają w skutek spalania paliw i procesów przemysłowych. Szkodliwe gazy przenikają do wody znajdującej się w atmosferze,  a następnie wraz z tą wodą spadają na ziemię. </a:t>
            </a:r>
            <a:endParaRPr lang="pl-PL" dirty="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139953" y="2780928"/>
            <a:ext cx="4572000" cy="3400425"/>
          </a:xfrm>
          <a:prstGeom prst="rect">
            <a:avLst/>
          </a:prstGeom>
        </p:spPr>
      </p:pic>
    </p:spTree>
    <p:extLst>
      <p:ext uri="{BB962C8B-B14F-4D97-AF65-F5344CB8AC3E}">
        <p14:creationId xmlns="" xmlns:p14="http://schemas.microsoft.com/office/powerpoint/2010/main" val="1294199244"/>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762867" y="476672"/>
            <a:ext cx="1657826" cy="769441"/>
          </a:xfrm>
          <a:prstGeom prst="rect">
            <a:avLst/>
          </a:prstGeom>
          <a:noFill/>
        </p:spPr>
        <p:txBody>
          <a:bodyPr wrap="none" rtlCol="0">
            <a:spAutoFit/>
          </a:bodyPr>
          <a:lstStyle/>
          <a:p>
            <a:r>
              <a:rPr lang="pl-PL" sz="4400" i="1" dirty="0" smtClean="0"/>
              <a:t>Skutki</a:t>
            </a:r>
            <a:endParaRPr lang="pl-PL" sz="4400" i="1" dirty="0"/>
          </a:p>
        </p:txBody>
      </p:sp>
      <p:sp>
        <p:nvSpPr>
          <p:cNvPr id="4" name="pole tekstowe 3"/>
          <p:cNvSpPr txBox="1"/>
          <p:nvPr/>
        </p:nvSpPr>
        <p:spPr>
          <a:xfrm>
            <a:off x="899592" y="1340768"/>
            <a:ext cx="3384376" cy="3970318"/>
          </a:xfrm>
          <a:prstGeom prst="rect">
            <a:avLst/>
          </a:prstGeom>
          <a:noFill/>
        </p:spPr>
        <p:txBody>
          <a:bodyPr wrap="square" rtlCol="0">
            <a:spAutoFit/>
          </a:bodyPr>
          <a:lstStyle/>
          <a:p>
            <a:r>
              <a:rPr lang="pl-PL" dirty="0" smtClean="0"/>
              <a:t>Kwaśne deszcze powodują obumieranie dużej ilości drzew, a także niszczenie runa leśnego.</a:t>
            </a:r>
          </a:p>
          <a:p>
            <a:r>
              <a:rPr lang="pl-PL" dirty="0" smtClean="0"/>
              <a:t>Poza tym, kwaśne deszcze zakwaszają glebę. Przez to korzenie zamierają, a roślina ginie. Kwaśne deszcze, a także inne kwaśne opady dostają się do jezior, rzek i tym podobnych zbiorników, powodując ich zakwaszenie i czyniąc je nienadającymi się dla ludzi i zwierząt.</a:t>
            </a:r>
            <a:endParaRPr lang="pl-PL" dirty="0"/>
          </a:p>
        </p:txBody>
      </p:sp>
      <p:pic>
        <p:nvPicPr>
          <p:cNvPr id="6" name="Obraz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357547">
            <a:off x="4823360" y="3325927"/>
            <a:ext cx="2970987" cy="1985159"/>
          </a:xfrm>
          <a:prstGeom prst="rect">
            <a:avLst/>
          </a:prstGeom>
        </p:spPr>
      </p:pic>
    </p:spTree>
    <p:extLst>
      <p:ext uri="{BB962C8B-B14F-4D97-AF65-F5344CB8AC3E}">
        <p14:creationId xmlns="" xmlns:p14="http://schemas.microsoft.com/office/powerpoint/2010/main" val="905902907"/>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971600" y="980728"/>
            <a:ext cx="4320480" cy="769441"/>
          </a:xfrm>
          <a:prstGeom prst="rect">
            <a:avLst/>
          </a:prstGeom>
          <a:noFill/>
        </p:spPr>
        <p:txBody>
          <a:bodyPr wrap="square" rtlCol="0">
            <a:spAutoFit/>
          </a:bodyPr>
          <a:lstStyle/>
          <a:p>
            <a:r>
              <a:rPr lang="pl-PL" sz="4400" i="1" dirty="0" smtClean="0"/>
              <a:t>Zapobieganie </a:t>
            </a:r>
            <a:endParaRPr lang="pl-PL" sz="4400" i="1" dirty="0"/>
          </a:p>
        </p:txBody>
      </p:sp>
      <p:sp>
        <p:nvSpPr>
          <p:cNvPr id="4" name="pole tekstowe 3"/>
          <p:cNvSpPr txBox="1"/>
          <p:nvPr/>
        </p:nvSpPr>
        <p:spPr>
          <a:xfrm>
            <a:off x="1187625" y="2132856"/>
            <a:ext cx="3240359" cy="2308324"/>
          </a:xfrm>
          <a:prstGeom prst="rect">
            <a:avLst/>
          </a:prstGeom>
          <a:noFill/>
        </p:spPr>
        <p:txBody>
          <a:bodyPr wrap="square" rtlCol="0">
            <a:spAutoFit/>
          </a:bodyPr>
          <a:lstStyle/>
          <a:p>
            <a:r>
              <a:rPr lang="pl-PL" dirty="0" smtClean="0"/>
              <a:t>Zapobieganie polega na budowaniu instalacji wyłapujących tlenki siarki i azotu ze spalin emitowanych do atmosfery (odsiarczanie gazu) oraz rezygnacji z paliw o znacznym stopniu zasiarczenia.</a:t>
            </a:r>
            <a:endParaRPr lang="pl-PL" dirty="0"/>
          </a:p>
        </p:txBody>
      </p:sp>
      <p:pic>
        <p:nvPicPr>
          <p:cNvPr id="2" name="Obraz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14417" y="3652246"/>
            <a:ext cx="4523649" cy="2982986"/>
          </a:xfrm>
          <a:prstGeom prst="rect">
            <a:avLst/>
          </a:prstGeom>
        </p:spPr>
      </p:pic>
    </p:spTree>
    <p:extLst>
      <p:ext uri="{BB962C8B-B14F-4D97-AF65-F5344CB8AC3E}">
        <p14:creationId xmlns="" xmlns:p14="http://schemas.microsoft.com/office/powerpoint/2010/main" val="3733192842"/>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16632"/>
            <a:ext cx="9144000" cy="6741368"/>
          </a:xfrm>
          <a:prstGeom prst="rect">
            <a:avLst/>
          </a:prstGeom>
        </p:spPr>
      </p:pic>
      <p:sp>
        <p:nvSpPr>
          <p:cNvPr id="2" name="pole tekstowe 1"/>
          <p:cNvSpPr txBox="1"/>
          <p:nvPr/>
        </p:nvSpPr>
        <p:spPr>
          <a:xfrm>
            <a:off x="3923928" y="476672"/>
            <a:ext cx="4535216" cy="769441"/>
          </a:xfrm>
          <a:prstGeom prst="rect">
            <a:avLst/>
          </a:prstGeom>
          <a:noFill/>
        </p:spPr>
        <p:txBody>
          <a:bodyPr wrap="none" rtlCol="0">
            <a:spAutoFit/>
          </a:bodyPr>
          <a:lstStyle/>
          <a:p>
            <a:r>
              <a:rPr lang="pl-PL" sz="4400" b="1" i="1" dirty="0" smtClean="0">
                <a:solidFill>
                  <a:schemeClr val="bg2">
                    <a:lumMod val="95000"/>
                    <a:lumOff val="5000"/>
                  </a:schemeClr>
                </a:solidFill>
              </a:rPr>
              <a:t>Niedobory wody </a:t>
            </a:r>
            <a:endParaRPr lang="pl-PL" sz="4400" b="1" i="1" dirty="0">
              <a:solidFill>
                <a:schemeClr val="bg2">
                  <a:lumMod val="95000"/>
                  <a:lumOff val="5000"/>
                </a:schemeClr>
              </a:solidFill>
            </a:endParaRPr>
          </a:p>
        </p:txBody>
      </p:sp>
      <p:sp>
        <p:nvSpPr>
          <p:cNvPr id="5" name="pole tekstowe 4"/>
          <p:cNvSpPr txBox="1"/>
          <p:nvPr/>
        </p:nvSpPr>
        <p:spPr>
          <a:xfrm>
            <a:off x="179512" y="4725143"/>
            <a:ext cx="6768752" cy="1200329"/>
          </a:xfrm>
          <a:prstGeom prst="rect">
            <a:avLst/>
          </a:prstGeom>
          <a:noFill/>
        </p:spPr>
        <p:txBody>
          <a:bodyPr wrap="square" rtlCol="0">
            <a:spAutoFit/>
          </a:bodyPr>
          <a:lstStyle/>
          <a:p>
            <a:r>
              <a:rPr lang="pl-PL" dirty="0" smtClean="0">
                <a:solidFill>
                  <a:schemeClr val="bg2">
                    <a:lumMod val="95000"/>
                    <a:lumOff val="5000"/>
                  </a:schemeClr>
                </a:solidFill>
              </a:rPr>
              <a:t>Mimo że 70,8% powierzchni Ziemi pokrywają oceany, to woda znajdująca się w nich nie nadaje się do picia i celów rolniczych. Woda słodka stanowi obecnie tylko 3% wszelkich zasobów wodnych na naszej planecie.</a:t>
            </a:r>
            <a:endParaRPr lang="pl-PL" dirty="0">
              <a:solidFill>
                <a:schemeClr val="bg2">
                  <a:lumMod val="95000"/>
                  <a:lumOff val="5000"/>
                </a:schemeClr>
              </a:solidFill>
            </a:endParaRPr>
          </a:p>
        </p:txBody>
      </p:sp>
    </p:spTree>
    <p:extLst>
      <p:ext uri="{BB962C8B-B14F-4D97-AF65-F5344CB8AC3E}">
        <p14:creationId xmlns="" xmlns:p14="http://schemas.microsoft.com/office/powerpoint/2010/main" val="374548514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436135" y="692696"/>
            <a:ext cx="4536504" cy="769441"/>
          </a:xfrm>
          <a:prstGeom prst="rect">
            <a:avLst/>
          </a:prstGeom>
          <a:noFill/>
        </p:spPr>
        <p:txBody>
          <a:bodyPr wrap="square" rtlCol="0">
            <a:spAutoFit/>
          </a:bodyPr>
          <a:lstStyle/>
          <a:p>
            <a:r>
              <a:rPr lang="pl-PL" sz="4400" i="1" dirty="0" smtClean="0"/>
              <a:t>Przyczyny</a:t>
            </a:r>
            <a:endParaRPr lang="pl-PL" sz="4400" i="1" dirty="0"/>
          </a:p>
        </p:txBody>
      </p:sp>
      <p:sp>
        <p:nvSpPr>
          <p:cNvPr id="4" name="pole tekstowe 3"/>
          <p:cNvSpPr txBox="1"/>
          <p:nvPr/>
        </p:nvSpPr>
        <p:spPr>
          <a:xfrm>
            <a:off x="971600" y="1772816"/>
            <a:ext cx="3600400" cy="2585323"/>
          </a:xfrm>
          <a:prstGeom prst="rect">
            <a:avLst/>
          </a:prstGeom>
          <a:noFill/>
        </p:spPr>
        <p:txBody>
          <a:bodyPr wrap="square" rtlCol="0">
            <a:spAutoFit/>
          </a:bodyPr>
          <a:lstStyle/>
          <a:p>
            <a:r>
              <a:rPr lang="pl-PL" dirty="0" smtClean="0"/>
              <a:t>Ludzie korzystają z wody w  sposób nieodpowiedzialny, mając przekonanie, że nie może jej zabraknąć. W rzeczywistości jak podają raporty ONZ w ciągu następnych 30 lat ilość dostępnej wody zmniejszy się o 30%, a liczna ludności wzrośnie na świecie o ponad 9 mld.</a:t>
            </a:r>
            <a:endParaRPr lang="pl-PL" dirty="0"/>
          </a:p>
        </p:txBody>
      </p:sp>
      <p:pic>
        <p:nvPicPr>
          <p:cNvPr id="6" name="Obraz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72000" y="2968941"/>
            <a:ext cx="3965426" cy="3521298"/>
          </a:xfrm>
          <a:prstGeom prst="rect">
            <a:avLst/>
          </a:prstGeom>
        </p:spPr>
      </p:pic>
    </p:spTree>
    <p:extLst>
      <p:ext uri="{BB962C8B-B14F-4D97-AF65-F5344CB8AC3E}">
        <p14:creationId xmlns="" xmlns:p14="http://schemas.microsoft.com/office/powerpoint/2010/main" val="744702873"/>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2" cstate="print">
            <a:extLst>
              <a:ext uri="{BEBA8EAE-BF5A-486C-A8C5-ECC9F3942E4B}">
                <a14:imgProps xmlns="" xmlns:a14="http://schemas.microsoft.com/office/drawing/2010/main">
                  <a14:imgLayer r:embed="rId3">
                    <a14:imgEffect>
                      <a14:saturation sat="33000"/>
                    </a14:imgEffect>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12388" y="0"/>
            <a:ext cx="9131611" cy="6858000"/>
          </a:xfrm>
          <a:prstGeom prst="rect">
            <a:avLst/>
          </a:prstGeom>
          <a:solidFill>
            <a:schemeClr val="accent1">
              <a:alpha val="80000"/>
            </a:schemeClr>
          </a:solidFill>
        </p:spPr>
      </p:pic>
      <p:sp>
        <p:nvSpPr>
          <p:cNvPr id="2" name="pole tekstowe 1"/>
          <p:cNvSpPr txBox="1"/>
          <p:nvPr/>
        </p:nvSpPr>
        <p:spPr>
          <a:xfrm>
            <a:off x="683568" y="476672"/>
            <a:ext cx="2376264" cy="1200329"/>
          </a:xfrm>
          <a:prstGeom prst="rect">
            <a:avLst/>
          </a:prstGeom>
          <a:noFill/>
        </p:spPr>
        <p:txBody>
          <a:bodyPr wrap="square" rtlCol="0">
            <a:spAutoFit/>
          </a:bodyPr>
          <a:lstStyle/>
          <a:p>
            <a:r>
              <a:rPr lang="pl-PL" sz="3600" i="1" dirty="0" smtClean="0"/>
              <a:t>Globalne ocieplenie</a:t>
            </a:r>
            <a:endParaRPr lang="pl-PL" sz="3600" i="1" dirty="0"/>
          </a:p>
        </p:txBody>
      </p:sp>
      <p:sp>
        <p:nvSpPr>
          <p:cNvPr id="7" name="pole tekstowe 6"/>
          <p:cNvSpPr txBox="1"/>
          <p:nvPr/>
        </p:nvSpPr>
        <p:spPr>
          <a:xfrm>
            <a:off x="213541" y="2058980"/>
            <a:ext cx="2664296" cy="4247317"/>
          </a:xfrm>
          <a:prstGeom prst="rect">
            <a:avLst/>
          </a:prstGeom>
          <a:noFill/>
        </p:spPr>
        <p:txBody>
          <a:bodyPr wrap="square" rtlCol="0">
            <a:spAutoFit/>
          </a:bodyPr>
          <a:lstStyle/>
          <a:p>
            <a:r>
              <a:rPr lang="pl-PL" dirty="0" smtClean="0">
                <a:solidFill>
                  <a:schemeClr val="accent6">
                    <a:lumMod val="40000"/>
                    <a:lumOff val="60000"/>
                  </a:schemeClr>
                </a:solidFill>
              </a:rPr>
              <a:t>Atmosfera ziemska powoduje, że temperatura powierzchni </a:t>
            </a:r>
            <a:r>
              <a:rPr lang="pl-PL" dirty="0" smtClean="0">
                <a:solidFill>
                  <a:schemeClr val="accent6">
                    <a:lumMod val="40000"/>
                    <a:lumOff val="60000"/>
                  </a:schemeClr>
                </a:solidFill>
              </a:rPr>
              <a:t>ziemi </a:t>
            </a:r>
            <a:r>
              <a:rPr lang="pl-PL" dirty="0" smtClean="0">
                <a:solidFill>
                  <a:schemeClr val="accent6">
                    <a:lumMod val="40000"/>
                    <a:lumOff val="60000"/>
                  </a:schemeClr>
                </a:solidFill>
              </a:rPr>
              <a:t>jest znacznie wyższa niż bez atmosfery, a zjawisko to jest nazywane efektem cieplarnianym. Dodanie pewnych dodatkowych gazów, określanych gazami cieplarnianymi - takich jak metan i dwutlenek węgla, powoduje dodatkowy wzrost temperatury. </a:t>
            </a:r>
            <a:endParaRPr lang="pl-PL" dirty="0">
              <a:solidFill>
                <a:schemeClr val="accent6">
                  <a:lumMod val="40000"/>
                  <a:lumOff val="60000"/>
                </a:schemeClr>
              </a:solidFill>
            </a:endParaRPr>
          </a:p>
        </p:txBody>
      </p:sp>
    </p:spTree>
    <p:extLst>
      <p:ext uri="{BB962C8B-B14F-4D97-AF65-F5344CB8AC3E}">
        <p14:creationId xmlns="" xmlns:p14="http://schemas.microsoft.com/office/powerpoint/2010/main" val="2395763568"/>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60416" y="908720"/>
            <a:ext cx="6120680" cy="769441"/>
          </a:xfrm>
          <a:prstGeom prst="rect">
            <a:avLst/>
          </a:prstGeom>
          <a:noFill/>
        </p:spPr>
        <p:txBody>
          <a:bodyPr wrap="square" rtlCol="0">
            <a:spAutoFit/>
          </a:bodyPr>
          <a:lstStyle/>
          <a:p>
            <a:r>
              <a:rPr lang="pl-PL" sz="4400" i="1" dirty="0" smtClean="0"/>
              <a:t>Skutki</a:t>
            </a:r>
          </a:p>
        </p:txBody>
      </p:sp>
      <p:sp>
        <p:nvSpPr>
          <p:cNvPr id="3" name="pole tekstowe 2"/>
          <p:cNvSpPr txBox="1"/>
          <p:nvPr/>
        </p:nvSpPr>
        <p:spPr>
          <a:xfrm>
            <a:off x="360416" y="1988840"/>
            <a:ext cx="3960440" cy="3139321"/>
          </a:xfrm>
          <a:prstGeom prst="rect">
            <a:avLst/>
          </a:prstGeom>
          <a:noFill/>
        </p:spPr>
        <p:txBody>
          <a:bodyPr wrap="square" rtlCol="0">
            <a:spAutoFit/>
          </a:bodyPr>
          <a:lstStyle/>
          <a:p>
            <a:r>
              <a:rPr lang="pl-PL" dirty="0" smtClean="0"/>
              <a:t>Możliwe skutki niedoboru wody na ziemi, to susza, głód, niedostatek oraz wyginięcie organizmów. Woda jest jedną z najważniejszych substancji na ziemi. Używa się jej do produkcji wszystkich rzeczy.</a:t>
            </a:r>
            <a:br>
              <a:rPr lang="pl-PL" dirty="0" smtClean="0"/>
            </a:br>
            <a:r>
              <a:rPr lang="pl-PL" dirty="0" smtClean="0"/>
              <a:t>Kiedy nie będzie wody, rośliny nie będą rosnąć, a zwierzęta nie będą miały czym się żywić, więc ludzie umrą z głodu, braku wody i niedostatku. </a:t>
            </a:r>
            <a:endParaRPr lang="pl-PL" dirty="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11120" y="2564904"/>
            <a:ext cx="4139952" cy="3342191"/>
          </a:xfrm>
          <a:prstGeom prst="rect">
            <a:avLst/>
          </a:prstGeom>
        </p:spPr>
      </p:pic>
    </p:spTree>
    <p:extLst>
      <p:ext uri="{BB962C8B-B14F-4D97-AF65-F5344CB8AC3E}">
        <p14:creationId xmlns="" xmlns:p14="http://schemas.microsoft.com/office/powerpoint/2010/main" val="3536102144"/>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763688" y="620688"/>
            <a:ext cx="4104456" cy="769441"/>
          </a:xfrm>
          <a:prstGeom prst="rect">
            <a:avLst/>
          </a:prstGeom>
          <a:noFill/>
        </p:spPr>
        <p:txBody>
          <a:bodyPr wrap="square" rtlCol="0">
            <a:spAutoFit/>
          </a:bodyPr>
          <a:lstStyle/>
          <a:p>
            <a:r>
              <a:rPr lang="pl-PL" sz="4400" i="1" dirty="0" smtClean="0"/>
              <a:t>Zapobieganie</a:t>
            </a:r>
            <a:endParaRPr lang="pl-PL" sz="4400" i="1" dirty="0"/>
          </a:p>
        </p:txBody>
      </p:sp>
      <p:sp>
        <p:nvSpPr>
          <p:cNvPr id="3" name="pole tekstowe 2"/>
          <p:cNvSpPr txBox="1"/>
          <p:nvPr/>
        </p:nvSpPr>
        <p:spPr>
          <a:xfrm>
            <a:off x="251520" y="1791260"/>
            <a:ext cx="4248472" cy="2308324"/>
          </a:xfrm>
          <a:prstGeom prst="rect">
            <a:avLst/>
          </a:prstGeom>
          <a:noFill/>
        </p:spPr>
        <p:txBody>
          <a:bodyPr wrap="square" rtlCol="0">
            <a:spAutoFit/>
          </a:bodyPr>
          <a:lstStyle/>
          <a:p>
            <a:r>
              <a:rPr lang="pl-PL" dirty="0" smtClean="0"/>
              <a:t>Używać małej ilości wody do kąpieli. Napełniać wannę w 1/3, a przedtem zatkać odpływ korkiem. Używać  zmywarki i pralki tylko wtedy, kiedy ją uzupełnicie lub ustawić na program oszczędnościowy.</a:t>
            </a:r>
          </a:p>
          <a:p>
            <a:r>
              <a:rPr lang="pl-PL" dirty="0" smtClean="0"/>
              <a:t>Podczas zmywania ręcznego, należy napełnić jedną komorę zlewu.</a:t>
            </a:r>
            <a:endParaRPr lang="pl-PL" dirty="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91972" y="2852936"/>
            <a:ext cx="4237147" cy="3480048"/>
          </a:xfrm>
          <a:prstGeom prst="rect">
            <a:avLst/>
          </a:prstGeom>
        </p:spPr>
      </p:pic>
    </p:spTree>
    <p:extLst>
      <p:ext uri="{BB962C8B-B14F-4D97-AF65-F5344CB8AC3E}">
        <p14:creationId xmlns="" xmlns:p14="http://schemas.microsoft.com/office/powerpoint/2010/main" val="1077404264"/>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8827"/>
            <a:ext cx="9144000" cy="6849173"/>
          </a:xfrm>
          <a:prstGeom prst="rect">
            <a:avLst/>
          </a:prstGeom>
        </p:spPr>
      </p:pic>
      <p:sp>
        <p:nvSpPr>
          <p:cNvPr id="2" name="pole tekstowe 1"/>
          <p:cNvSpPr txBox="1"/>
          <p:nvPr/>
        </p:nvSpPr>
        <p:spPr>
          <a:xfrm>
            <a:off x="467544" y="692696"/>
            <a:ext cx="6552728" cy="2092881"/>
          </a:xfrm>
          <a:prstGeom prst="rect">
            <a:avLst/>
          </a:prstGeom>
          <a:noFill/>
        </p:spPr>
        <p:txBody>
          <a:bodyPr wrap="square" rtlCol="0">
            <a:spAutoFit/>
          </a:bodyPr>
          <a:lstStyle/>
          <a:p>
            <a:r>
              <a:rPr lang="pl-PL" sz="4000" i="1" dirty="0" smtClean="0"/>
              <a:t>Wykonały:</a:t>
            </a:r>
          </a:p>
          <a:p>
            <a:endParaRPr lang="pl-PL" dirty="0"/>
          </a:p>
          <a:p>
            <a:endParaRPr lang="pl-PL" dirty="0" smtClean="0"/>
          </a:p>
          <a:p>
            <a:endParaRPr lang="pl-PL" dirty="0"/>
          </a:p>
          <a:p>
            <a:r>
              <a:rPr lang="pl-PL" dirty="0" smtClean="0"/>
              <a:t>Alicja Fik</a:t>
            </a:r>
          </a:p>
          <a:p>
            <a:r>
              <a:rPr lang="pl-PL" dirty="0" smtClean="0"/>
              <a:t>Dominika Dziadosz</a:t>
            </a:r>
          </a:p>
        </p:txBody>
      </p:sp>
    </p:spTree>
    <p:extLst>
      <p:ext uri="{BB962C8B-B14F-4D97-AF65-F5344CB8AC3E}">
        <p14:creationId xmlns="" xmlns:p14="http://schemas.microsoft.com/office/powerpoint/2010/main" val="3783481850"/>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689260" y="409943"/>
            <a:ext cx="2736304" cy="707886"/>
          </a:xfrm>
          <a:prstGeom prst="rect">
            <a:avLst/>
          </a:prstGeom>
          <a:noFill/>
        </p:spPr>
        <p:txBody>
          <a:bodyPr wrap="square" rtlCol="0">
            <a:spAutoFit/>
          </a:bodyPr>
          <a:lstStyle/>
          <a:p>
            <a:r>
              <a:rPr lang="pl-PL" sz="4000" i="1" dirty="0" smtClean="0"/>
              <a:t>Przyczyny </a:t>
            </a:r>
            <a:endParaRPr lang="pl-PL" sz="4000" i="1" dirty="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3429000"/>
            <a:ext cx="3329608" cy="3329608"/>
          </a:xfrm>
          <a:prstGeom prst="rect">
            <a:avLst/>
          </a:prstGeom>
        </p:spPr>
      </p:pic>
      <p:sp>
        <p:nvSpPr>
          <p:cNvPr id="3" name="pole tekstowe 2"/>
          <p:cNvSpPr txBox="1"/>
          <p:nvPr/>
        </p:nvSpPr>
        <p:spPr>
          <a:xfrm>
            <a:off x="2771800" y="1412776"/>
            <a:ext cx="5400600" cy="2585323"/>
          </a:xfrm>
          <a:prstGeom prst="rect">
            <a:avLst/>
          </a:prstGeom>
          <a:noFill/>
        </p:spPr>
        <p:txBody>
          <a:bodyPr wrap="square" rtlCol="0">
            <a:spAutoFit/>
          </a:bodyPr>
          <a:lstStyle/>
          <a:p>
            <a:r>
              <a:rPr lang="pl-PL" dirty="0" smtClean="0"/>
              <a:t>Gromadzenie się gazów cieplarnianych w atmosferze uniemożliwia ucieczkę nadmiaru ciepła z ziemskiej atmosfery, czynniki te powodują pogłębianie się efektu cieplarnianego (ang. </a:t>
            </a:r>
            <a:r>
              <a:rPr lang="pl-PL" dirty="0" err="1" smtClean="0"/>
              <a:t>greenhouse</a:t>
            </a:r>
            <a:r>
              <a:rPr lang="pl-PL" dirty="0" smtClean="0"/>
              <a:t> </a:t>
            </a:r>
            <a:r>
              <a:rPr lang="pl-PL" dirty="0" err="1" smtClean="0"/>
              <a:t>effect</a:t>
            </a:r>
            <a:r>
              <a:rPr lang="pl-PL" dirty="0" smtClean="0"/>
              <a:t>). Poza gazami cieplarnianymi istnieją inne mechanizmy zmian globalnej temperatury. Np. ocenia się, że wzrost ilości pyłów zawieszonych w atmosferze spowoduje wzrost temperatury Ziemi. </a:t>
            </a:r>
            <a:endParaRPr lang="pl-PL" dirty="0"/>
          </a:p>
        </p:txBody>
      </p:sp>
    </p:spTree>
    <p:extLst>
      <p:ext uri="{BB962C8B-B14F-4D97-AF65-F5344CB8AC3E}">
        <p14:creationId xmlns="" xmlns:p14="http://schemas.microsoft.com/office/powerpoint/2010/main" val="2784728172"/>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470500" y="620688"/>
            <a:ext cx="1447832" cy="646331"/>
          </a:xfrm>
          <a:prstGeom prst="rect">
            <a:avLst/>
          </a:prstGeom>
          <a:noFill/>
        </p:spPr>
        <p:txBody>
          <a:bodyPr wrap="none" rtlCol="0">
            <a:spAutoFit/>
          </a:bodyPr>
          <a:lstStyle/>
          <a:p>
            <a:r>
              <a:rPr lang="pl-PL" sz="3600" i="1" dirty="0" smtClean="0"/>
              <a:t>Skutki</a:t>
            </a:r>
            <a:r>
              <a:rPr lang="pl-PL" dirty="0" smtClean="0"/>
              <a:t> </a:t>
            </a:r>
            <a:endParaRPr lang="pl-PL" dirty="0"/>
          </a:p>
        </p:txBody>
      </p:sp>
      <p:sp>
        <p:nvSpPr>
          <p:cNvPr id="3" name="pole tekstowe 2"/>
          <p:cNvSpPr txBox="1"/>
          <p:nvPr/>
        </p:nvSpPr>
        <p:spPr>
          <a:xfrm>
            <a:off x="1259632" y="1916832"/>
            <a:ext cx="4968552" cy="2308324"/>
          </a:xfrm>
          <a:prstGeom prst="rect">
            <a:avLst/>
          </a:prstGeom>
          <a:noFill/>
        </p:spPr>
        <p:txBody>
          <a:bodyPr wrap="square" rtlCol="0">
            <a:spAutoFit/>
          </a:bodyPr>
          <a:lstStyle/>
          <a:p>
            <a:r>
              <a:rPr lang="pl-PL" dirty="0" smtClean="0"/>
              <a:t>Jedną </a:t>
            </a:r>
            <a:r>
              <a:rPr lang="pl-PL" dirty="0" smtClean="0"/>
              <a:t>z możliwych zmian związanych z globalnych ociepleniem jest wzrost poziomu oceanu. .Ten wzrost temperatury może być związany z innymi zmianami takimi jak, zmiany ilości opadów, zmiany w częstości </a:t>
            </a:r>
            <a:r>
              <a:rPr lang="pl-PL" dirty="0" smtClean="0"/>
              <a:t>występowania </a:t>
            </a:r>
            <a:r>
              <a:rPr lang="pl-PL" dirty="0" smtClean="0"/>
              <a:t>zjawisk </a:t>
            </a:r>
            <a:r>
              <a:rPr lang="pl-PL" dirty="0" smtClean="0"/>
              <a:t>pogodowych - </a:t>
            </a:r>
            <a:r>
              <a:rPr lang="pl-PL" dirty="0" smtClean="0"/>
              <a:t>powodzi lub huraganów, zmniejszenie upraw i topnienie lodowców.</a:t>
            </a:r>
            <a:endParaRPr lang="pl-PL" dirty="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72190" y="3933056"/>
            <a:ext cx="3780314" cy="2514584"/>
          </a:xfrm>
          <a:prstGeom prst="rect">
            <a:avLst/>
          </a:prstGeom>
        </p:spPr>
      </p:pic>
    </p:spTree>
    <p:extLst>
      <p:ext uri="{BB962C8B-B14F-4D97-AF65-F5344CB8AC3E}">
        <p14:creationId xmlns="" xmlns:p14="http://schemas.microsoft.com/office/powerpoint/2010/main" val="419942621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259632" y="764704"/>
            <a:ext cx="2952328" cy="707886"/>
          </a:xfrm>
          <a:prstGeom prst="rect">
            <a:avLst/>
          </a:prstGeom>
          <a:noFill/>
        </p:spPr>
        <p:txBody>
          <a:bodyPr wrap="square" rtlCol="0">
            <a:spAutoFit/>
          </a:bodyPr>
          <a:lstStyle/>
          <a:p>
            <a:r>
              <a:rPr lang="pl-PL" sz="4000" i="1" dirty="0" smtClean="0"/>
              <a:t>Zapobieganie</a:t>
            </a:r>
            <a:endParaRPr lang="pl-PL" sz="4000" i="1" dirty="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2636912"/>
            <a:ext cx="4274481" cy="4003152"/>
          </a:xfrm>
          <a:prstGeom prst="rect">
            <a:avLst/>
          </a:prstGeom>
        </p:spPr>
      </p:pic>
      <p:sp>
        <p:nvSpPr>
          <p:cNvPr id="3" name="pole tekstowe 2"/>
          <p:cNvSpPr txBox="1"/>
          <p:nvPr/>
        </p:nvSpPr>
        <p:spPr>
          <a:xfrm>
            <a:off x="4788024" y="1700808"/>
            <a:ext cx="3672408" cy="1754326"/>
          </a:xfrm>
          <a:prstGeom prst="rect">
            <a:avLst/>
          </a:prstGeom>
          <a:noFill/>
        </p:spPr>
        <p:txBody>
          <a:bodyPr wrap="square" rtlCol="0">
            <a:spAutoFit/>
          </a:bodyPr>
          <a:lstStyle/>
          <a:p>
            <a:r>
              <a:rPr lang="pl-PL" dirty="0" smtClean="0"/>
              <a:t>Najprostszym (przynajmniej teoretycznie) sposobem ograniczania efektu cieplarnianego jest zmniejszenie emisji dwutlenku węgla przez redukcję spalania paliw. </a:t>
            </a:r>
            <a:endParaRPr lang="pl-PL" dirty="0"/>
          </a:p>
        </p:txBody>
      </p:sp>
    </p:spTree>
    <p:extLst>
      <p:ext uri="{BB962C8B-B14F-4D97-AF65-F5344CB8AC3E}">
        <p14:creationId xmlns="" xmlns:p14="http://schemas.microsoft.com/office/powerpoint/2010/main" val="1381371583"/>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pole tekstowe 1"/>
          <p:cNvSpPr txBox="1"/>
          <p:nvPr/>
        </p:nvSpPr>
        <p:spPr>
          <a:xfrm>
            <a:off x="2843808" y="105673"/>
            <a:ext cx="6408712" cy="646331"/>
          </a:xfrm>
          <a:prstGeom prst="rect">
            <a:avLst/>
          </a:prstGeom>
          <a:noFill/>
        </p:spPr>
        <p:txBody>
          <a:bodyPr wrap="square" rtlCol="0">
            <a:spAutoFit/>
          </a:bodyPr>
          <a:lstStyle/>
          <a:p>
            <a:r>
              <a:rPr lang="pl-PL" sz="3600" b="1" i="1" dirty="0" smtClean="0">
                <a:solidFill>
                  <a:schemeClr val="bg1"/>
                </a:solidFill>
              </a:rPr>
              <a:t>Zagłada lasów tropikalnych </a:t>
            </a:r>
            <a:endParaRPr lang="pl-PL" sz="3600" b="1" i="1" dirty="0">
              <a:solidFill>
                <a:schemeClr val="bg1"/>
              </a:solidFill>
            </a:endParaRPr>
          </a:p>
        </p:txBody>
      </p:sp>
      <p:sp>
        <p:nvSpPr>
          <p:cNvPr id="4" name="pole tekstowe 3"/>
          <p:cNvSpPr txBox="1"/>
          <p:nvPr/>
        </p:nvSpPr>
        <p:spPr>
          <a:xfrm>
            <a:off x="395536" y="1628800"/>
            <a:ext cx="4896544" cy="2031325"/>
          </a:xfrm>
          <a:prstGeom prst="rect">
            <a:avLst/>
          </a:prstGeom>
          <a:noFill/>
        </p:spPr>
        <p:txBody>
          <a:bodyPr wrap="square" rtlCol="0">
            <a:spAutoFit/>
          </a:bodyPr>
          <a:lstStyle/>
          <a:p>
            <a:r>
              <a:rPr lang="pl-PL" dirty="0" smtClean="0"/>
              <a:t>Lasy tropikalne rosnące w strefie równikowej są płucami naszej planety. Puszcza Amazońska, Dżungle w Afryce i Azji pochłaniają ogromne ilości dwutlenku węgla z atmosfery oraz produkują tlen, który jest niezbędny do życia dla większości organizmów. </a:t>
            </a:r>
            <a:endParaRPr lang="pl-PL" dirty="0"/>
          </a:p>
        </p:txBody>
      </p:sp>
    </p:spTree>
    <p:extLst>
      <p:ext uri="{BB962C8B-B14F-4D97-AF65-F5344CB8AC3E}">
        <p14:creationId xmlns="" xmlns:p14="http://schemas.microsoft.com/office/powerpoint/2010/main" val="4108939743"/>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331640" y="620688"/>
            <a:ext cx="4680520" cy="923330"/>
          </a:xfrm>
          <a:prstGeom prst="rect">
            <a:avLst/>
          </a:prstGeom>
          <a:noFill/>
        </p:spPr>
        <p:txBody>
          <a:bodyPr wrap="square" rtlCol="0">
            <a:spAutoFit/>
          </a:bodyPr>
          <a:lstStyle/>
          <a:p>
            <a:r>
              <a:rPr lang="pl-PL" sz="5400" i="1" dirty="0" smtClean="0"/>
              <a:t>Przyczyny</a:t>
            </a:r>
            <a:r>
              <a:rPr lang="pl-PL" dirty="0" smtClean="0"/>
              <a:t> </a:t>
            </a:r>
            <a:endParaRPr lang="pl-PL" dirty="0"/>
          </a:p>
        </p:txBody>
      </p:sp>
      <p:sp>
        <p:nvSpPr>
          <p:cNvPr id="3" name="pole tekstowe 2"/>
          <p:cNvSpPr txBox="1"/>
          <p:nvPr/>
        </p:nvSpPr>
        <p:spPr>
          <a:xfrm>
            <a:off x="539552" y="2132856"/>
            <a:ext cx="5112568" cy="2031325"/>
          </a:xfrm>
          <a:prstGeom prst="rect">
            <a:avLst/>
          </a:prstGeom>
          <a:noFill/>
        </p:spPr>
        <p:txBody>
          <a:bodyPr wrap="square" rtlCol="0">
            <a:spAutoFit/>
          </a:bodyPr>
          <a:lstStyle/>
          <a:p>
            <a:r>
              <a:rPr lang="pl-PL" dirty="0" smtClean="0"/>
              <a:t>Dynamiczny przyrost ludności świata zmusza do zagospodarowania coraz to nowych terenów. Lasy się niszczy, by pozyskać tereny pod uprawy rolne. Jednak gleba uzyskana po wyrębie jest płytka i szybko ulega wyjałowieniu, co zmusza do wycinania następnych połaci lasu. </a:t>
            </a:r>
          </a:p>
          <a:p>
            <a:r>
              <a:rPr lang="pl-PL" dirty="0" smtClean="0"/>
              <a:t>  </a:t>
            </a:r>
            <a:endParaRPr lang="pl-PL" dirty="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652120" y="4164181"/>
            <a:ext cx="2857500" cy="2095500"/>
          </a:xfrm>
          <a:prstGeom prst="rect">
            <a:avLst/>
          </a:prstGeom>
        </p:spPr>
      </p:pic>
    </p:spTree>
    <p:extLst>
      <p:ext uri="{BB962C8B-B14F-4D97-AF65-F5344CB8AC3E}">
        <p14:creationId xmlns="" xmlns:p14="http://schemas.microsoft.com/office/powerpoint/2010/main" val="363800356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51920" y="3284984"/>
            <a:ext cx="5080000" cy="3378200"/>
          </a:xfrm>
          <a:prstGeom prst="rect">
            <a:avLst/>
          </a:prstGeom>
        </p:spPr>
      </p:pic>
      <p:sp>
        <p:nvSpPr>
          <p:cNvPr id="5" name="pole tekstowe 4"/>
          <p:cNvSpPr txBox="1"/>
          <p:nvPr/>
        </p:nvSpPr>
        <p:spPr>
          <a:xfrm>
            <a:off x="3194682" y="620688"/>
            <a:ext cx="4392488" cy="923330"/>
          </a:xfrm>
          <a:prstGeom prst="rect">
            <a:avLst/>
          </a:prstGeom>
          <a:noFill/>
        </p:spPr>
        <p:txBody>
          <a:bodyPr wrap="square" rtlCol="0">
            <a:spAutoFit/>
          </a:bodyPr>
          <a:lstStyle/>
          <a:p>
            <a:r>
              <a:rPr lang="pl-PL" sz="5400" i="1" dirty="0" smtClean="0"/>
              <a:t>Skutki</a:t>
            </a:r>
          </a:p>
        </p:txBody>
      </p:sp>
      <p:sp>
        <p:nvSpPr>
          <p:cNvPr id="8" name="pole tekstowe 7"/>
          <p:cNvSpPr txBox="1"/>
          <p:nvPr/>
        </p:nvSpPr>
        <p:spPr>
          <a:xfrm>
            <a:off x="395536" y="1760042"/>
            <a:ext cx="4248472" cy="2585323"/>
          </a:xfrm>
          <a:prstGeom prst="rect">
            <a:avLst/>
          </a:prstGeom>
          <a:noFill/>
        </p:spPr>
        <p:txBody>
          <a:bodyPr wrap="square" rtlCol="0">
            <a:spAutoFit/>
          </a:bodyPr>
          <a:lstStyle/>
          <a:p>
            <a:r>
              <a:rPr lang="pl-PL" dirty="0" smtClean="0"/>
              <a:t>Wcinanie i wypalanie lasów tropikalnych ma wpływ na klimat całej planety. Wiecznie zielone rośliny produkują ogromne ilości tlenu. Jednak gdy wypalane są lasy, to nie dość, że nie jest wytwarzany tlen, to jeszcze wydzielane są ogromne ilości dwutlenku węgla, co potęguje efekt cieplarniany.</a:t>
            </a:r>
            <a:endParaRPr lang="pl-PL" dirty="0"/>
          </a:p>
        </p:txBody>
      </p:sp>
    </p:spTree>
    <p:extLst>
      <p:ext uri="{BB962C8B-B14F-4D97-AF65-F5344CB8AC3E}">
        <p14:creationId xmlns="" xmlns:p14="http://schemas.microsoft.com/office/powerpoint/2010/main" val="3272163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187624" y="980728"/>
            <a:ext cx="3477234" cy="830997"/>
          </a:xfrm>
          <a:prstGeom prst="rect">
            <a:avLst/>
          </a:prstGeom>
          <a:noFill/>
        </p:spPr>
        <p:txBody>
          <a:bodyPr wrap="none" rtlCol="0">
            <a:spAutoFit/>
          </a:bodyPr>
          <a:lstStyle/>
          <a:p>
            <a:r>
              <a:rPr lang="pl-PL" sz="4800" i="1" dirty="0" smtClean="0"/>
              <a:t>Zapobieganie</a:t>
            </a:r>
          </a:p>
        </p:txBody>
      </p:sp>
      <p:sp>
        <p:nvSpPr>
          <p:cNvPr id="3" name="pole tekstowe 2"/>
          <p:cNvSpPr txBox="1"/>
          <p:nvPr/>
        </p:nvSpPr>
        <p:spPr>
          <a:xfrm>
            <a:off x="827584" y="2132856"/>
            <a:ext cx="5256584" cy="2862322"/>
          </a:xfrm>
          <a:prstGeom prst="rect">
            <a:avLst/>
          </a:prstGeom>
          <a:noFill/>
        </p:spPr>
        <p:txBody>
          <a:bodyPr wrap="square" rtlCol="0">
            <a:spAutoFit/>
          </a:bodyPr>
          <a:lstStyle/>
          <a:p>
            <a:r>
              <a:rPr lang="pl-PL" dirty="0" smtClean="0"/>
              <a:t>Wielkie organizacje ekologiczne zaproponowały bojkot tropikalnego drzewa sprowadzanego do krajów Zachodu. </a:t>
            </a:r>
          </a:p>
          <a:p>
            <a:r>
              <a:rPr lang="pl-PL" dirty="0" smtClean="0"/>
              <a:t>Jednym z prawnych mechanizmów ochrony przyrody przed zniszczeniem jest tworzenie parków narodowych, terenów, na których działalność człowieka jest poważnie ograniczona.</a:t>
            </a:r>
          </a:p>
          <a:p>
            <a:r>
              <a:rPr lang="pl-PL" dirty="0" smtClean="0"/>
              <a:t>Wspierając akcję sadzenia szybko rosnących drzew, ratujemy następne części lasów przed wyrębem.</a:t>
            </a:r>
            <a:endParaRPr lang="pl-PL" dirty="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928885">
            <a:off x="6048198" y="4107465"/>
            <a:ext cx="2536788" cy="1693920"/>
          </a:xfrm>
          <a:prstGeom prst="rect">
            <a:avLst/>
          </a:prstGeom>
        </p:spPr>
      </p:pic>
    </p:spTree>
    <p:extLst>
      <p:ext uri="{BB962C8B-B14F-4D97-AF65-F5344CB8AC3E}">
        <p14:creationId xmlns="" xmlns:p14="http://schemas.microsoft.com/office/powerpoint/2010/main" val="37843214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rny">
  <a:themeElements>
    <a:clrScheme name="Odcienie szarości">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lementarny">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rny">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168</TotalTime>
  <Words>756</Words>
  <Application>Microsoft Office PowerPoint</Application>
  <PresentationFormat>Pokaz na ekranie (4:3)</PresentationFormat>
  <Paragraphs>52</Paragraphs>
  <Slides>22</Slides>
  <Notes>0</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Elementarny</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c</dc:creator>
  <cp:lastModifiedBy>A</cp:lastModifiedBy>
  <cp:revision>22</cp:revision>
  <dcterms:created xsi:type="dcterms:W3CDTF">2013-12-05T16:22:49Z</dcterms:created>
  <dcterms:modified xsi:type="dcterms:W3CDTF">2014-03-11T20:20:26Z</dcterms:modified>
</cp:coreProperties>
</file>