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6" r:id="rId3"/>
    <p:sldId id="258" r:id="rId4"/>
    <p:sldId id="259" r:id="rId5"/>
    <p:sldId id="260" r:id="rId6"/>
    <p:sldId id="261" r:id="rId7"/>
    <p:sldId id="262" r:id="rId8"/>
    <p:sldId id="264" r:id="rId9"/>
    <p:sldId id="263" r:id="rId10"/>
    <p:sldId id="266" r:id="rId11"/>
    <p:sldId id="265"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Symbol zastępczy daty 14"/>
          <p:cNvSpPr>
            <a:spLocks noGrp="1"/>
          </p:cNvSpPr>
          <p:nvPr>
            <p:ph type="dt" sz="half" idx="10"/>
          </p:nvPr>
        </p:nvSpPr>
        <p:spPr/>
        <p:txBody>
          <a:bodyPr/>
          <a:lstStyle/>
          <a:p>
            <a:fld id="{D6F23A64-CB10-4034-BA92-687F5B3545F4}" type="datetimeFigureOut">
              <a:rPr lang="pl-PL" smtClean="0"/>
              <a:pPr/>
              <a:t>2014-02-15</a:t>
            </a:fld>
            <a:endParaRPr lang="pl-PL" dirty="0"/>
          </a:p>
        </p:txBody>
      </p:sp>
      <p:sp>
        <p:nvSpPr>
          <p:cNvPr id="16" name="Symbol zastępczy numeru slajdu 15"/>
          <p:cNvSpPr>
            <a:spLocks noGrp="1"/>
          </p:cNvSpPr>
          <p:nvPr>
            <p:ph type="sldNum" sz="quarter" idx="11"/>
          </p:nvPr>
        </p:nvSpPr>
        <p:spPr/>
        <p:txBody>
          <a:bodyPr/>
          <a:lstStyle/>
          <a:p>
            <a:fld id="{AEE432D8-F69E-4FB3-A933-5B1F9CD8C477}" type="slidenum">
              <a:rPr lang="pl-PL" smtClean="0"/>
              <a:pPr/>
              <a:t>‹#›</a:t>
            </a:fld>
            <a:endParaRPr lang="pl-PL" dirty="0"/>
          </a:p>
        </p:txBody>
      </p:sp>
      <p:sp>
        <p:nvSpPr>
          <p:cNvPr id="17" name="Symbol zastępczy stopki 16"/>
          <p:cNvSpPr>
            <a:spLocks noGrp="1"/>
          </p:cNvSpPr>
          <p:nvPr>
            <p:ph type="ftr" sz="quarter" idx="12"/>
          </p:nvPr>
        </p:nvSpPr>
        <p:spPr/>
        <p:txBody>
          <a:bodyPr/>
          <a:lstStyle/>
          <a:p>
            <a:endParaRPr lang="pl-PL" dirty="0"/>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6F23A64-CB10-4034-BA92-687F5B3545F4}" type="datetimeFigureOut">
              <a:rPr lang="pl-PL" smtClean="0"/>
              <a:pPr/>
              <a:t>2014-02-15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EE432D8-F69E-4FB3-A933-5B1F9CD8C477}" type="slidenum">
              <a:rPr lang="pl-PL" smtClean="0"/>
              <a:pPr/>
              <a:t>‹#›</a:t>
            </a:fld>
            <a:endParaRPr lang="pl-PL" dirty="0"/>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6F23A64-CB10-4034-BA92-687F5B3545F4}" type="datetimeFigureOut">
              <a:rPr lang="pl-PL" smtClean="0"/>
              <a:pPr/>
              <a:t>2014-02-15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EE432D8-F69E-4FB3-A933-5B1F9CD8C477}" type="slidenum">
              <a:rPr lang="pl-PL" smtClean="0"/>
              <a:pPr/>
              <a:t>‹#›</a:t>
            </a:fld>
            <a:endParaRPr lang="pl-PL" dirty="0"/>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D6F23A64-CB10-4034-BA92-687F5B3545F4}" type="datetimeFigureOut">
              <a:rPr lang="pl-PL" smtClean="0"/>
              <a:pPr/>
              <a:t>2014-02-15</a:t>
            </a:fld>
            <a:endParaRPr lang="pl-PL" dirty="0"/>
          </a:p>
        </p:txBody>
      </p:sp>
      <p:sp>
        <p:nvSpPr>
          <p:cNvPr id="15" name="Symbol zastępczy numeru slajdu 14"/>
          <p:cNvSpPr>
            <a:spLocks noGrp="1"/>
          </p:cNvSpPr>
          <p:nvPr>
            <p:ph type="sldNum" sz="quarter" idx="15"/>
          </p:nvPr>
        </p:nvSpPr>
        <p:spPr/>
        <p:txBody>
          <a:bodyPr/>
          <a:lstStyle>
            <a:lvl1pPr algn="ctr">
              <a:defRPr/>
            </a:lvl1pPr>
          </a:lstStyle>
          <a:p>
            <a:fld id="{AEE432D8-F69E-4FB3-A933-5B1F9CD8C477}" type="slidenum">
              <a:rPr lang="pl-PL" smtClean="0"/>
              <a:pPr/>
              <a:t>‹#›</a:t>
            </a:fld>
            <a:endParaRPr lang="pl-PL" dirty="0"/>
          </a:p>
        </p:txBody>
      </p:sp>
      <p:sp>
        <p:nvSpPr>
          <p:cNvPr id="16" name="Symbol zastępczy stopki 15"/>
          <p:cNvSpPr>
            <a:spLocks noGrp="1"/>
          </p:cNvSpPr>
          <p:nvPr>
            <p:ph type="ftr" sz="quarter" idx="16"/>
          </p:nvPr>
        </p:nvSpPr>
        <p:spPr/>
        <p:txBody>
          <a:bodyPr/>
          <a:lstStyle/>
          <a:p>
            <a:endParaRPr lang="pl-PL" dirty="0"/>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D6F23A64-CB10-4034-BA92-687F5B3545F4}" type="datetimeFigureOut">
              <a:rPr lang="pl-PL" smtClean="0"/>
              <a:pPr/>
              <a:t>2014-02-15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EE432D8-F69E-4FB3-A933-5B1F9CD8C477}" type="slidenum">
              <a:rPr lang="pl-PL" smtClean="0"/>
              <a:pPr/>
              <a:t>‹#›</a:t>
            </a:fld>
            <a:endParaRPr lang="pl-PL" dirty="0"/>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D6F23A64-CB10-4034-BA92-687F5B3545F4}" type="datetimeFigureOut">
              <a:rPr lang="pl-PL" smtClean="0"/>
              <a:pPr/>
              <a:t>2014-02-15</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EE432D8-F69E-4FB3-A933-5B1F9CD8C477}" type="slidenum">
              <a:rPr lang="pl-PL" smtClean="0"/>
              <a:pPr/>
              <a:t>‹#›</a:t>
            </a:fld>
            <a:endParaRPr lang="pl-PL" dirty="0"/>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AEE432D8-F69E-4FB3-A933-5B1F9CD8C477}" type="slidenum">
              <a:rPr lang="pl-PL" smtClean="0"/>
              <a:pPr/>
              <a:t>‹#›</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7" name="Symbol zastępczy daty 6"/>
          <p:cNvSpPr>
            <a:spLocks noGrp="1"/>
          </p:cNvSpPr>
          <p:nvPr>
            <p:ph type="dt" sz="half" idx="10"/>
          </p:nvPr>
        </p:nvSpPr>
        <p:spPr/>
        <p:txBody>
          <a:bodyPr/>
          <a:lstStyle/>
          <a:p>
            <a:fld id="{D6F23A64-CB10-4034-BA92-687F5B3545F4}" type="datetimeFigureOut">
              <a:rPr lang="pl-PL" smtClean="0"/>
              <a:pPr/>
              <a:t>2014-02-15</a:t>
            </a:fld>
            <a:endParaRPr lang="pl-PL" dirty="0"/>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D6F23A64-CB10-4034-BA92-687F5B3545F4}" type="datetimeFigureOut">
              <a:rPr lang="pl-PL" smtClean="0"/>
              <a:pPr/>
              <a:t>2014-02-15</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AEE432D8-F69E-4FB3-A933-5B1F9CD8C477}" type="slidenum">
              <a:rPr lang="pl-PL" smtClean="0"/>
              <a:pPr/>
              <a:t>‹#›</a:t>
            </a:fld>
            <a:endParaRPr lang="pl-PL" dirty="0"/>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6F23A64-CB10-4034-BA92-687F5B3545F4}" type="datetimeFigureOut">
              <a:rPr lang="pl-PL" smtClean="0"/>
              <a:pPr/>
              <a:t>2014-02-15</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AEE432D8-F69E-4FB3-A933-5B1F9CD8C477}" type="slidenum">
              <a:rPr lang="pl-PL" smtClean="0"/>
              <a:pPr/>
              <a:t>‹#›</a:t>
            </a:fld>
            <a:endParaRPr lang="pl-PL" dirty="0"/>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D6F23A64-CB10-4034-BA92-687F5B3545F4}" type="datetimeFigureOut">
              <a:rPr lang="pl-PL" smtClean="0"/>
              <a:pPr/>
              <a:t>2014-02-15</a:t>
            </a:fld>
            <a:endParaRPr lang="pl-PL" dirty="0"/>
          </a:p>
        </p:txBody>
      </p:sp>
      <p:sp>
        <p:nvSpPr>
          <p:cNvPr id="9" name="Symbol zastępczy numeru slajdu 8"/>
          <p:cNvSpPr>
            <a:spLocks noGrp="1"/>
          </p:cNvSpPr>
          <p:nvPr>
            <p:ph type="sldNum" sz="quarter" idx="15"/>
          </p:nvPr>
        </p:nvSpPr>
        <p:spPr/>
        <p:txBody>
          <a:bodyPr/>
          <a:lstStyle/>
          <a:p>
            <a:fld id="{AEE432D8-F69E-4FB3-A933-5B1F9CD8C477}" type="slidenum">
              <a:rPr lang="pl-PL" smtClean="0"/>
              <a:pPr/>
              <a:t>‹#›</a:t>
            </a:fld>
            <a:endParaRPr lang="pl-PL" dirty="0"/>
          </a:p>
        </p:txBody>
      </p:sp>
      <p:sp>
        <p:nvSpPr>
          <p:cNvPr id="10" name="Symbol zastępczy stopki 9"/>
          <p:cNvSpPr>
            <a:spLocks noGrp="1"/>
          </p:cNvSpPr>
          <p:nvPr>
            <p:ph type="ftr" sz="quarter" idx="16"/>
          </p:nvPr>
        </p:nvSpPr>
        <p:spPr/>
        <p:txBody>
          <a:bodyPr/>
          <a:lstStyle/>
          <a:p>
            <a:endParaRPr lang="pl-PL" dirty="0"/>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dirty="0" smtClean="0"/>
              <a:t>Kliknij ikonę, aby dodać obraz</a:t>
            </a:r>
            <a:endParaRPr kumimoji="0" lang="en-US" dirty="0"/>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D6F23A64-CB10-4034-BA92-687F5B3545F4}" type="datetimeFigureOut">
              <a:rPr lang="pl-PL" smtClean="0"/>
              <a:pPr/>
              <a:t>2014-02-15</a:t>
            </a:fld>
            <a:endParaRPr lang="pl-PL" dirty="0"/>
          </a:p>
        </p:txBody>
      </p:sp>
      <p:sp>
        <p:nvSpPr>
          <p:cNvPr id="9" name="Symbol zastępczy numeru slajdu 8"/>
          <p:cNvSpPr>
            <a:spLocks noGrp="1"/>
          </p:cNvSpPr>
          <p:nvPr>
            <p:ph type="sldNum" sz="quarter" idx="11"/>
          </p:nvPr>
        </p:nvSpPr>
        <p:spPr/>
        <p:txBody>
          <a:bodyPr/>
          <a:lstStyle/>
          <a:p>
            <a:fld id="{AEE432D8-F69E-4FB3-A933-5B1F9CD8C477}" type="slidenum">
              <a:rPr lang="pl-PL" smtClean="0"/>
              <a:pPr/>
              <a:t>‹#›</a:t>
            </a:fld>
            <a:endParaRPr lang="pl-PL" dirty="0"/>
          </a:p>
        </p:txBody>
      </p:sp>
      <p:sp>
        <p:nvSpPr>
          <p:cNvPr id="10" name="Symbol zastępczy stopki 9"/>
          <p:cNvSpPr>
            <a:spLocks noGrp="1"/>
          </p:cNvSpPr>
          <p:nvPr>
            <p:ph type="ftr" sz="quarter" idx="12"/>
          </p:nvPr>
        </p:nvSpPr>
        <p:spPr/>
        <p:txBody>
          <a:bodyPr/>
          <a:lstStyle/>
          <a:p>
            <a:endParaRPr lang="pl-PL" dirty="0"/>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6F23A64-CB10-4034-BA92-687F5B3545F4}" type="datetimeFigureOut">
              <a:rPr lang="pl-PL" smtClean="0"/>
              <a:pPr/>
              <a:t>2014-02-15</a:t>
            </a:fld>
            <a:endParaRPr lang="pl-PL" dirty="0"/>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dirty="0"/>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EE432D8-F69E-4FB3-A933-5B1F9CD8C477}" type="slidenum">
              <a:rPr lang="pl-PL" smtClean="0"/>
              <a:pPr/>
              <a:t>‹#›</a:t>
            </a:fld>
            <a:endParaRPr lang="pl-PL" dirty="0"/>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newsflash/>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rzymmmska.republika.pl/" TargetMode="External"/><Relationship Id="rId2" Type="http://schemas.openxmlformats.org/officeDocument/2006/relationships/hyperlink" Target="http://www.starozytny-rzym.inf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28596" y="2214554"/>
            <a:ext cx="8229600" cy="1219200"/>
          </a:xfrm>
        </p:spPr>
        <p:txBody>
          <a:bodyPr anchor="ctr"/>
          <a:lstStyle/>
          <a:p>
            <a:pPr algn="ctr"/>
            <a:r>
              <a:rPr lang="pl-PL" b="1" i="1" dirty="0" smtClean="0"/>
              <a:t>OSIĄGNIĘCIA RZYMIAN</a:t>
            </a:r>
            <a:endParaRPr lang="pl-PL" b="1" i="1"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hlinkClick r:id="rId2"/>
              </a:rPr>
              <a:t>http://www.starozytny-rzym.info</a:t>
            </a:r>
            <a:r>
              <a:rPr lang="pl-PL" dirty="0" smtClean="0">
                <a:hlinkClick r:id="rId2"/>
              </a:rPr>
              <a:t>/</a:t>
            </a:r>
            <a:endParaRPr lang="pl-PL" dirty="0" smtClean="0"/>
          </a:p>
          <a:p>
            <a:r>
              <a:rPr lang="pl-PL" dirty="0" smtClean="0"/>
              <a:t>Adam Ziółkowski: Historia powszechna. Starożytność. Warszawa: Wydawnictwo Naukowe PWN, </a:t>
            </a:r>
            <a:r>
              <a:rPr lang="pl-PL" dirty="0" smtClean="0"/>
              <a:t>2009</a:t>
            </a:r>
          </a:p>
          <a:p>
            <a:r>
              <a:rPr lang="pl-PL" dirty="0" smtClean="0">
                <a:hlinkClick r:id="rId3"/>
              </a:rPr>
              <a:t>http://rzymmmska.republika.pl</a:t>
            </a:r>
            <a:r>
              <a:rPr lang="pl-PL" dirty="0" smtClean="0">
                <a:hlinkClick r:id="rId3"/>
              </a:rPr>
              <a:t>/</a:t>
            </a:r>
            <a:endParaRPr lang="pl-PL" dirty="0" smtClean="0"/>
          </a:p>
          <a:p>
            <a:pPr>
              <a:buNone/>
            </a:pPr>
            <a:endParaRPr lang="pl-PL" dirty="0"/>
          </a:p>
        </p:txBody>
      </p:sp>
      <p:sp>
        <p:nvSpPr>
          <p:cNvPr id="3" name="Tytuł 2"/>
          <p:cNvSpPr>
            <a:spLocks noGrp="1"/>
          </p:cNvSpPr>
          <p:nvPr>
            <p:ph type="title"/>
          </p:nvPr>
        </p:nvSpPr>
        <p:spPr>
          <a:xfrm>
            <a:off x="500034" y="285728"/>
            <a:ext cx="8229600" cy="1219200"/>
          </a:xfrm>
        </p:spPr>
        <p:txBody>
          <a:bodyPr anchor="ctr"/>
          <a:lstStyle/>
          <a:p>
            <a:pPr algn="ctr"/>
            <a:r>
              <a:rPr lang="pl-PL" b="1" i="1" dirty="0" smtClean="0"/>
              <a:t>Bibliografia</a:t>
            </a:r>
            <a:endParaRPr lang="pl-PL" b="1" i="1" dirty="0"/>
          </a:p>
        </p:txBody>
      </p:sp>
    </p:spTree>
  </p:cSld>
  <p:clrMapOvr>
    <a:masterClrMapping/>
  </p:clrMapOvr>
  <p:transition>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00034" y="1428736"/>
            <a:ext cx="8229600" cy="3562352"/>
          </a:xfrm>
        </p:spPr>
        <p:txBody>
          <a:bodyPr anchor="ctr">
            <a:normAutofit/>
          </a:bodyPr>
          <a:lstStyle/>
          <a:p>
            <a:pPr algn="ctr"/>
            <a:r>
              <a:rPr lang="pl-PL" b="1" i="1" dirty="0" smtClean="0"/>
              <a:t>Wykonanie :</a:t>
            </a:r>
            <a:br>
              <a:rPr lang="pl-PL" b="1" i="1" dirty="0" smtClean="0"/>
            </a:br>
            <a:r>
              <a:rPr lang="pl-PL" b="1" i="1" dirty="0" smtClean="0"/>
              <a:t>Barbara Pikul i Maja Banach</a:t>
            </a:r>
            <a:r>
              <a:rPr lang="pl-PL" dirty="0" smtClean="0"/>
              <a:t/>
            </a:r>
            <a:br>
              <a:rPr lang="pl-PL" dirty="0" smtClean="0"/>
            </a:br>
            <a:endParaRPr lang="pl-PL"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785794"/>
            <a:ext cx="8229600" cy="585806"/>
          </a:xfrm>
        </p:spPr>
        <p:txBody>
          <a:bodyPr anchor="ctr">
            <a:normAutofit fontScale="90000"/>
          </a:bodyPr>
          <a:lstStyle/>
          <a:p>
            <a:pPr algn="ctr"/>
            <a:r>
              <a:rPr lang="pl-PL" sz="4700" b="1" i="1" dirty="0" smtClean="0"/>
              <a:t>Akwedukty</a:t>
            </a:r>
            <a:r>
              <a:rPr lang="pl-PL" dirty="0" smtClean="0"/>
              <a:t/>
            </a:r>
            <a:br>
              <a:rPr lang="pl-PL" dirty="0" smtClean="0"/>
            </a:br>
            <a:endParaRPr lang="pl-PL" dirty="0"/>
          </a:p>
        </p:txBody>
      </p:sp>
      <p:pic>
        <p:nvPicPr>
          <p:cNvPr id="1026" name="Picture 2"/>
          <p:cNvPicPr>
            <a:picLocks noGrp="1" noChangeAspect="1" noChangeArrowheads="1"/>
          </p:cNvPicPr>
          <p:nvPr>
            <p:ph idx="1"/>
          </p:nvPr>
        </p:nvPicPr>
        <p:blipFill>
          <a:blip r:embed="rId2"/>
          <a:srcRect/>
          <a:stretch>
            <a:fillRect/>
          </a:stretch>
        </p:blipFill>
        <p:spPr bwMode="auto">
          <a:xfrm>
            <a:off x="857224" y="1928802"/>
            <a:ext cx="3000396" cy="2842884"/>
          </a:xfrm>
          <a:prstGeom prst="rect">
            <a:avLst/>
          </a:prstGeom>
          <a:ln>
            <a:headEnd/>
            <a:tailEnd/>
          </a:ln>
        </p:spPr>
        <p:style>
          <a:lnRef idx="0">
            <a:schemeClr val="accent2"/>
          </a:lnRef>
          <a:fillRef idx="3">
            <a:schemeClr val="accent2"/>
          </a:fillRef>
          <a:effectRef idx="3">
            <a:schemeClr val="accent2"/>
          </a:effectRef>
          <a:fontRef idx="minor">
            <a:schemeClr val="lt1"/>
          </a:fontRef>
        </p:style>
      </p:pic>
      <p:sp>
        <p:nvSpPr>
          <p:cNvPr id="9" name="Prostokąt 8"/>
          <p:cNvSpPr/>
          <p:nvPr/>
        </p:nvSpPr>
        <p:spPr>
          <a:xfrm>
            <a:off x="3857620" y="1714488"/>
            <a:ext cx="4572000" cy="4893647"/>
          </a:xfrm>
          <a:prstGeom prst="rect">
            <a:avLst/>
          </a:prstGeom>
        </p:spPr>
        <p:txBody>
          <a:bodyPr anchor="ctr">
            <a:spAutoFit/>
          </a:bodyPr>
          <a:lstStyle/>
          <a:p>
            <a:pPr algn="ctr"/>
            <a:r>
              <a:rPr lang="pl-PL" sz="2400" b="1" i="1" dirty="0"/>
              <a:t>Starożytny Rzym był </a:t>
            </a:r>
            <a:r>
              <a:rPr lang="pl-PL" sz="2400" b="1" i="1" dirty="0" smtClean="0"/>
              <a:t>zaopatrywany w wodę przez </a:t>
            </a:r>
            <a:r>
              <a:rPr lang="pl-PL" sz="2400" b="1" i="1" dirty="0"/>
              <a:t>sieć akweduktów </a:t>
            </a:r>
            <a:r>
              <a:rPr lang="pl-PL" sz="2400" b="1" i="1" dirty="0" smtClean="0"/>
              <a:t> liczącą </a:t>
            </a:r>
            <a:r>
              <a:rPr lang="pl-PL" sz="2400" b="1" i="1" dirty="0"/>
              <a:t>420 km, z czego 47 km przebiegało nad powierzchnią ziemi</a:t>
            </a:r>
            <a:r>
              <a:rPr lang="pl-PL" sz="2400" b="1" i="1" dirty="0" smtClean="0"/>
              <a:t>. </a:t>
            </a:r>
            <a:r>
              <a:rPr lang="pl-PL" sz="2400" b="1" i="1" dirty="0"/>
              <a:t>Woda była dostarczana </a:t>
            </a:r>
            <a:r>
              <a:rPr lang="pl-PL" sz="2400" b="1" i="1" dirty="0" smtClean="0"/>
              <a:t> </a:t>
            </a:r>
            <a:r>
              <a:rPr lang="pl-PL" sz="2400" b="1" i="1" dirty="0"/>
              <a:t>do </a:t>
            </a:r>
            <a:r>
              <a:rPr lang="pl-PL" sz="2400" b="1" i="1" dirty="0" smtClean="0"/>
              <a:t>licznych fontann, łaźni i szaletów publicznych oraz co bogatszych domów.</a:t>
            </a:r>
          </a:p>
          <a:p>
            <a:pPr algn="ctr"/>
            <a:r>
              <a:rPr lang="pl-PL" sz="2400" dirty="0" smtClean="0"/>
              <a:t> </a:t>
            </a:r>
            <a:endParaRPr lang="pl-PL" sz="2400" dirty="0"/>
          </a:p>
          <a:p>
            <a:endParaRPr lang="pl-PL" dirty="0"/>
          </a:p>
          <a:p>
            <a:endParaRPr lang="pl-PL" dirty="0"/>
          </a:p>
          <a:p>
            <a:endParaRPr lang="pl-PL" dirty="0"/>
          </a:p>
          <a:p>
            <a:endParaRPr lang="pl-PL" dirty="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00034" y="785794"/>
            <a:ext cx="8229600" cy="1219200"/>
          </a:xfrm>
        </p:spPr>
        <p:txBody>
          <a:bodyPr anchor="ctr">
            <a:noAutofit/>
          </a:bodyPr>
          <a:lstStyle/>
          <a:p>
            <a:pPr algn="ctr"/>
            <a:r>
              <a:rPr lang="pl-PL" b="1" i="1" dirty="0" smtClean="0"/>
              <a:t>Limes (linie umocnień długie na setki kilometrów)</a:t>
            </a:r>
            <a:r>
              <a:rPr lang="pl-PL" dirty="0" smtClean="0"/>
              <a:t/>
            </a:r>
            <a:br>
              <a:rPr lang="pl-PL" dirty="0" smtClean="0"/>
            </a:br>
            <a:endParaRPr lang="pl-PL" dirty="0"/>
          </a:p>
        </p:txBody>
      </p:sp>
      <p:sp>
        <p:nvSpPr>
          <p:cNvPr id="5" name="Prostokąt 4"/>
          <p:cNvSpPr/>
          <p:nvPr/>
        </p:nvSpPr>
        <p:spPr>
          <a:xfrm>
            <a:off x="857224" y="1785926"/>
            <a:ext cx="7500990" cy="2492990"/>
          </a:xfrm>
          <a:prstGeom prst="rect">
            <a:avLst/>
          </a:prstGeom>
        </p:spPr>
        <p:txBody>
          <a:bodyPr wrap="square" anchor="ctr">
            <a:spAutoFit/>
          </a:bodyPr>
          <a:lstStyle/>
          <a:p>
            <a:pPr algn="ctr"/>
            <a:r>
              <a:rPr lang="pl-PL" sz="2300" b="1" i="1" dirty="0"/>
              <a:t>Limes (łac. droga, </a:t>
            </a:r>
            <a:r>
              <a:rPr lang="pl-PL" sz="2300" b="1" i="1" dirty="0" smtClean="0"/>
              <a:t>droga  graniczna</a:t>
            </a:r>
            <a:r>
              <a:rPr lang="pl-PL" sz="2300" b="1" i="1" dirty="0"/>
              <a:t>, w późniejszym okresie </a:t>
            </a:r>
            <a:r>
              <a:rPr lang="pl-PL" sz="2300" b="1" i="1" dirty="0" smtClean="0"/>
              <a:t>także granica</a:t>
            </a:r>
            <a:r>
              <a:rPr lang="pl-PL" sz="2300" b="1" i="1" dirty="0"/>
              <a:t>) – w literaturze współczesnej oznacza systemy rzymskich umocnień granicznych wznoszonych na krańcach imperium szczególnie narażonych na </a:t>
            </a:r>
            <a:r>
              <a:rPr lang="pl-PL" sz="2300" b="1" i="1" dirty="0" smtClean="0"/>
              <a:t>najazdy.</a:t>
            </a:r>
            <a:endParaRPr lang="pl-PL" sz="2300" b="1" i="1" dirty="0"/>
          </a:p>
          <a:p>
            <a:pPr algn="ctr"/>
            <a:endParaRPr lang="pl-PL" sz="2300" b="1" i="1" dirty="0"/>
          </a:p>
          <a:p>
            <a:pPr algn="ctr"/>
            <a:endParaRPr lang="pl-PL" b="1" i="1" dirty="0"/>
          </a:p>
        </p:txBody>
      </p:sp>
      <p:pic>
        <p:nvPicPr>
          <p:cNvPr id="2" name="Picture 2"/>
          <p:cNvPicPr>
            <a:picLocks noChangeAspect="1" noChangeArrowheads="1"/>
          </p:cNvPicPr>
          <p:nvPr/>
        </p:nvPicPr>
        <p:blipFill>
          <a:blip r:embed="rId2">
            <a:lum bright="4000"/>
          </a:blip>
          <a:stretch>
            <a:fillRect/>
          </a:stretch>
        </p:blipFill>
        <p:spPr bwMode="auto">
          <a:xfrm>
            <a:off x="2428860" y="3214686"/>
            <a:ext cx="4667250" cy="3200400"/>
          </a:xfrm>
          <a:prstGeom prst="rect">
            <a:avLst/>
          </a:prstGeom>
          <a:ln/>
        </p:spPr>
        <p:style>
          <a:lnRef idx="0">
            <a:schemeClr val="accent2"/>
          </a:lnRef>
          <a:fillRef idx="3">
            <a:schemeClr val="accent2"/>
          </a:fillRef>
          <a:effectRef idx="3">
            <a:schemeClr val="accent2"/>
          </a:effectRef>
          <a:fontRef idx="minor">
            <a:schemeClr val="lt1"/>
          </a:fontRef>
        </p:style>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000496" y="1500174"/>
            <a:ext cx="4572000" cy="4708981"/>
          </a:xfrm>
          <a:prstGeom prst="rect">
            <a:avLst/>
          </a:prstGeom>
        </p:spPr>
        <p:txBody>
          <a:bodyPr anchor="ctr">
            <a:spAutoFit/>
          </a:bodyPr>
          <a:lstStyle/>
          <a:p>
            <a:pPr algn="ctr"/>
            <a:r>
              <a:rPr lang="pl-PL" sz="2400" b="1" i="1" dirty="0" smtClean="0"/>
              <a:t>Za wyjątkowe można również uznać przypadki budowy systemów służących obronie i wczesnemu ostrzeganiu daleko poza faktycznymi granicami Imperium  Rzymskiego. Z taką sytuacją mamy doczynienia w  południowo-zachodniej części Krymu (starożytna Tauryda). </a:t>
            </a:r>
          </a:p>
          <a:p>
            <a:pPr algn="ctr"/>
            <a:endParaRPr lang="pl-PL" sz="2400" b="1" i="1" dirty="0" smtClean="0"/>
          </a:p>
          <a:p>
            <a:endParaRPr lang="pl-PL" dirty="0" smtClean="0"/>
          </a:p>
          <a:p>
            <a:r>
              <a:rPr lang="pl-PL" dirty="0" smtClean="0"/>
              <a:t>  </a:t>
            </a:r>
          </a:p>
        </p:txBody>
      </p:sp>
      <p:pic>
        <p:nvPicPr>
          <p:cNvPr id="6" name="Picture 2"/>
          <p:cNvPicPr>
            <a:picLocks noChangeAspect="1" noChangeArrowheads="1"/>
          </p:cNvPicPr>
          <p:nvPr/>
        </p:nvPicPr>
        <p:blipFill>
          <a:blip r:embed="rId2"/>
          <a:srcRect/>
          <a:stretch>
            <a:fillRect/>
          </a:stretch>
        </p:blipFill>
        <p:spPr bwMode="auto">
          <a:xfrm>
            <a:off x="571472" y="2000240"/>
            <a:ext cx="3357586" cy="2728714"/>
          </a:xfrm>
          <a:prstGeom prst="rect">
            <a:avLst/>
          </a:prstGeom>
          <a:ln>
            <a:headEnd/>
            <a:tailEnd/>
          </a:ln>
        </p:spPr>
        <p:style>
          <a:lnRef idx="0">
            <a:schemeClr val="accent2"/>
          </a:lnRef>
          <a:fillRef idx="3">
            <a:schemeClr val="accent2"/>
          </a:fillRef>
          <a:effectRef idx="3">
            <a:schemeClr val="accent2"/>
          </a:effectRef>
          <a:fontRef idx="minor">
            <a:schemeClr val="lt1"/>
          </a:fontRef>
        </p:style>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00034" y="500042"/>
            <a:ext cx="8229600" cy="1219200"/>
          </a:xfrm>
        </p:spPr>
        <p:txBody>
          <a:bodyPr anchor="ctr">
            <a:normAutofit fontScale="90000"/>
          </a:bodyPr>
          <a:lstStyle/>
          <a:p>
            <a:pPr algn="ctr"/>
            <a:r>
              <a:rPr lang="pl-PL" sz="4700" b="1" i="1" dirty="0" smtClean="0"/>
              <a:t>Łuki triumfalne</a:t>
            </a:r>
            <a:r>
              <a:rPr lang="pl-PL" dirty="0" smtClean="0"/>
              <a:t/>
            </a:r>
            <a:br>
              <a:rPr lang="pl-PL" dirty="0" smtClean="0"/>
            </a:br>
            <a:endParaRPr lang="pl-PL" dirty="0"/>
          </a:p>
        </p:txBody>
      </p:sp>
      <p:pic>
        <p:nvPicPr>
          <p:cNvPr id="3074" name="Picture 2"/>
          <p:cNvPicPr>
            <a:picLocks noGrp="1" noChangeAspect="1" noChangeArrowheads="1"/>
          </p:cNvPicPr>
          <p:nvPr>
            <p:ph idx="1"/>
          </p:nvPr>
        </p:nvPicPr>
        <p:blipFill>
          <a:blip r:embed="rId2"/>
          <a:srcRect/>
          <a:stretch>
            <a:fillRect/>
          </a:stretch>
        </p:blipFill>
        <p:spPr bwMode="auto">
          <a:xfrm>
            <a:off x="571472" y="2071678"/>
            <a:ext cx="3787851" cy="2805205"/>
          </a:xfrm>
          <a:prstGeom prst="rect">
            <a:avLst/>
          </a:prstGeom>
          <a:ln>
            <a:headEnd/>
            <a:tailEnd/>
          </a:ln>
        </p:spPr>
        <p:style>
          <a:lnRef idx="0">
            <a:schemeClr val="accent2"/>
          </a:lnRef>
          <a:fillRef idx="3">
            <a:schemeClr val="accent2"/>
          </a:fillRef>
          <a:effectRef idx="3">
            <a:schemeClr val="accent2"/>
          </a:effectRef>
          <a:fontRef idx="minor">
            <a:schemeClr val="lt1"/>
          </a:fontRef>
        </p:style>
      </p:pic>
      <p:sp>
        <p:nvSpPr>
          <p:cNvPr id="5" name="Prostokąt 4"/>
          <p:cNvSpPr/>
          <p:nvPr/>
        </p:nvSpPr>
        <p:spPr>
          <a:xfrm>
            <a:off x="4357686" y="1785926"/>
            <a:ext cx="4572000" cy="3416320"/>
          </a:xfrm>
          <a:prstGeom prst="rect">
            <a:avLst/>
          </a:prstGeom>
        </p:spPr>
        <p:txBody>
          <a:bodyPr anchor="ctr">
            <a:spAutoFit/>
          </a:bodyPr>
          <a:lstStyle/>
          <a:p>
            <a:pPr algn="ctr"/>
            <a:r>
              <a:rPr lang="pl-PL" sz="2400" b="1" i="1" dirty="0" smtClean="0"/>
              <a:t>Łuk Augusta – najstarszy łuk triumfalny na Forum Romanum. Znajdował się pomiędzy świątynią Boskiego Cezara a świątynią Kastorów. Łuki były związane z uroczystościami triumfalnych wjazdów zwycięzców do miasta.</a:t>
            </a: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28596" y="714356"/>
            <a:ext cx="8229600" cy="1219200"/>
          </a:xfrm>
        </p:spPr>
        <p:txBody>
          <a:bodyPr anchor="ctr">
            <a:normAutofit fontScale="90000"/>
          </a:bodyPr>
          <a:lstStyle/>
          <a:p>
            <a:pPr algn="ctr"/>
            <a:r>
              <a:rPr lang="pl-PL" sz="4700" b="1" i="1" dirty="0" smtClean="0"/>
              <a:t>Termy (starożytne łaźnie publiczne)</a:t>
            </a:r>
            <a:r>
              <a:rPr lang="pl-PL" dirty="0" smtClean="0"/>
              <a:t/>
            </a:r>
            <a:br>
              <a:rPr lang="pl-PL" dirty="0" smtClean="0"/>
            </a:br>
            <a:endParaRPr lang="pl-PL" dirty="0"/>
          </a:p>
        </p:txBody>
      </p:sp>
      <p:pic>
        <p:nvPicPr>
          <p:cNvPr id="1026" name="Picture 2"/>
          <p:cNvPicPr>
            <a:picLocks noGrp="1" noChangeAspect="1" noChangeArrowheads="1"/>
          </p:cNvPicPr>
          <p:nvPr>
            <p:ph idx="1"/>
          </p:nvPr>
        </p:nvPicPr>
        <p:blipFill>
          <a:blip r:embed="rId2"/>
          <a:srcRect/>
          <a:stretch>
            <a:fillRect/>
          </a:stretch>
        </p:blipFill>
        <p:spPr bwMode="auto">
          <a:xfrm>
            <a:off x="3143240" y="1714488"/>
            <a:ext cx="2700491" cy="2259259"/>
          </a:xfrm>
          <a:prstGeom prst="rect">
            <a:avLst/>
          </a:prstGeom>
          <a:ln>
            <a:headEnd/>
            <a:tailEnd/>
          </a:ln>
        </p:spPr>
        <p:style>
          <a:lnRef idx="0">
            <a:schemeClr val="accent2"/>
          </a:lnRef>
          <a:fillRef idx="3">
            <a:schemeClr val="accent2"/>
          </a:fillRef>
          <a:effectRef idx="3">
            <a:schemeClr val="accent2"/>
          </a:effectRef>
          <a:fontRef idx="minor">
            <a:schemeClr val="lt1"/>
          </a:fontRef>
        </p:style>
      </p:pic>
      <p:sp>
        <p:nvSpPr>
          <p:cNvPr id="5" name="Prostokąt 4"/>
          <p:cNvSpPr/>
          <p:nvPr/>
        </p:nvSpPr>
        <p:spPr>
          <a:xfrm>
            <a:off x="857224" y="4071942"/>
            <a:ext cx="7358114" cy="1569660"/>
          </a:xfrm>
          <a:prstGeom prst="rect">
            <a:avLst/>
          </a:prstGeom>
        </p:spPr>
        <p:txBody>
          <a:bodyPr wrap="square" anchor="ctr">
            <a:spAutoFit/>
          </a:bodyPr>
          <a:lstStyle/>
          <a:p>
            <a:pPr algn="ctr"/>
            <a:r>
              <a:rPr lang="pl-PL" sz="2400" b="1" i="1" dirty="0" smtClean="0"/>
              <a:t>Termy – w starożytnym Rzymie łaźnie publiczne, kompleks obiektów ulokowanych na rozległym terenie, dostępnych dla wszystkich o określonych godzinach. Wejście do nich było bezpłatne.</a:t>
            </a: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28596" y="357166"/>
            <a:ext cx="8229600" cy="1219200"/>
          </a:xfrm>
        </p:spPr>
        <p:txBody>
          <a:bodyPr anchor="ctr">
            <a:noAutofit/>
          </a:bodyPr>
          <a:lstStyle/>
          <a:p>
            <a:pPr algn="ctr"/>
            <a:r>
              <a:rPr lang="pl-PL" b="1" i="1" dirty="0" smtClean="0"/>
              <a:t>Liczby rzymskie</a:t>
            </a:r>
            <a:br>
              <a:rPr lang="pl-PL" b="1" i="1" dirty="0" smtClean="0"/>
            </a:br>
            <a:endParaRPr lang="pl-PL" b="1" i="1" dirty="0"/>
          </a:p>
        </p:txBody>
      </p:sp>
      <p:pic>
        <p:nvPicPr>
          <p:cNvPr id="2050" name="Picture 2"/>
          <p:cNvPicPr>
            <a:picLocks noGrp="1" noChangeAspect="1" noChangeArrowheads="1"/>
          </p:cNvPicPr>
          <p:nvPr>
            <p:ph idx="1"/>
          </p:nvPr>
        </p:nvPicPr>
        <p:blipFill>
          <a:blip r:embed="rId2"/>
          <a:srcRect/>
          <a:stretch>
            <a:fillRect/>
          </a:stretch>
        </p:blipFill>
        <p:spPr bwMode="auto">
          <a:xfrm>
            <a:off x="1500166" y="1357298"/>
            <a:ext cx="6199243" cy="1357322"/>
          </a:xfrm>
          <a:prstGeom prst="rect">
            <a:avLst/>
          </a:prstGeom>
          <a:ln>
            <a:headEnd/>
            <a:tailEnd/>
          </a:ln>
        </p:spPr>
        <p:style>
          <a:lnRef idx="0">
            <a:schemeClr val="accent2"/>
          </a:lnRef>
          <a:fillRef idx="3">
            <a:schemeClr val="accent2"/>
          </a:fillRef>
          <a:effectRef idx="3">
            <a:schemeClr val="accent2"/>
          </a:effectRef>
          <a:fontRef idx="minor">
            <a:schemeClr val="lt1"/>
          </a:fontRef>
        </p:style>
      </p:pic>
      <p:sp>
        <p:nvSpPr>
          <p:cNvPr id="5" name="Prostokąt 4"/>
          <p:cNvSpPr/>
          <p:nvPr/>
        </p:nvSpPr>
        <p:spPr>
          <a:xfrm>
            <a:off x="500034" y="3071810"/>
            <a:ext cx="8143932" cy="2677656"/>
          </a:xfrm>
          <a:prstGeom prst="rect">
            <a:avLst/>
          </a:prstGeom>
        </p:spPr>
        <p:txBody>
          <a:bodyPr wrap="square" anchor="ctr">
            <a:spAutoFit/>
          </a:bodyPr>
          <a:lstStyle/>
          <a:p>
            <a:pPr algn="ctr"/>
            <a:r>
              <a:rPr lang="pl-PL" sz="2400" b="1" i="1" dirty="0" smtClean="0"/>
              <a:t>System rzymski zapisywania liczb wykorzystuje cyfry pochodzenia etruskiego, które Rzymianie przejęli i zmodyfikowali ok. 500 </a:t>
            </a:r>
            <a:r>
              <a:rPr lang="pl-PL" sz="2400" b="1" i="1" dirty="0" err="1" smtClean="0"/>
              <a:t>p.n.e</a:t>
            </a:r>
            <a:r>
              <a:rPr lang="pl-PL" sz="2400" b="1" i="1" dirty="0" smtClean="0"/>
              <a:t> Nadaje się on, co prawda, do wygodnego zapisywania liczb, jest jednak niewygodny w prowadzeniu nawet prostych działań arytmetycznych, oraz nie pozwala na zapis ułamków. Te niewygody nie występują w systemie pozycyjnym.</a:t>
            </a: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00034" y="1285860"/>
            <a:ext cx="8229600" cy="4572000"/>
          </a:xfrm>
        </p:spPr>
        <p:txBody>
          <a:bodyPr anchor="ctr">
            <a:normAutofit/>
          </a:bodyPr>
          <a:lstStyle/>
          <a:p>
            <a:pPr algn="ctr">
              <a:buNone/>
            </a:pPr>
            <a:r>
              <a:rPr lang="pl-PL" sz="2400" b="1" i="1" dirty="0" smtClean="0"/>
              <a:t>Drogi rzymskie – system dróg wybudowany przez Rzymian o łącznej długości przekraczającej 70 tys. kilometrów. Drogi miały na celu głównie ułatwienie przemieszczania się legionów oraz kupców. Pozwalały również na szybsze przekazywanie informacji dzięki zorganizowanej wzdłuż dróg poczty państwowej (cursus publicus). Drogi rzymskie należą do najważniejszych osiągnięć inżynierskich Rzymu. Liczne odcinki rzymskich dróg przetrwały do dzisiaj.</a:t>
            </a:r>
            <a:endParaRPr lang="pl-PL" sz="2400" b="1" i="1" dirty="0"/>
          </a:p>
        </p:txBody>
      </p:sp>
      <p:sp>
        <p:nvSpPr>
          <p:cNvPr id="3" name="Tytuł 2"/>
          <p:cNvSpPr>
            <a:spLocks noGrp="1"/>
          </p:cNvSpPr>
          <p:nvPr>
            <p:ph type="title"/>
          </p:nvPr>
        </p:nvSpPr>
        <p:spPr>
          <a:xfrm>
            <a:off x="500034" y="357166"/>
            <a:ext cx="8229600" cy="1219200"/>
          </a:xfrm>
        </p:spPr>
        <p:txBody>
          <a:bodyPr anchor="ctr"/>
          <a:lstStyle/>
          <a:p>
            <a:pPr algn="ctr"/>
            <a:r>
              <a:rPr lang="pl-PL" b="1" i="1" dirty="0" smtClean="0"/>
              <a:t>Drogi rzymskie</a:t>
            </a:r>
            <a:endParaRPr lang="pl-PL" b="1" i="1" dirty="0"/>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chor="ctr">
            <a:noAutofit/>
          </a:bodyPr>
          <a:lstStyle/>
          <a:p>
            <a:pPr algn="ctr"/>
            <a:r>
              <a:rPr lang="pl-PL" sz="4000" b="1" i="1" dirty="0" smtClean="0"/>
              <a:t>Wszystkie drogi prowadzą do Rzymu…</a:t>
            </a:r>
            <a:endParaRPr lang="pl-PL" sz="4000" b="1" i="1" dirty="0"/>
          </a:p>
        </p:txBody>
      </p:sp>
      <p:pic>
        <p:nvPicPr>
          <p:cNvPr id="3074" name="Picture 2"/>
          <p:cNvPicPr>
            <a:picLocks noGrp="1" noChangeAspect="1" noChangeArrowheads="1"/>
          </p:cNvPicPr>
          <p:nvPr>
            <p:ph idx="1"/>
          </p:nvPr>
        </p:nvPicPr>
        <p:blipFill>
          <a:blip r:embed="rId2"/>
          <a:srcRect/>
          <a:stretch>
            <a:fillRect/>
          </a:stretch>
        </p:blipFill>
        <p:spPr bwMode="auto">
          <a:xfrm>
            <a:off x="4786314" y="2428868"/>
            <a:ext cx="3429024" cy="2273592"/>
          </a:xfrm>
          <a:prstGeom prst="rect">
            <a:avLst/>
          </a:prstGeom>
          <a:ln>
            <a:headEnd/>
            <a:tailEnd/>
          </a:ln>
        </p:spPr>
        <p:style>
          <a:lnRef idx="0">
            <a:schemeClr val="accent2"/>
          </a:lnRef>
          <a:fillRef idx="3">
            <a:schemeClr val="accent2"/>
          </a:fillRef>
          <a:effectRef idx="3">
            <a:schemeClr val="accent2"/>
          </a:effectRef>
          <a:fontRef idx="minor">
            <a:schemeClr val="lt1"/>
          </a:fontRef>
        </p:style>
      </p:pic>
      <p:pic>
        <p:nvPicPr>
          <p:cNvPr id="3075" name="Picture 3"/>
          <p:cNvPicPr>
            <a:picLocks noChangeAspect="1" noChangeArrowheads="1"/>
          </p:cNvPicPr>
          <p:nvPr/>
        </p:nvPicPr>
        <p:blipFill>
          <a:blip r:embed="rId3"/>
          <a:srcRect/>
          <a:stretch>
            <a:fillRect/>
          </a:stretch>
        </p:blipFill>
        <p:spPr bwMode="auto">
          <a:xfrm>
            <a:off x="1571604" y="1571612"/>
            <a:ext cx="2476500" cy="1847850"/>
          </a:xfrm>
          <a:prstGeom prst="rect">
            <a:avLst/>
          </a:prstGeom>
          <a:ln>
            <a:headEnd/>
            <a:tailEnd/>
          </a:ln>
        </p:spPr>
        <p:style>
          <a:lnRef idx="0">
            <a:schemeClr val="accent2"/>
          </a:lnRef>
          <a:fillRef idx="3">
            <a:schemeClr val="accent2"/>
          </a:fillRef>
          <a:effectRef idx="3">
            <a:schemeClr val="accent2"/>
          </a:effectRef>
          <a:fontRef idx="minor">
            <a:schemeClr val="lt1"/>
          </a:fontRef>
        </p:style>
      </p:pic>
      <p:pic>
        <p:nvPicPr>
          <p:cNvPr id="1026" name="Picture 2"/>
          <p:cNvPicPr>
            <a:picLocks noChangeAspect="1" noChangeArrowheads="1"/>
          </p:cNvPicPr>
          <p:nvPr/>
        </p:nvPicPr>
        <p:blipFill>
          <a:blip r:embed="rId4"/>
          <a:srcRect/>
          <a:stretch>
            <a:fillRect/>
          </a:stretch>
        </p:blipFill>
        <p:spPr bwMode="auto">
          <a:xfrm>
            <a:off x="1428728" y="4143380"/>
            <a:ext cx="2628900" cy="1733550"/>
          </a:xfrm>
          <a:prstGeom prst="rect">
            <a:avLst/>
          </a:prstGeom>
          <a:ln>
            <a:headEnd/>
            <a:tailEnd/>
          </a:ln>
        </p:spPr>
        <p:style>
          <a:lnRef idx="0">
            <a:schemeClr val="accent2"/>
          </a:lnRef>
          <a:fillRef idx="3">
            <a:schemeClr val="accent2"/>
          </a:fillRef>
          <a:effectRef idx="3">
            <a:schemeClr val="accent2"/>
          </a:effectRef>
          <a:fontRef idx="minor">
            <a:schemeClr val="lt1"/>
          </a:fontRef>
        </p:style>
      </p:pic>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519</TotalTime>
  <Words>338</Words>
  <Application>Microsoft Office PowerPoint</Application>
  <PresentationFormat>Pokaz na ekranie (4:3)</PresentationFormat>
  <Paragraphs>26</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Papier</vt:lpstr>
      <vt:lpstr>OSIĄGNIĘCIA RZYMIAN</vt:lpstr>
      <vt:lpstr>Akwedukty </vt:lpstr>
      <vt:lpstr>Limes (linie umocnień długie na setki kilometrów) </vt:lpstr>
      <vt:lpstr>Slajd 4</vt:lpstr>
      <vt:lpstr>Łuki triumfalne </vt:lpstr>
      <vt:lpstr>Termy (starożytne łaźnie publiczne) </vt:lpstr>
      <vt:lpstr>Liczby rzymskie </vt:lpstr>
      <vt:lpstr>Drogi rzymskie</vt:lpstr>
      <vt:lpstr>Wszystkie drogi prowadzą do Rzymu…</vt:lpstr>
      <vt:lpstr>Bibliografia</vt:lpstr>
      <vt:lpstr>Wykonanie : Barbara Pikul i Maja Banach </vt:lpstr>
    </vt:vector>
  </TitlesOfParts>
  <Company>basia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OSIĄGNIĘCIA RZYMIAN  </dc:title>
  <dc:creator>basia</dc:creator>
  <cp:lastModifiedBy>basia</cp:lastModifiedBy>
  <cp:revision>50</cp:revision>
  <dcterms:created xsi:type="dcterms:W3CDTF">2014-02-11T17:38:29Z</dcterms:created>
  <dcterms:modified xsi:type="dcterms:W3CDTF">2014-02-15T18:25:34Z</dcterms:modified>
</cp:coreProperties>
</file>