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D2F2-729D-4AEA-965D-013B3DCBF311}" type="datetimeFigureOut">
              <a:rPr lang="pl-PL" smtClean="0"/>
              <a:pPr/>
              <a:t>2014-02-19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F6A-39F0-4032-83F2-3C847CEE1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D2F2-729D-4AEA-965D-013B3DCBF311}" type="datetimeFigureOut">
              <a:rPr lang="pl-PL" smtClean="0"/>
              <a:pPr/>
              <a:t>2014-02-19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F6A-39F0-4032-83F2-3C847CEE1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D2F2-729D-4AEA-965D-013B3DCBF311}" type="datetimeFigureOut">
              <a:rPr lang="pl-PL" smtClean="0"/>
              <a:pPr/>
              <a:t>2014-02-19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F6A-39F0-4032-83F2-3C847CEE1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D2F2-729D-4AEA-965D-013B3DCBF311}" type="datetimeFigureOut">
              <a:rPr lang="pl-PL" smtClean="0"/>
              <a:pPr/>
              <a:t>2014-02-19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F6A-39F0-4032-83F2-3C847CEE1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D2F2-729D-4AEA-965D-013B3DCBF311}" type="datetimeFigureOut">
              <a:rPr lang="pl-PL" smtClean="0"/>
              <a:pPr/>
              <a:t>2014-02-19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F6A-39F0-4032-83F2-3C847CEE1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D2F2-729D-4AEA-965D-013B3DCBF311}" type="datetimeFigureOut">
              <a:rPr lang="pl-PL" smtClean="0"/>
              <a:pPr/>
              <a:t>2014-02-19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F6A-39F0-4032-83F2-3C847CEE1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D2F2-729D-4AEA-965D-013B3DCBF311}" type="datetimeFigureOut">
              <a:rPr lang="pl-PL" smtClean="0"/>
              <a:pPr/>
              <a:t>2014-02-19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F6A-39F0-4032-83F2-3C847CEE1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D2F2-729D-4AEA-965D-013B3DCBF311}" type="datetimeFigureOut">
              <a:rPr lang="pl-PL" smtClean="0"/>
              <a:pPr/>
              <a:t>2014-02-19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F6A-39F0-4032-83F2-3C847CEE1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D2F2-729D-4AEA-965D-013B3DCBF311}" type="datetimeFigureOut">
              <a:rPr lang="pl-PL" smtClean="0"/>
              <a:pPr/>
              <a:t>2014-02-19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F6A-39F0-4032-83F2-3C847CEE1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D2F2-729D-4AEA-965D-013B3DCBF311}" type="datetimeFigureOut">
              <a:rPr lang="pl-PL" smtClean="0"/>
              <a:pPr/>
              <a:t>2014-02-19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9F6A-39F0-4032-83F2-3C847CEE1D4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D2F2-729D-4AEA-965D-013B3DCBF311}" type="datetimeFigureOut">
              <a:rPr lang="pl-PL" smtClean="0"/>
              <a:pPr/>
              <a:t>2014-02-19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A89F6A-39F0-4032-83F2-3C847CEE1D4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07D2F2-729D-4AEA-965D-013B3DCBF311}" type="datetimeFigureOut">
              <a:rPr lang="pl-PL" smtClean="0"/>
              <a:pPr/>
              <a:t>2014-02-19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A89F6A-39F0-4032-83F2-3C847CEE1D47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Ewa\Moje%20dokumenty\Pobieranie\Wolfgang%20%20Amadeusz%20Mozart%20-%20Marsz%20Turecki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DROGI RZYMSKIE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Wolfgang  Amadeusz Mozart - Marsz Tureck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54868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Drogi Rzymskie:</a:t>
            </a:r>
            <a:endParaRPr lang="pl-PL" dirty="0"/>
          </a:p>
        </p:txBody>
      </p:sp>
      <p:pic>
        <p:nvPicPr>
          <p:cNvPr id="4" name="Symbol zastępczy zawartości 3" descr="appiaant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988840"/>
            <a:ext cx="4968552" cy="4464496"/>
          </a:xfrm>
        </p:spPr>
      </p:pic>
      <p:pic>
        <p:nvPicPr>
          <p:cNvPr id="5" name="Obraz 4" descr="450px-Via_app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988840"/>
            <a:ext cx="3175000" cy="4464496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6000" dirty="0" smtClean="0"/>
              <a:t>Autorzy prezentacji: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Adam Kruk</a:t>
            </a:r>
          </a:p>
          <a:p>
            <a:r>
              <a:rPr lang="pl-PL" sz="4800" dirty="0" smtClean="0"/>
              <a:t>Patryk Kapica </a:t>
            </a:r>
          </a:p>
          <a:p>
            <a:r>
              <a:rPr lang="pl-PL" sz="4800" dirty="0" smtClean="0"/>
              <a:t>Szymon Czajka</a:t>
            </a:r>
            <a:endParaRPr lang="pl-PL" sz="4800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Położenie dróg rzymskich</a:t>
            </a:r>
            <a:endParaRPr lang="pl-PL" dirty="0"/>
          </a:p>
        </p:txBody>
      </p:sp>
      <p:pic>
        <p:nvPicPr>
          <p:cNvPr id="4" name="Symbol zastępczy zawartości 3" descr="sciecital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22500" y="2059781"/>
            <a:ext cx="4699000" cy="4140200"/>
          </a:xfrm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Jakie szerokości miały drogi: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Rzymskie drogi, w zależności od przeznaczenia, miały różną szerokość:</a:t>
            </a:r>
          </a:p>
          <a:p>
            <a:r>
              <a:rPr lang="pl-PL" sz="2400" dirty="0" smtClean="0"/>
              <a:t>najszersze drogi miały nawet 15 m szerokości, ale najczęściej nie przekraczały 5 m, pobudowano też wiele dróg o szerokości około 3,5 m, która pozwalała na minięcie się dwóch wozów. Drogi te stanowiły sieć połączeń w skali cesarstwa.</a:t>
            </a:r>
          </a:p>
          <a:p>
            <a:r>
              <a:rPr lang="pl-PL" sz="2400" dirty="0" smtClean="0"/>
              <a:t>drogi o znaczeniu lokalnym, o szerokości 1,20 m</a:t>
            </a:r>
          </a:p>
          <a:p>
            <a:r>
              <a:rPr lang="pl-PL" sz="2400" dirty="0" smtClean="0"/>
              <a:t>drogi dla pieszych i konnych, o szerokości 60 cm</a:t>
            </a:r>
          </a:p>
          <a:p>
            <a:r>
              <a:rPr lang="pl-PL" sz="2400" dirty="0" smtClean="0"/>
              <a:t>ścieżki o szerokości 30 cm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Kiedy powstały drogi: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0D0D0D"/>
                </a:solidFill>
              </a:rPr>
              <a:t>Pierwsze drogi powstawały już w IV w. p.n.e. Prowadziły one do sąsiednich miast w Lacjum i Etrurii. Były to między innymi prowadząca do Ostii – </a:t>
            </a:r>
            <a:r>
              <a:rPr lang="pl-PL" sz="2800" b="1" dirty="0" smtClean="0">
                <a:solidFill>
                  <a:srgbClr val="0D0D0D"/>
                </a:solidFill>
              </a:rPr>
              <a:t>Via Ostiensis, prowadząca do Laurentum – Via Laurentina i Via Ardeatina, którą można było dotrzeć do Ardei. Nie były one jednak jeszcze właściwymi drogami rzymskimi. Ich nawierzchnię tworzyła ubita ziemia, a same drogi dopasowywały się do ukształtowania terenu.</a:t>
            </a:r>
          </a:p>
          <a:p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286000" y="17208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SzPts val="2600"/>
              <a:buFont typeface="Wingdings 2"/>
              <a:buChar char=""/>
            </a:pPr>
            <a:endParaRPr lang="pl-PL" b="1" u="sng" dirty="0">
              <a:solidFill>
                <a:srgbClr val="0D0D0D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Składniki dróg rzymskich:</a:t>
            </a:r>
            <a:endParaRPr lang="pl-PL" dirty="0"/>
          </a:p>
        </p:txBody>
      </p:sp>
      <p:pic>
        <p:nvPicPr>
          <p:cNvPr id="7" name="Symbol zastępczy zawartości 6" descr="371_z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285992"/>
            <a:ext cx="8215370" cy="4189354"/>
          </a:xfr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Budowa dróg rzymskich: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Konstrukcja rzymskiej drogi jest podobna do dróg współczesnych i składała się z trzech zasadniczych warstw: podbudowy, warstwy nośnej i użytkowej.</a:t>
            </a:r>
          </a:p>
          <a:p>
            <a:endParaRPr lang="pl-PL" dirty="0" smtClean="0"/>
          </a:p>
          <a:p>
            <a:r>
              <a:rPr lang="pl-PL" dirty="0" smtClean="0"/>
              <a:t>Technika budowania dróg została przejęta od Etrusków i udoskonalona. W pierwszej kolejności wyrównywano teren i wykonywano wykop. Wzdłuż drogi budowano rowy odwadniające, a sama droga miała wyprofilowane spadki umożliwiające odpływ wody z nawierzchni. W przypadku budowy dróg na terenach podmokłych układano stelaż z krzyżujących się drewnianych bali, a całość usztywniano wbitymi w ziemię palami. Budowa dróg wiązała się z licznymi wyzwaniami inżynieryjnymi takimi jak mosty czy pokonywanie pasm górskich.</a:t>
            </a:r>
            <a:endParaRPr lang="pl-PL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Konstrukcja dróg rzymskich: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Konstrukcja dróg składała się z kilku warstw. W wykopie układano warstwę kamieni łączonych zaprawą. Na tak przygotowanej podbudowie układano drugą warstwę mniejszych kamieni (tłucznia), też łączoną zaprawą, a na niej żwir z zaprawą. Na samym wierzchu droga była wyrównywana warstwą żwiru wymieszanego z piaskiem. Zamiast zaprawy stosowano też popioły wulkaniczne (pucolana). W czasach późniejszych drogi były wykładane płytami kamiennymi.</a:t>
            </a:r>
            <a:endParaRPr lang="pl-PL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00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Najważniejsze drogi starożytnego Rzymu: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pl-PL" smtClean="0"/>
              <a:t>    </a:t>
            </a:r>
            <a:r>
              <a:rPr lang="pl-PL" dirty="0" smtClean="0"/>
              <a:t>Via Aemilia, (187 p.n.e.), z Ariminum (dzisiejsze Rimini) przez Bolonię do Placentii Piacenzy</a:t>
            </a:r>
          </a:p>
          <a:p>
            <a:r>
              <a:rPr lang="pl-PL" dirty="0" smtClean="0"/>
              <a:t>    Via Appia, (312 p.n.e.), z Rzymu do Kapui, przedłużona do Brindisium (obecne Brindisi) w 264 p.n.e.</a:t>
            </a:r>
          </a:p>
          <a:p>
            <a:r>
              <a:rPr lang="pl-PL" dirty="0" smtClean="0"/>
              <a:t>    Via Aurelia (241 p.n.e.), z Rzymu do (Pizy)</a:t>
            </a:r>
          </a:p>
          <a:p>
            <a:r>
              <a:rPr lang="pl-PL" dirty="0" smtClean="0"/>
              <a:t>    Via Cassia, z Rzymu przez Toskanię do Luni</a:t>
            </a:r>
          </a:p>
          <a:p>
            <a:r>
              <a:rPr lang="pl-PL" dirty="0" smtClean="0"/>
              <a:t>    Via Flaminia (220 p.n.e.), z Rzymu do Ariminum (dzisiejsze Rimini</a:t>
            </a:r>
          </a:p>
          <a:p>
            <a:r>
              <a:rPr lang="pl-PL" dirty="0" smtClean="0"/>
              <a:t>    Via Salaria, z Rzymu do Castrum Truentinum (Marche) nad Adriatykiem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/>
              <a:t>Skąd wzięło się przysłowie „Wszystkie drogi prowadzą do Rzymu”: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Układ dróg na Półwyspie Apenińskim przyczynił się do powstania powiedzenia "Wszystkie drogi prowadzą do Rzymu". W sposób urzędowy potwierdził to powiedzenie Oktawian August, umieszczając na Forum Romanum złoty kamień milowy (milliarium aureum) w formie pokrytej pozłacaną blachą kolumny. Stała ona w miejscu, gdzie krzyżowały się Via Aurelia, Ostiensis, Flaminia, Salaria i Appia łączące Rzym z wszystkimi prowincjami imperium.</a:t>
            </a:r>
            <a:endParaRPr lang="pl-PL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535</Words>
  <Application>Microsoft Office PowerPoint</Application>
  <PresentationFormat>Pokaz na ekranie (4:3)</PresentationFormat>
  <Paragraphs>31</Paragraphs>
  <Slides>11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Przepływ</vt:lpstr>
      <vt:lpstr>DROGI RZYMSKIE</vt:lpstr>
      <vt:lpstr>Położenie dróg rzymskich</vt:lpstr>
      <vt:lpstr>Jakie szerokości miały drogi:</vt:lpstr>
      <vt:lpstr>Kiedy powstały drogi:</vt:lpstr>
      <vt:lpstr>Składniki dróg rzymskich:</vt:lpstr>
      <vt:lpstr>Budowa dróg rzymskich:</vt:lpstr>
      <vt:lpstr>Konstrukcja dróg rzymskich:</vt:lpstr>
      <vt:lpstr>Najważniejsze drogi starożytnego Rzymu:</vt:lpstr>
      <vt:lpstr>Skąd wzięło się przysłowie „Wszystkie drogi prowadzą do Rzymu”:</vt:lpstr>
      <vt:lpstr>Drogi Rzymskie:</vt:lpstr>
      <vt:lpstr>Autorzy prezentacji: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DROGI RZYMSKIE</dc:title>
  <dc:creator>A</dc:creator>
  <cp:lastModifiedBy>A</cp:lastModifiedBy>
  <cp:revision>15</cp:revision>
  <dcterms:created xsi:type="dcterms:W3CDTF">2014-02-16T13:55:17Z</dcterms:created>
  <dcterms:modified xsi:type="dcterms:W3CDTF">2014-02-19T15:47:53Z</dcterms:modified>
</cp:coreProperties>
</file>