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4"/>
  </p:notesMasterIdLst>
  <p:sldIdLst>
    <p:sldId id="256" r:id="rId2"/>
    <p:sldId id="257" r:id="rId3"/>
    <p:sldId id="258" r:id="rId4"/>
    <p:sldId id="275" r:id="rId5"/>
    <p:sldId id="268" r:id="rId6"/>
    <p:sldId id="269" r:id="rId7"/>
    <p:sldId id="270" r:id="rId8"/>
    <p:sldId id="271" r:id="rId9"/>
    <p:sldId id="272" r:id="rId10"/>
    <p:sldId id="273" r:id="rId11"/>
    <p:sldId id="277" r:id="rId12"/>
    <p:sldId id="274" r:id="rId13"/>
    <p:sldId id="280" r:id="rId14"/>
    <p:sldId id="260" r:id="rId15"/>
    <p:sldId id="278" r:id="rId16"/>
    <p:sldId id="279" r:id="rId17"/>
    <p:sldId id="261" r:id="rId18"/>
    <p:sldId id="262" r:id="rId19"/>
    <p:sldId id="263" r:id="rId20"/>
    <p:sldId id="264" r:id="rId21"/>
    <p:sldId id="265" r:id="rId22"/>
    <p:sldId id="281"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B47D0-A57F-4713-8045-349DA88D713F}" type="datetimeFigureOut">
              <a:rPr lang="pl-PL" smtClean="0"/>
              <a:pPr/>
              <a:t>2014-12-01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AAD60-3B9B-4B14-8F09-8CBAF6DD034A}"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prawo.gazetaprawna.pl/"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tematy.prawo.gazetaprawna.pl/tematy/u/ustawa" TargetMode="External"/><Relationship Id="rId4" Type="http://schemas.openxmlformats.org/officeDocument/2006/relationships/hyperlink" Target="http://serwisy.gazetaprawna.pl/zdrowie/"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dirty="0" smtClean="0">
                <a:solidFill>
                  <a:schemeClr val="tx1"/>
                </a:solidFill>
                <a:latin typeface="+mn-lt"/>
                <a:ea typeface="+mn-ea"/>
                <a:cs typeface="+mn-cs"/>
              </a:rPr>
              <a:t>Większość nastolatków nie sięga po narkotyki lub podejmuje jedną próbę dla zaspokojenia ciekawości, choć posiadają często podobne potrzeby i</a:t>
            </a:r>
          </a:p>
          <a:p>
            <a:r>
              <a:rPr lang="pl-PL" sz="1200" kern="1200" dirty="0" smtClean="0">
                <a:solidFill>
                  <a:schemeClr val="tx1"/>
                </a:solidFill>
                <a:latin typeface="+mn-lt"/>
                <a:ea typeface="+mn-ea"/>
                <a:cs typeface="+mn-cs"/>
              </a:rPr>
              <a:t>problemy. Wiedza o</a:t>
            </a:r>
            <a:r>
              <a:rPr lang="pl-PL" sz="1200" kern="1200" baseline="0" dirty="0" smtClean="0">
                <a:solidFill>
                  <a:schemeClr val="tx1"/>
                </a:solidFill>
                <a:latin typeface="+mn-lt"/>
                <a:ea typeface="+mn-ea"/>
                <a:cs typeface="+mn-cs"/>
              </a:rPr>
              <a:t> </a:t>
            </a:r>
            <a:r>
              <a:rPr lang="pl-PL" sz="1200" kern="1200" dirty="0" smtClean="0">
                <a:solidFill>
                  <a:schemeClr val="tx1"/>
                </a:solidFill>
                <a:latin typeface="+mn-lt"/>
                <a:ea typeface="+mn-ea"/>
                <a:cs typeface="+mn-cs"/>
              </a:rPr>
              <a:t>tym, co ich zniechęca powstrzymuje, jest równie ważna, jak znajomość motywów sięgania po narkotyki. Wskazuje bowiem kierunki działań wychowawczych i</a:t>
            </a:r>
            <a:r>
              <a:rPr lang="pl-PL" sz="1200" kern="1200" baseline="0" dirty="0" smtClean="0">
                <a:solidFill>
                  <a:schemeClr val="tx1"/>
                </a:solidFill>
                <a:latin typeface="+mn-lt"/>
                <a:ea typeface="+mn-ea"/>
                <a:cs typeface="+mn-cs"/>
              </a:rPr>
              <a:t> </a:t>
            </a:r>
            <a:r>
              <a:rPr lang="pl-PL" sz="1200" kern="1200" dirty="0" smtClean="0">
                <a:solidFill>
                  <a:schemeClr val="tx1"/>
                </a:solidFill>
                <a:latin typeface="+mn-lt"/>
                <a:ea typeface="+mn-ea"/>
                <a:cs typeface="+mn-cs"/>
              </a:rPr>
              <a:t>profilaktycznych. A</a:t>
            </a:r>
            <a:r>
              <a:rPr lang="pl-PL" sz="1200" kern="1200" baseline="0" dirty="0" smtClean="0">
                <a:solidFill>
                  <a:schemeClr val="tx1"/>
                </a:solidFill>
                <a:latin typeface="+mn-lt"/>
                <a:ea typeface="+mn-ea"/>
                <a:cs typeface="+mn-cs"/>
              </a:rPr>
              <a:t> </a:t>
            </a:r>
            <a:r>
              <a:rPr lang="pl-PL" sz="1200" kern="1200" dirty="0" smtClean="0">
                <a:solidFill>
                  <a:schemeClr val="tx1"/>
                </a:solidFill>
                <a:latin typeface="+mn-lt"/>
                <a:ea typeface="+mn-ea"/>
                <a:cs typeface="+mn-cs"/>
              </a:rPr>
              <a:t>oto odpowiedzi nastoletnich uczniów uzyskane w</a:t>
            </a:r>
            <a:r>
              <a:rPr lang="pl-PL" sz="1200" kern="1200" baseline="0" dirty="0" smtClean="0">
                <a:solidFill>
                  <a:schemeClr val="tx1"/>
                </a:solidFill>
                <a:latin typeface="+mn-lt"/>
                <a:ea typeface="+mn-ea"/>
                <a:cs typeface="+mn-cs"/>
              </a:rPr>
              <a:t> </a:t>
            </a:r>
            <a:r>
              <a:rPr lang="pl-PL" sz="1200" kern="1200" dirty="0" smtClean="0">
                <a:solidFill>
                  <a:schemeClr val="tx1"/>
                </a:solidFill>
                <a:latin typeface="+mn-lt"/>
                <a:ea typeface="+mn-ea"/>
                <a:cs typeface="+mn-cs"/>
              </a:rPr>
              <a:t>badaniach ankietowych.</a:t>
            </a:r>
          </a:p>
          <a:p>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2</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Mimo obowiązującego zakazu sprzedaży dopalaczy, te groźne substancje odurzające można nadal kupić bez żadnego problemu. </a:t>
            </a:r>
          </a:p>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Oficjalnie są to sklepy z upominkami, ale nikt nie przychodzi tu po prezenty. Klienci doskonale wiedzą, co chcą kupić. A nawet jeśli nie wiedzą – uprzejma pani sprzedawczyni im pomaga.</a:t>
            </a:r>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10</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smtClean="0"/>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12</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dotychczasowe </a:t>
            </a:r>
            <a:r>
              <a:rPr lang="pl-PL" dirty="0" smtClean="0">
                <a:hlinkClick r:id="rId3" tooltip="przepisy"/>
              </a:rPr>
              <a:t>przepisy</a:t>
            </a:r>
            <a:r>
              <a:rPr lang="pl-PL" dirty="0" smtClean="0"/>
              <a:t> nie nadążały za pomysłowością producentów substancji psychoaktywnych. Teraz to minister </a:t>
            </a:r>
            <a:r>
              <a:rPr lang="pl-PL" dirty="0" smtClean="0">
                <a:hlinkClick r:id="rId4" tooltip="Zdrowie"/>
              </a:rPr>
              <a:t>zdrowia</a:t>
            </a:r>
            <a:r>
              <a:rPr lang="pl-PL" dirty="0" smtClean="0"/>
              <a:t> będzie mógł rozporządzeniem rozszerzyć listę środków, które zagrażają zdrowiu i życiu. Do tej pory konieczna była nowelizacja </a:t>
            </a:r>
            <a:r>
              <a:rPr lang="pl-PL" dirty="0" smtClean="0">
                <a:hlinkClick r:id="rId5" tooltip="ustawa"/>
              </a:rPr>
              <a:t>ustawy</a:t>
            </a:r>
            <a:r>
              <a:rPr lang="pl-PL" dirty="0" smtClean="0"/>
              <a:t>.</a:t>
            </a:r>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13</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dirty="0" smtClean="0">
                <a:solidFill>
                  <a:schemeClr val="tx1"/>
                </a:solidFill>
                <a:latin typeface="+mn-lt"/>
                <a:ea typeface="+mn-ea"/>
                <a:cs typeface="+mn-cs"/>
              </a:rPr>
              <a:t>Strony internetowe poświęcone „dopalaczom” są przeważnie prowadzone przez użytkowników narkotyków albo producentów i</a:t>
            </a:r>
            <a:r>
              <a:rPr lang="pl-PL" sz="1200" kern="1200" baseline="0" dirty="0" smtClean="0">
                <a:solidFill>
                  <a:schemeClr val="tx1"/>
                </a:solidFill>
                <a:latin typeface="+mn-lt"/>
                <a:ea typeface="+mn-ea"/>
                <a:cs typeface="+mn-cs"/>
              </a:rPr>
              <a:t> </a:t>
            </a:r>
            <a:r>
              <a:rPr lang="pl-PL" sz="1200" kern="1200" dirty="0" smtClean="0">
                <a:solidFill>
                  <a:schemeClr val="tx1"/>
                </a:solidFill>
                <a:latin typeface="+mn-lt"/>
                <a:ea typeface="+mn-ea"/>
                <a:cs typeface="+mn-cs"/>
              </a:rPr>
              <a:t>służą promocji tych środków. Prezentowane tam informacje nie są więc wiarygodne. Zachęcam</a:t>
            </a:r>
            <a:r>
              <a:rPr lang="pl-PL" sz="1200" kern="1200" baseline="0" dirty="0" smtClean="0">
                <a:solidFill>
                  <a:schemeClr val="tx1"/>
                </a:solidFill>
                <a:latin typeface="+mn-lt"/>
                <a:ea typeface="+mn-ea"/>
                <a:cs typeface="+mn-cs"/>
              </a:rPr>
              <a:t> Państwa </a:t>
            </a:r>
            <a:r>
              <a:rPr lang="pl-PL" sz="1200" kern="1200" dirty="0" smtClean="0">
                <a:solidFill>
                  <a:schemeClr val="tx1"/>
                </a:solidFill>
                <a:latin typeface="+mn-lt"/>
                <a:ea typeface="+mn-ea"/>
                <a:cs typeface="+mn-cs"/>
              </a:rPr>
              <a:t>do zapoznania się z</a:t>
            </a:r>
            <a:r>
              <a:rPr lang="pl-PL" sz="1200" kern="1200" baseline="0" dirty="0" smtClean="0">
                <a:solidFill>
                  <a:schemeClr val="tx1"/>
                </a:solidFill>
                <a:latin typeface="+mn-lt"/>
                <a:ea typeface="+mn-ea"/>
                <a:cs typeface="+mn-cs"/>
              </a:rPr>
              <a:t> </a:t>
            </a:r>
            <a:r>
              <a:rPr lang="pl-PL" sz="1200" kern="1200" dirty="0" smtClean="0">
                <a:solidFill>
                  <a:schemeClr val="tx1"/>
                </a:solidFill>
                <a:latin typeface="+mn-lt"/>
                <a:ea typeface="+mn-ea"/>
                <a:cs typeface="+mn-cs"/>
              </a:rPr>
              <a:t>informacjami dotyczącymi wyglądu „dopalaczy”, nazw, ich działania oraz szkód jakie wyrządzają. </a:t>
            </a:r>
          </a:p>
          <a:p>
            <a:endParaRPr lang="pl-PL" sz="1200" kern="1200" dirty="0" smtClean="0">
              <a:solidFill>
                <a:schemeClr val="tx1"/>
              </a:solidFill>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14</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Nasze zadanie wspólne</a:t>
            </a:r>
            <a:r>
              <a:rPr lang="pl-PL" baseline="0" dirty="0" smtClean="0"/>
              <a:t> to chronić młodzież przed zagrożeniami.</a:t>
            </a:r>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16</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Są to czynniki ryzyka, zwiększające</a:t>
            </a:r>
            <a:r>
              <a:rPr lang="pl-PL" baseline="0" dirty="0" smtClean="0"/>
              <a:t> prawdopodobieństwo sięgnięcia po narkotyk. A prawdopodobieństwo będzie tym większe im więcej nakłada się na siebie czynników ryzyka.</a:t>
            </a:r>
            <a:endParaRPr lang="pl-PL" dirty="0"/>
          </a:p>
        </p:txBody>
      </p:sp>
      <p:sp>
        <p:nvSpPr>
          <p:cNvPr id="4" name="Symbol zastępczy numeru slajdu 3"/>
          <p:cNvSpPr>
            <a:spLocks noGrp="1"/>
          </p:cNvSpPr>
          <p:nvPr>
            <p:ph type="sldNum" sz="quarter" idx="10"/>
          </p:nvPr>
        </p:nvSpPr>
        <p:spPr/>
        <p:txBody>
          <a:bodyPr/>
          <a:lstStyle/>
          <a:p>
            <a:fld id="{C21AAD60-3B9B-4B14-8F09-8CBAF6DD034A}" type="slidenum">
              <a:rPr lang="pl-PL" smtClean="0"/>
              <a:pPr/>
              <a:t>17</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66221E02-25CB-4963-84BC-0813985E7D90}" type="datetimeFigureOut">
              <a:rPr lang="pl-PL" smtClean="0"/>
              <a:pPr/>
              <a:t>2014-12-01</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ytuł, clipart i tekst">
    <p:spTree>
      <p:nvGrpSpPr>
        <p:cNvPr id="1" name=""/>
        <p:cNvGrpSpPr/>
        <p:nvPr/>
      </p:nvGrpSpPr>
      <p:grpSpPr>
        <a:xfrm>
          <a:off x="0" y="0"/>
          <a:ext cx="0" cy="0"/>
          <a:chOff x="0" y="0"/>
          <a:chExt cx="0" cy="0"/>
        </a:xfrm>
      </p:grpSpPr>
      <p:sp>
        <p:nvSpPr>
          <p:cNvPr id="2" name="Tytuł 1"/>
          <p:cNvSpPr>
            <a:spLocks noGrp="1"/>
          </p:cNvSpPr>
          <p:nvPr>
            <p:ph type="title"/>
          </p:nvPr>
        </p:nvSpPr>
        <p:spPr>
          <a:xfrm>
            <a:off x="457200" y="122238"/>
            <a:ext cx="7543800" cy="1295400"/>
          </a:xfrm>
        </p:spPr>
        <p:txBody>
          <a:bodyPr/>
          <a:lstStyle/>
          <a:p>
            <a:r>
              <a:rPr lang="pl-PL" smtClean="0"/>
              <a:t>Kliknij, aby edytować styl</a:t>
            </a:r>
            <a:endParaRPr lang="pl-PL"/>
          </a:p>
        </p:txBody>
      </p:sp>
      <p:sp>
        <p:nvSpPr>
          <p:cNvPr id="3" name="Symbol zastępczy obiektu clipart 2"/>
          <p:cNvSpPr>
            <a:spLocks noGrp="1"/>
          </p:cNvSpPr>
          <p:nvPr>
            <p:ph type="clipArt" sz="half" idx="1"/>
          </p:nvPr>
        </p:nvSpPr>
        <p:spPr>
          <a:xfrm>
            <a:off x="457200" y="1719263"/>
            <a:ext cx="4038600" cy="4411662"/>
          </a:xfrm>
        </p:spPr>
        <p:txBody>
          <a:bodyPr/>
          <a:lstStyle/>
          <a:p>
            <a:endParaRPr lang="pl-PL"/>
          </a:p>
        </p:txBody>
      </p:sp>
      <p:sp>
        <p:nvSpPr>
          <p:cNvPr id="4" name="Symbol zastępczy tekstu 3"/>
          <p:cNvSpPr>
            <a:spLocks noGrp="1"/>
          </p:cNvSpPr>
          <p:nvPr>
            <p:ph type="body" sz="half" idx="2"/>
          </p:nvPr>
        </p:nvSpPr>
        <p:spPr>
          <a:xfrm>
            <a:off x="4648200" y="1719263"/>
            <a:ext cx="4038600" cy="441166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a:xfrm>
            <a:off x="457200" y="6248400"/>
            <a:ext cx="2133600" cy="457200"/>
          </a:xfrm>
        </p:spPr>
        <p:txBody>
          <a:bodyPr/>
          <a:lstStyle>
            <a:lvl1pPr>
              <a:defRPr/>
            </a:lvl1pPr>
          </a:lstStyle>
          <a:p>
            <a:endParaRPr lang="pl-PL" altLang="en-US"/>
          </a:p>
        </p:txBody>
      </p:sp>
      <p:sp>
        <p:nvSpPr>
          <p:cNvPr id="6" name="Symbol zastępczy stopki 5"/>
          <p:cNvSpPr>
            <a:spLocks noGrp="1"/>
          </p:cNvSpPr>
          <p:nvPr>
            <p:ph type="ftr" sz="quarter" idx="11"/>
          </p:nvPr>
        </p:nvSpPr>
        <p:spPr>
          <a:xfrm>
            <a:off x="3124200" y="6248400"/>
            <a:ext cx="2895600" cy="457200"/>
          </a:xfrm>
        </p:spPr>
        <p:txBody>
          <a:bodyPr/>
          <a:lstStyle>
            <a:lvl1pPr>
              <a:defRPr/>
            </a:lvl1pPr>
          </a:lstStyle>
          <a:p>
            <a:endParaRPr lang="pl-PL" altLang="en-US"/>
          </a:p>
        </p:txBody>
      </p:sp>
      <p:sp>
        <p:nvSpPr>
          <p:cNvPr id="7" name="Symbol zastępczy numeru slajdu 6"/>
          <p:cNvSpPr>
            <a:spLocks noGrp="1"/>
          </p:cNvSpPr>
          <p:nvPr>
            <p:ph type="sldNum" sz="quarter" idx="12"/>
          </p:nvPr>
        </p:nvSpPr>
        <p:spPr>
          <a:xfrm>
            <a:off x="6553200" y="6248400"/>
            <a:ext cx="2133600" cy="457200"/>
          </a:xfrm>
        </p:spPr>
        <p:txBody>
          <a:bodyPr/>
          <a:lstStyle>
            <a:lvl1pPr>
              <a:defRPr/>
            </a:lvl1pPr>
          </a:lstStyle>
          <a:p>
            <a:fld id="{FAAD1068-F2B2-4B1E-8DE6-98DC7BB3DCD5}" type="slidenum">
              <a:rPr lang="pl-PL" altLang="en-US"/>
              <a:pPr/>
              <a:t>‹#›</a:t>
            </a:fld>
            <a:endParaRPr lang="pl-PL"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66221E02-25CB-4963-84BC-0813985E7D90}" type="datetimeFigureOut">
              <a:rPr lang="pl-PL" smtClean="0"/>
              <a:pPr/>
              <a:t>2014-12-01</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66221E02-25CB-4963-84BC-0813985E7D90}" type="datetimeFigureOut">
              <a:rPr lang="pl-PL" smtClean="0"/>
              <a:pPr/>
              <a:t>2014-12-01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66221E02-25CB-4963-84BC-0813985E7D90}" type="datetimeFigureOut">
              <a:rPr lang="pl-PL" smtClean="0"/>
              <a:pPr/>
              <a:t>2014-12-01</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589B7C76-EFF2-4CD8-A475-4750F11B4BC6}"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221E02-25CB-4963-84BC-0813985E7D90}" type="datetimeFigureOut">
              <a:rPr lang="pl-PL" smtClean="0"/>
              <a:pPr/>
              <a:t>2014-12-01</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opalacz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843808" y="3068960"/>
            <a:ext cx="5614392" cy="1368152"/>
          </a:xfrm>
        </p:spPr>
        <p:txBody>
          <a:bodyPr>
            <a:noAutofit/>
          </a:bodyPr>
          <a:lstStyle/>
          <a:p>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
            </a:r>
            <a:br>
              <a:rPr lang="pl-PL" sz="6000" dirty="0" smtClean="0"/>
            </a:br>
            <a:r>
              <a:rPr lang="pl-PL" sz="6000" dirty="0" smtClean="0"/>
              <a:t>DOPALACZE -</a:t>
            </a:r>
            <a:endParaRPr lang="pl-PL" sz="6000" dirty="0"/>
          </a:p>
        </p:txBody>
      </p:sp>
      <p:sp>
        <p:nvSpPr>
          <p:cNvPr id="3" name="Podtytuł 2"/>
          <p:cNvSpPr>
            <a:spLocks noGrp="1"/>
          </p:cNvSpPr>
          <p:nvPr>
            <p:ph type="subTitle" idx="1"/>
          </p:nvPr>
        </p:nvSpPr>
        <p:spPr/>
        <p:txBody>
          <a:bodyPr>
            <a:normAutofit fontScale="70000" lnSpcReduction="20000"/>
          </a:bodyPr>
          <a:lstStyle/>
          <a:p>
            <a:pPr lvl="1"/>
            <a:endParaRPr lang="pl-PL" sz="3600" dirty="0" smtClean="0">
              <a:latin typeface="Comic Sans MS" pitchFamily="66" charset="0"/>
            </a:endParaRPr>
          </a:p>
          <a:p>
            <a:endParaRPr lang="pl-PL" sz="4000" dirty="0" smtClean="0">
              <a:latin typeface="Comic Sans MS" pitchFamily="66" charset="0"/>
            </a:endParaRPr>
          </a:p>
          <a:p>
            <a:r>
              <a:rPr lang="pl-PL" sz="4000" dirty="0" smtClean="0">
                <a:latin typeface="Comic Sans MS" pitchFamily="66" charset="0"/>
              </a:rPr>
              <a:t> aktualne zagrożenie </a:t>
            </a:r>
            <a:endParaRPr lang="pl-PL" sz="4000" dirty="0">
              <a:latin typeface="Comic Sans MS" pitchFamily="66" charset="0"/>
            </a:endParaRPr>
          </a:p>
        </p:txBody>
      </p:sp>
      <p:pic>
        <p:nvPicPr>
          <p:cNvPr id="4" name="Picture 3" descr="C:\Users\Kajdziorka\Desktop\9816.jpg"/>
          <p:cNvPicPr>
            <a:picLocks noChangeAspect="1" noChangeArrowheads="1"/>
          </p:cNvPicPr>
          <p:nvPr/>
        </p:nvPicPr>
        <p:blipFill>
          <a:blip r:embed="rId3" cstate="print"/>
          <a:srcRect/>
          <a:stretch>
            <a:fillRect/>
          </a:stretch>
        </p:blipFill>
        <p:spPr bwMode="auto">
          <a:xfrm>
            <a:off x="1187624" y="260648"/>
            <a:ext cx="6840760" cy="297978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W obecnym stanie prawnym na mocy ustawy z dnia 27 listopada 2010r. o zmianie ustawy o przeciwdziałaniu narkomanii oraz ustawy o Państwowej Inspekcji Sanitarnej z 8 października 2010r. </a:t>
            </a:r>
            <a:r>
              <a:rPr lang="pl-PL" u="sng" dirty="0" smtClean="0"/>
              <a:t>sprzedaż tzw. dopalaczy jest zakazana na terenie RP.</a:t>
            </a:r>
          </a:p>
          <a:p>
            <a:endParaRPr lang="pl-PL" dirty="0"/>
          </a:p>
        </p:txBody>
      </p:sp>
      <p:sp>
        <p:nvSpPr>
          <p:cNvPr id="3" name="Tytuł 2"/>
          <p:cNvSpPr>
            <a:spLocks noGrp="1"/>
          </p:cNvSpPr>
          <p:nvPr>
            <p:ph type="title"/>
          </p:nvPr>
        </p:nvSpPr>
        <p:spPr>
          <a:xfrm flipV="1">
            <a:off x="457200" y="-675456"/>
            <a:ext cx="8229600" cy="72008"/>
          </a:xfrm>
        </p:spPr>
        <p:txBody>
          <a:bodyPr>
            <a:normAutofit fontScale="90000"/>
          </a:bodyPr>
          <a:lstStyle/>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609600" y="2819400"/>
            <a:ext cx="7924800" cy="3078163"/>
          </a:xfrm>
        </p:spPr>
        <p:txBody>
          <a:bodyPr/>
          <a:lstStyle/>
          <a:p>
            <a:pPr algn="ctr"/>
            <a:r>
              <a:rPr lang="pl-PL" sz="3200" dirty="0" smtClean="0">
                <a:latin typeface="Comic Sans MS" pitchFamily="66" charset="0"/>
              </a:rPr>
              <a:t>Mimo to dopalacze </a:t>
            </a:r>
            <a:r>
              <a:rPr lang="pl-PL" sz="3200" dirty="0">
                <a:latin typeface="Comic Sans MS" pitchFamily="66" charset="0"/>
              </a:rPr>
              <a:t>zbierają </a:t>
            </a:r>
            <a:r>
              <a:rPr lang="pl-PL" sz="3200" dirty="0" smtClean="0">
                <a:latin typeface="Comic Sans MS" pitchFamily="66" charset="0"/>
              </a:rPr>
              <a:t>żniwo</a:t>
            </a:r>
            <a:r>
              <a:rPr lang="pl-PL" sz="3200" dirty="0">
                <a:latin typeface="Comic Sans MS" pitchFamily="66" charset="0"/>
              </a:rPr>
              <a:t>. </a:t>
            </a:r>
            <a:br>
              <a:rPr lang="pl-PL" sz="3200" dirty="0">
                <a:latin typeface="Comic Sans MS" pitchFamily="66" charset="0"/>
              </a:rPr>
            </a:br>
            <a:r>
              <a:rPr lang="pl-PL" sz="3200" b="0" dirty="0">
                <a:latin typeface="Comic Sans MS" pitchFamily="66" charset="0"/>
              </a:rPr>
              <a:t/>
            </a:r>
            <a:br>
              <a:rPr lang="pl-PL" sz="3200" b="0" dirty="0">
                <a:latin typeface="Comic Sans MS" pitchFamily="66" charset="0"/>
              </a:rPr>
            </a:br>
            <a:r>
              <a:rPr lang="pl-PL" sz="2400" b="0" dirty="0">
                <a:latin typeface="+mn-lt"/>
              </a:rPr>
              <a:t>O czym dowiadujemy się niemal codziennie</a:t>
            </a:r>
            <a:br>
              <a:rPr lang="pl-PL" sz="2400" b="0" dirty="0">
                <a:latin typeface="+mn-lt"/>
              </a:rPr>
            </a:br>
            <a:r>
              <a:rPr lang="pl-PL" sz="2400" b="0" dirty="0">
                <a:latin typeface="+mn-lt"/>
              </a:rPr>
              <a:t> z mediów.</a:t>
            </a:r>
            <a:r>
              <a:rPr lang="pl-PL" sz="2400" b="0" dirty="0">
                <a:latin typeface="Comic Sans MS" pitchFamily="66" charset="0"/>
              </a:rPr>
              <a:t/>
            </a:r>
            <a:br>
              <a:rPr lang="pl-PL" sz="2400" b="0" dirty="0">
                <a:latin typeface="Comic Sans MS" pitchFamily="66" charset="0"/>
              </a:rPr>
            </a:br>
            <a:r>
              <a:rPr lang="pl-PL" dirty="0"/>
              <a:t> </a:t>
            </a:r>
          </a:p>
        </p:txBody>
      </p:sp>
      <p:pic>
        <p:nvPicPr>
          <p:cNvPr id="91142" name="Picture 6"/>
          <p:cNvPicPr>
            <a:picLocks noChangeAspect="1" noChangeArrowheads="1"/>
          </p:cNvPicPr>
          <p:nvPr/>
        </p:nvPicPr>
        <p:blipFill>
          <a:blip r:embed="rId2" cstate="print"/>
          <a:srcRect/>
          <a:stretch>
            <a:fillRect/>
          </a:stretch>
        </p:blipFill>
        <p:spPr bwMode="auto">
          <a:xfrm>
            <a:off x="1371600" y="0"/>
            <a:ext cx="4667250" cy="24928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692696"/>
            <a:ext cx="8229600" cy="5314595"/>
          </a:xfrm>
        </p:spPr>
        <p:txBody>
          <a:bodyPr/>
          <a:lstStyle/>
          <a:p>
            <a:r>
              <a:rPr lang="pl-PL" dirty="0" smtClean="0"/>
              <a:t>Że biznes z dopalaczami ma się nieźle, pokazują ostatnie statystyki Ośrodka Kontroli Zatruć w Warszawie.  </a:t>
            </a:r>
          </a:p>
          <a:p>
            <a:endParaRPr lang="pl-PL" dirty="0" smtClean="0"/>
          </a:p>
          <a:p>
            <a:pPr>
              <a:buNone/>
            </a:pPr>
            <a:endParaRPr lang="pl-PL" dirty="0" smtClean="0"/>
          </a:p>
          <a:p>
            <a:pPr algn="ctr">
              <a:buNone/>
            </a:pPr>
            <a:r>
              <a:rPr lang="pl-PL" dirty="0" smtClean="0"/>
              <a:t>W pierwszym kwartale 2014 r. odnotowano </a:t>
            </a:r>
            <a:r>
              <a:rPr lang="pl-PL" sz="2800" b="1" dirty="0" smtClean="0"/>
              <a:t>446</a:t>
            </a:r>
            <a:r>
              <a:rPr lang="pl-PL" dirty="0" smtClean="0"/>
              <a:t> przypadków podejrzeń zatruć dopalaczami. To trzy razy więcej niż rok wcześniej i o 146 przypadków więcej niż w 2012r.</a:t>
            </a:r>
          </a:p>
          <a:p>
            <a:endParaRPr lang="pl-PL" dirty="0"/>
          </a:p>
        </p:txBody>
      </p:sp>
      <p:sp>
        <p:nvSpPr>
          <p:cNvPr id="3" name="Tytuł 2"/>
          <p:cNvSpPr>
            <a:spLocks noGrp="1"/>
          </p:cNvSpPr>
          <p:nvPr>
            <p:ph type="title"/>
          </p:nvPr>
        </p:nvSpPr>
        <p:spPr>
          <a:xfrm>
            <a:off x="457200" y="-675456"/>
            <a:ext cx="8229600" cy="216024"/>
          </a:xfrm>
        </p:spPr>
        <p:txBody>
          <a:bodyPr>
            <a:normAutofit fontScale="90000"/>
          </a:bodyPr>
          <a:lstStyle/>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692696"/>
            <a:ext cx="8229600" cy="5314595"/>
          </a:xfrm>
        </p:spPr>
        <p:txBody>
          <a:bodyPr/>
          <a:lstStyle/>
          <a:p>
            <a:pPr algn="ctr">
              <a:buNone/>
            </a:pPr>
            <a:endParaRPr lang="pl-PL" dirty="0" smtClean="0"/>
          </a:p>
          <a:p>
            <a:pPr algn="ctr">
              <a:buNone/>
            </a:pPr>
            <a:r>
              <a:rPr lang="pl-PL" dirty="0" smtClean="0"/>
              <a:t>Walka z dopalaczami ma być skuteczniejsza. </a:t>
            </a:r>
            <a:br>
              <a:rPr lang="pl-PL" dirty="0" smtClean="0"/>
            </a:br>
            <a:r>
              <a:rPr lang="pl-PL" dirty="0" smtClean="0"/>
              <a:t>A to za sprawą projektu nowelizacji ustawy o przeciwdziałaniu narkomanii, który 18 listopada przyjął rząd. Projekt przewiduje wpisanie na listę substancji zabronionych ponad 100 nowych składników psychoaktywnych wykorzystywanych w dopalaczach.</a:t>
            </a:r>
            <a:endParaRPr lang="pl-PL" dirty="0"/>
          </a:p>
        </p:txBody>
      </p:sp>
      <p:sp>
        <p:nvSpPr>
          <p:cNvPr id="3" name="Tytuł 2"/>
          <p:cNvSpPr>
            <a:spLocks noGrp="1"/>
          </p:cNvSpPr>
          <p:nvPr>
            <p:ph type="title"/>
          </p:nvPr>
        </p:nvSpPr>
        <p:spPr>
          <a:xfrm flipV="1">
            <a:off x="457200" y="-1323528"/>
            <a:ext cx="8229600" cy="144016"/>
          </a:xfrm>
        </p:spPr>
        <p:txBody>
          <a:bodyPr>
            <a:normAutofit fontScale="90000"/>
          </a:bodyPr>
          <a:lstStyle/>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2376" y="404664"/>
            <a:ext cx="7772400" cy="2483848"/>
          </a:xfrm>
        </p:spPr>
        <p:txBody>
          <a:bodyPr>
            <a:normAutofit fontScale="90000"/>
          </a:bodyPr>
          <a:lstStyle/>
          <a:p>
            <a:pPr algn="ct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err="1" smtClean="0"/>
              <a:t>www.dopalaczeinfo.pl</a:t>
            </a:r>
            <a:r>
              <a:rPr lang="pl-PL" dirty="0" smtClean="0"/>
              <a:t/>
            </a:r>
            <a:br>
              <a:rPr lang="pl-PL" dirty="0" smtClean="0"/>
            </a:br>
            <a:r>
              <a:rPr lang="pl-PL" dirty="0" smtClean="0"/>
              <a:t/>
            </a:r>
            <a:br>
              <a:rPr lang="pl-PL" dirty="0" smtClean="0"/>
            </a:br>
            <a:endParaRPr lang="pl-PL" dirty="0"/>
          </a:p>
        </p:txBody>
      </p:sp>
      <p:sp>
        <p:nvSpPr>
          <p:cNvPr id="3" name="Symbol zastępczy tekstu 2"/>
          <p:cNvSpPr>
            <a:spLocks noGrp="1"/>
          </p:cNvSpPr>
          <p:nvPr>
            <p:ph type="body" idx="1"/>
          </p:nvPr>
        </p:nvSpPr>
        <p:spPr/>
        <p:txBody>
          <a:bodyPr>
            <a:normAutofit fontScale="85000" lnSpcReduction="20000"/>
          </a:bodyPr>
          <a:lstStyle/>
          <a:p>
            <a:pPr algn="ctr"/>
            <a:r>
              <a:rPr lang="pl-PL" dirty="0" smtClean="0"/>
              <a:t>Rzetelne informacje można znaleźć na stronie internetowej Krajowego Biura ds. Przeciwdziałania Narkomanii przygotowanej przez specjalistów</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lgn="ctr"/>
            <a:r>
              <a:rPr lang="pl-PL" sz="3200" dirty="0">
                <a:latin typeface="Comic Sans MS" pitchFamily="66" charset="0"/>
              </a:rPr>
              <a:t>WAŻNE STRONY INTERNETOWE</a:t>
            </a:r>
          </a:p>
        </p:txBody>
      </p:sp>
      <p:sp>
        <p:nvSpPr>
          <p:cNvPr id="124933" name="Rectangle 5"/>
          <p:cNvSpPr>
            <a:spLocks noGrp="1" noChangeArrowheads="1"/>
          </p:cNvSpPr>
          <p:nvPr>
            <p:ph type="body" sz="half" idx="2"/>
          </p:nvPr>
        </p:nvSpPr>
        <p:spPr>
          <a:xfrm>
            <a:off x="3962400" y="1719263"/>
            <a:ext cx="4724400" cy="4681537"/>
          </a:xfrm>
        </p:spPr>
        <p:txBody>
          <a:bodyPr/>
          <a:lstStyle/>
          <a:p>
            <a:endParaRPr lang="pl-PL" sz="2400" dirty="0"/>
          </a:p>
          <a:p>
            <a:endParaRPr lang="pl-PL" sz="2400" dirty="0"/>
          </a:p>
          <a:p>
            <a:r>
              <a:rPr lang="pl-PL" sz="2400" dirty="0"/>
              <a:t>www.narkotyki.pl</a:t>
            </a:r>
          </a:p>
          <a:p>
            <a:r>
              <a:rPr lang="pl-PL" sz="2400" dirty="0"/>
              <a:t>www.narkomania.gov.pl</a:t>
            </a:r>
          </a:p>
          <a:p>
            <a:r>
              <a:rPr lang="pl-PL" sz="2600" dirty="0"/>
              <a:t>www.narkomania.org.pl</a:t>
            </a:r>
            <a:endParaRPr lang="pl-PL" sz="2400" dirty="0"/>
          </a:p>
          <a:p>
            <a:endParaRPr lang="pl-PL" sz="2400" dirty="0"/>
          </a:p>
          <a:p>
            <a:endParaRPr lang="pl-PL" sz="2400" dirty="0"/>
          </a:p>
        </p:txBody>
      </p:sp>
      <p:pic>
        <p:nvPicPr>
          <p:cNvPr id="124934" name="Picture 6"/>
          <p:cNvPicPr>
            <a:picLocks noGrp="1" noChangeAspect="1" noChangeArrowheads="1"/>
          </p:cNvPicPr>
          <p:nvPr>
            <p:ph sz="half" idx="1"/>
          </p:nvPr>
        </p:nvPicPr>
        <p:blipFill>
          <a:blip r:embed="rId2" cstate="print"/>
          <a:srcRect/>
          <a:stretch>
            <a:fillRect/>
          </a:stretch>
        </p:blipFill>
        <p:spPr>
          <a:xfrm>
            <a:off x="533400" y="2522538"/>
            <a:ext cx="3276600" cy="245745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81000"/>
            <a:ext cx="7239000" cy="731838"/>
          </a:xfrm>
        </p:spPr>
        <p:txBody>
          <a:bodyPr>
            <a:normAutofit fontScale="90000"/>
          </a:bodyPr>
          <a:lstStyle/>
          <a:p>
            <a:pPr algn="ctr"/>
            <a:r>
              <a:rPr lang="pl-PL" sz="4400" dirty="0">
                <a:latin typeface="Comic Sans MS" pitchFamily="66" charset="0"/>
              </a:rPr>
              <a:t>OBJAWY UŻYWANIA</a:t>
            </a:r>
          </a:p>
        </p:txBody>
      </p:sp>
      <p:sp>
        <p:nvSpPr>
          <p:cNvPr id="70659" name="Rectangle 3"/>
          <p:cNvSpPr>
            <a:spLocks noGrp="1" noChangeArrowheads="1"/>
          </p:cNvSpPr>
          <p:nvPr>
            <p:ph type="body" idx="1"/>
          </p:nvPr>
        </p:nvSpPr>
        <p:spPr>
          <a:xfrm>
            <a:off x="457200" y="1371600"/>
            <a:ext cx="8458200" cy="5181600"/>
          </a:xfrm>
        </p:spPr>
        <p:txBody>
          <a:bodyPr/>
          <a:lstStyle/>
          <a:p>
            <a:pPr algn="ctr">
              <a:buFont typeface="Wingdings" pitchFamily="2" charset="2"/>
              <a:buNone/>
            </a:pPr>
            <a:r>
              <a:rPr lang="pl-PL" sz="1600" dirty="0">
                <a:latin typeface="Comic Sans MS" pitchFamily="66" charset="0"/>
              </a:rPr>
              <a:t>	</a:t>
            </a:r>
            <a:r>
              <a:rPr lang="pl-PL" sz="1600" dirty="0"/>
              <a:t>Podobnie jak w przypadku narkotyków objawy używania zależą </a:t>
            </a:r>
          </a:p>
          <a:p>
            <a:pPr algn="ctr">
              <a:buFont typeface="Wingdings" pitchFamily="2" charset="2"/>
              <a:buNone/>
            </a:pPr>
            <a:r>
              <a:rPr lang="pl-PL" sz="1600" dirty="0"/>
              <a:t>od rodzaju substancji, przyjętej dawki, jak również od cech psychofizycznych </a:t>
            </a:r>
          </a:p>
          <a:p>
            <a:pPr algn="ctr">
              <a:buFont typeface="Wingdings" pitchFamily="2" charset="2"/>
              <a:buNone/>
            </a:pPr>
            <a:r>
              <a:rPr lang="pl-PL" sz="1600" dirty="0"/>
              <a:t>danej osoby.</a:t>
            </a:r>
          </a:p>
          <a:p>
            <a:pPr algn="ctr">
              <a:buFont typeface="Wingdings" pitchFamily="2" charset="2"/>
              <a:buNone/>
            </a:pPr>
            <a:r>
              <a:rPr lang="pl-PL" sz="1800" dirty="0"/>
              <a:t> 	Jako </a:t>
            </a:r>
            <a:r>
              <a:rPr lang="pl-PL" sz="1800" b="1" dirty="0"/>
              <a:t>ogólne objawy</a:t>
            </a:r>
            <a:r>
              <a:rPr lang="pl-PL" sz="1800" dirty="0"/>
              <a:t> wymienia się:</a:t>
            </a:r>
            <a:r>
              <a:rPr lang="pl-PL" sz="1600" dirty="0"/>
              <a:t> </a:t>
            </a:r>
          </a:p>
          <a:p>
            <a:pPr algn="ctr">
              <a:buFont typeface="Wingdings" pitchFamily="2" charset="2"/>
              <a:buNone/>
            </a:pPr>
            <a:endParaRPr lang="pl-PL" sz="1600" dirty="0"/>
          </a:p>
          <a:p>
            <a:pPr lvl="1"/>
            <a:r>
              <a:rPr lang="pl-PL" sz="1800" dirty="0"/>
              <a:t>przypływ </a:t>
            </a:r>
            <a:r>
              <a:rPr lang="pl-PL" sz="1800" dirty="0" smtClean="0"/>
              <a:t>energii,</a:t>
            </a:r>
            <a:endParaRPr lang="pl-PL" sz="1800" dirty="0"/>
          </a:p>
          <a:p>
            <a:pPr lvl="1"/>
            <a:r>
              <a:rPr lang="pl-PL" sz="1800" dirty="0"/>
              <a:t>podwyższenie </a:t>
            </a:r>
            <a:r>
              <a:rPr lang="pl-PL" sz="1800" dirty="0" smtClean="0"/>
              <a:t>nastroju,</a:t>
            </a:r>
            <a:endParaRPr lang="pl-PL" sz="1800" dirty="0"/>
          </a:p>
          <a:p>
            <a:pPr lvl="1"/>
            <a:r>
              <a:rPr lang="pl-PL" sz="1800" dirty="0" smtClean="0"/>
              <a:t>rozdrażnienie,</a:t>
            </a:r>
            <a:endParaRPr lang="pl-PL" sz="1800" dirty="0"/>
          </a:p>
          <a:p>
            <a:pPr lvl="1"/>
            <a:r>
              <a:rPr lang="pl-PL" sz="1800" dirty="0"/>
              <a:t>pobudzenie </a:t>
            </a:r>
            <a:r>
              <a:rPr lang="pl-PL" sz="1800" dirty="0" smtClean="0"/>
              <a:t>psychoruchowe,</a:t>
            </a:r>
            <a:endParaRPr lang="pl-PL" sz="1800" dirty="0"/>
          </a:p>
          <a:p>
            <a:pPr lvl="1"/>
            <a:r>
              <a:rPr lang="pl-PL" sz="1800" dirty="0"/>
              <a:t>halucynacje wzrokowo- </a:t>
            </a:r>
            <a:r>
              <a:rPr lang="pl-PL" sz="1800" dirty="0" smtClean="0"/>
              <a:t>słuchowe,</a:t>
            </a:r>
            <a:endParaRPr lang="pl-PL" sz="1800" dirty="0"/>
          </a:p>
          <a:p>
            <a:pPr lvl="1"/>
            <a:r>
              <a:rPr lang="pl-PL" sz="1800" dirty="0"/>
              <a:t>utrata </a:t>
            </a:r>
            <a:r>
              <a:rPr lang="pl-PL" sz="1800" dirty="0" smtClean="0"/>
              <a:t>apetytu,</a:t>
            </a:r>
            <a:endParaRPr lang="pl-PL" sz="1800" dirty="0"/>
          </a:p>
          <a:p>
            <a:pPr lvl="1"/>
            <a:r>
              <a:rPr lang="pl-PL" sz="1800" dirty="0" smtClean="0"/>
              <a:t>bezsenność,</a:t>
            </a:r>
            <a:endParaRPr lang="pl-PL" sz="1800" dirty="0"/>
          </a:p>
          <a:p>
            <a:pPr lvl="1"/>
            <a:r>
              <a:rPr lang="pl-PL" sz="1800" dirty="0"/>
              <a:t>przekrwienie gałek </a:t>
            </a:r>
            <a:r>
              <a:rPr lang="pl-PL" sz="1800" dirty="0" smtClean="0"/>
              <a:t>ocznych, </a:t>
            </a:r>
            <a:endParaRPr lang="pl-PL" sz="1800" dirty="0"/>
          </a:p>
          <a:p>
            <a:pPr lvl="1"/>
            <a:r>
              <a:rPr lang="pl-PL" sz="1800" dirty="0" smtClean="0"/>
              <a:t>wymioty,</a:t>
            </a:r>
            <a:endParaRPr lang="pl-PL" sz="1800" dirty="0"/>
          </a:p>
          <a:p>
            <a:pPr lvl="1"/>
            <a:r>
              <a:rPr lang="pl-PL" sz="1800" dirty="0"/>
              <a:t>biegunka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r>
              <a:rPr lang="pl-PL" sz="1600" b="1" dirty="0" smtClean="0">
                <a:latin typeface="Comic Sans MS" pitchFamily="66" charset="0"/>
              </a:rPr>
              <a:t>Ucieczka od problemów</a:t>
            </a:r>
          </a:p>
          <a:p>
            <a:pPr>
              <a:buNone/>
            </a:pPr>
            <a:r>
              <a:rPr lang="pl-PL" sz="1600" dirty="0" smtClean="0"/>
              <a:t>Narkotyki mogą się wydawać sposobem na ucieczkę od nieprzyjemnej rzeczywistości i poradzenie sobie  z problemami takimi, jak: nadmierne wymagania ze strony szkoły, rozpad rodziny czy trudności w relacjach z rówieśnikami. </a:t>
            </a:r>
          </a:p>
          <a:p>
            <a:pPr>
              <a:buNone/>
            </a:pPr>
            <a:endParaRPr lang="pl-PL" sz="1600" b="1" dirty="0" smtClean="0"/>
          </a:p>
          <a:p>
            <a:r>
              <a:rPr lang="pl-PL" sz="1600" b="1" dirty="0" smtClean="0">
                <a:latin typeface="Comic Sans MS" pitchFamily="66" charset="0"/>
              </a:rPr>
              <a:t>Nuda</a:t>
            </a:r>
          </a:p>
          <a:p>
            <a:pPr>
              <a:buNone/>
            </a:pPr>
            <a:r>
              <a:rPr lang="pl-PL" sz="1600" dirty="0" smtClean="0"/>
              <a:t>Poczucie nudy, brak atrakcyjnych sposobów spędzania wolnego czasu często skłaniają młodzież do sięgania po narkotyki, które stają się w ich przekonaniu, najciekawszym sposobem na wypełnienie czasu i poradzenie sobie z uczuciem znudzenia. </a:t>
            </a:r>
          </a:p>
          <a:p>
            <a:pPr>
              <a:buNone/>
            </a:pPr>
            <a:endParaRPr lang="pl-PL" sz="1600" dirty="0" smtClean="0"/>
          </a:p>
          <a:p>
            <a:r>
              <a:rPr lang="pl-PL" sz="1600" b="1" dirty="0" smtClean="0">
                <a:latin typeface="Comic Sans MS" pitchFamily="66" charset="0"/>
              </a:rPr>
              <a:t>Poszukiwanie pobudzenia </a:t>
            </a:r>
          </a:p>
          <a:p>
            <a:pPr>
              <a:buNone/>
            </a:pPr>
            <a:r>
              <a:rPr lang="pl-PL" sz="1600" dirty="0" smtClean="0"/>
              <a:t>Niektóre nastolatki wierzą, że używanie narkotyków może dawać przyjemne wrażenia fizyczne i psychiczne, a wprowadzenie się w stan silnego pobudzenia pozwala osiągnąć wspaniałe samopoczucie. </a:t>
            </a:r>
          </a:p>
          <a:p>
            <a:pPr>
              <a:buNone/>
            </a:pPr>
            <a:endParaRPr lang="pl-PL" sz="1600" dirty="0"/>
          </a:p>
        </p:txBody>
      </p:sp>
      <p:sp>
        <p:nvSpPr>
          <p:cNvPr id="3" name="Tytuł 2"/>
          <p:cNvSpPr>
            <a:spLocks noGrp="1"/>
          </p:cNvSpPr>
          <p:nvPr>
            <p:ph type="title"/>
          </p:nvPr>
        </p:nvSpPr>
        <p:spPr/>
        <p:txBody>
          <a:bodyPr>
            <a:noAutofit/>
          </a:bodyPr>
          <a:lstStyle/>
          <a:p>
            <a:pPr algn="ctr"/>
            <a:r>
              <a:rPr lang="pl-PL" sz="3200" dirty="0" smtClean="0">
                <a:latin typeface="Comic Sans MS" pitchFamily="66" charset="0"/>
              </a:rPr>
              <a:t>Dlaczego niektóre nastolatki sięgają po narkotyki?</a:t>
            </a:r>
            <a:endParaRPr lang="pl-PL" sz="32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5400600"/>
          </a:xfrm>
        </p:spPr>
        <p:txBody>
          <a:bodyPr>
            <a:noAutofit/>
          </a:bodyPr>
          <a:lstStyle/>
          <a:p>
            <a:r>
              <a:rPr lang="pl-PL" sz="1600" b="1" dirty="0" smtClean="0">
                <a:latin typeface="Comic Sans MS" pitchFamily="66" charset="0"/>
              </a:rPr>
              <a:t>Poczucie pewności siebie w sytuacjach społecznych</a:t>
            </a:r>
          </a:p>
          <a:p>
            <a:pPr>
              <a:buNone/>
            </a:pPr>
            <a:r>
              <a:rPr lang="pl-PL" sz="1600" dirty="0" smtClean="0"/>
              <a:t>Typową cechą młodych ludzi jest poczucie niepewności w sytuacjach społecznych i kontaktach towarzyskich. Niektórzy z nich widzą w narkotykach sposób na dodanie sobie odwagi i pewności siebie w relacjach z rówieśnikami.</a:t>
            </a:r>
          </a:p>
          <a:p>
            <a:pPr>
              <a:buNone/>
            </a:pPr>
            <a:endParaRPr lang="pl-PL" sz="1600" dirty="0" smtClean="0"/>
          </a:p>
          <a:p>
            <a:r>
              <a:rPr lang="pl-PL" sz="1600" b="1" dirty="0" smtClean="0">
                <a:latin typeface="Comic Sans MS" pitchFamily="66" charset="0"/>
              </a:rPr>
              <a:t>Chęć przystosowania się do grupy </a:t>
            </a:r>
          </a:p>
          <a:p>
            <a:pPr>
              <a:buNone/>
            </a:pPr>
            <a:r>
              <a:rPr lang="pl-PL" sz="1600" dirty="0" smtClean="0"/>
              <a:t>Branie narkotyków jest niekiedy rodzajem ceny, jaką się płaci za przynależność do grupy. Młodzi ludzie pragną być akceptowani przez rówieśników, chcą być postrzegani przez kolegów jako „fajni kumple”. Sięgają po narkotyki w</a:t>
            </a:r>
          </a:p>
          <a:p>
            <a:pPr>
              <a:buNone/>
            </a:pPr>
            <a:r>
              <a:rPr lang="pl-PL" sz="1600" dirty="0" smtClean="0"/>
              <a:t>przekonaniu, że pomogą im one w dopasowaniu się do grupy rówieśniczej. </a:t>
            </a:r>
            <a:br>
              <a:rPr lang="pl-PL" sz="1600" dirty="0" smtClean="0"/>
            </a:br>
            <a:r>
              <a:rPr lang="pl-PL" sz="1600" dirty="0" smtClean="0"/>
              <a:t>W sytuacji, gdy najbliżsi koledzy eksperymentują z narkotykami, przeciwstawienie się presji grupy może być bardzo trudne. </a:t>
            </a:r>
          </a:p>
          <a:p>
            <a:pPr>
              <a:buNone/>
            </a:pPr>
            <a:endParaRPr lang="pl-PL" sz="1600" dirty="0" smtClean="0"/>
          </a:p>
          <a:p>
            <a:r>
              <a:rPr lang="pl-PL" sz="1600" b="1" dirty="0" smtClean="0">
                <a:latin typeface="Comic Sans MS" pitchFamily="66" charset="0"/>
              </a:rPr>
              <a:t>Ciekawość</a:t>
            </a:r>
          </a:p>
          <a:p>
            <a:pPr>
              <a:buNone/>
            </a:pPr>
            <a:r>
              <a:rPr lang="pl-PL" sz="1600" dirty="0" smtClean="0"/>
              <a:t>Jednym z motywów eksperymentowania z narkotykami jest ciekawość, która jest naturalną cechą okresu dorastania. Nastolatki często sięgają po narkotyki, ponieważ są ciekawe efektów, jakie one wywołują. </a:t>
            </a:r>
          </a:p>
          <a:p>
            <a:pPr>
              <a:buNone/>
            </a:pPr>
            <a:endParaRPr lang="pl-PL" sz="1100" dirty="0"/>
          </a:p>
        </p:txBody>
      </p:sp>
      <p:sp>
        <p:nvSpPr>
          <p:cNvPr id="3" name="Tytuł 2"/>
          <p:cNvSpPr>
            <a:spLocks noGrp="1"/>
          </p:cNvSpPr>
          <p:nvPr>
            <p:ph type="title"/>
          </p:nvPr>
        </p:nvSpPr>
        <p:spPr>
          <a:xfrm>
            <a:off x="457200" y="274638"/>
            <a:ext cx="8229600" cy="850106"/>
          </a:xfrm>
        </p:spPr>
        <p:txBody>
          <a:bodyPr>
            <a:noAutofit/>
          </a:bodyPr>
          <a:lstStyle/>
          <a:p>
            <a:pPr algn="ctr"/>
            <a:r>
              <a:rPr lang="pl-PL" sz="3200" dirty="0" smtClean="0">
                <a:latin typeface="Comic Sans MS" pitchFamily="66" charset="0"/>
              </a:rPr>
              <a:t>Dlaczego niektóre nastolatki sięgają po narkotyki?</a:t>
            </a:r>
            <a:endParaRPr lang="pl-PL" sz="3200"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988840"/>
            <a:ext cx="8229600" cy="1440160"/>
          </a:xfrm>
        </p:spPr>
        <p:txBody>
          <a:bodyPr>
            <a:normAutofit/>
          </a:bodyPr>
          <a:lstStyle/>
          <a:p>
            <a:pPr algn="ctr"/>
            <a:r>
              <a:rPr lang="pl-PL" dirty="0" smtClean="0">
                <a:latin typeface="Comic Sans MS" pitchFamily="66" charset="0"/>
              </a:rPr>
              <a:t>Dlaczego nastolatki nie biorą narkotyków?</a:t>
            </a:r>
            <a:endParaRPr lang="pl-PL"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4810539"/>
          </a:xfrm>
        </p:spPr>
        <p:txBody>
          <a:bodyPr>
            <a:normAutofit fontScale="32500" lnSpcReduction="20000"/>
          </a:bodyPr>
          <a:lstStyle/>
          <a:p>
            <a:pPr algn="ctr">
              <a:buNone/>
            </a:pPr>
            <a:endParaRPr lang="pl-PL" sz="5600" dirty="0" smtClean="0"/>
          </a:p>
          <a:p>
            <a:pPr algn="ctr">
              <a:buNone/>
            </a:pPr>
            <a:r>
              <a:rPr lang="pl-PL" sz="5600" dirty="0" smtClean="0"/>
              <a:t>Wyniki ogólnopolskich badań ankietowych prowadzonych w szkołach (ESPAD) wskazują, że generalnie od 2003 roku liczba młodzieży mającej kontakt z narkotykami nie wzrasta, a</a:t>
            </a:r>
          </a:p>
          <a:p>
            <a:pPr algn="ctr">
              <a:buNone/>
            </a:pPr>
            <a:r>
              <a:rPr lang="pl-PL" sz="5600" dirty="0" smtClean="0"/>
              <a:t>nawet obserwujemy lekką tendencję spadkową. Zmniejszyła się liczba uczniów potwierdzających eksperymentowanie ze środkami psychoaktywnymi lub deklarujących zainteresowanie spróbowaniem narkotyku. Spada dostępność narkotyków, w tym na terenie szkoły. Zmniejsza się również liczba propozycji spróbowania narkotyku otrzymywanych przez uczniów. Ta tendencja jednak może się szybko odwrócić.</a:t>
            </a:r>
          </a:p>
          <a:p>
            <a:pPr algn="ctr">
              <a:buNone/>
            </a:pPr>
            <a:endParaRPr lang="pl-PL" sz="5600" dirty="0" smtClean="0"/>
          </a:p>
          <a:p>
            <a:pPr algn="ctr">
              <a:buNone/>
            </a:pPr>
            <a:endParaRPr lang="pl-PL" sz="5600" dirty="0" smtClean="0"/>
          </a:p>
          <a:p>
            <a:pPr algn="ctr">
              <a:buNone/>
            </a:pPr>
            <a:r>
              <a:rPr lang="pl-PL" sz="5600" dirty="0" smtClean="0"/>
              <a:t>W opinii uczniów szkół podstawowych i gimnazjalnych rodzice słabo orientują się w tym, co robią i czego doświadczają ich dzieci. Większość uczniów twierdzi, iż rodzice nie mają wiedzy na temat używania alkoholu i narkotyków przez ich dzieci </a:t>
            </a:r>
            <a:r>
              <a:rPr lang="pl-PL" sz="5600" i="1" dirty="0" smtClean="0"/>
              <a:t>(Badania Ursynowskie, Warszawa, 2009)</a:t>
            </a:r>
          </a:p>
          <a:p>
            <a:endParaRPr lang="pl-PL" dirty="0"/>
          </a:p>
        </p:txBody>
      </p:sp>
      <p:sp>
        <p:nvSpPr>
          <p:cNvPr id="2" name="Tytuł 1"/>
          <p:cNvSpPr>
            <a:spLocks noGrp="1"/>
          </p:cNvSpPr>
          <p:nvPr>
            <p:ph type="title"/>
          </p:nvPr>
        </p:nvSpPr>
        <p:spPr>
          <a:xfrm>
            <a:off x="457200" y="274638"/>
            <a:ext cx="8229600" cy="850106"/>
          </a:xfrm>
        </p:spPr>
        <p:txBody>
          <a:bodyPr>
            <a:noAutofit/>
          </a:bodyPr>
          <a:lstStyle/>
          <a:p>
            <a:pPr algn="ctr"/>
            <a:r>
              <a:rPr lang="pl-PL" sz="2800" dirty="0" smtClean="0"/>
              <a:t/>
            </a:r>
            <a:br>
              <a:rPr lang="pl-PL" sz="2800" dirty="0" smtClean="0"/>
            </a:br>
            <a:r>
              <a:rPr lang="pl-PL" sz="2800" dirty="0" smtClean="0">
                <a:latin typeface="Comic Sans MS" pitchFamily="66" charset="0"/>
              </a:rPr>
              <a:t>Kontakt młodzieży z narkotykami w Polsce – trendy i tendencje w ciągu ostatnich 15 lat</a:t>
            </a:r>
            <a:br>
              <a:rPr lang="pl-PL" sz="2800" dirty="0" smtClean="0">
                <a:latin typeface="Comic Sans MS" pitchFamily="66" charset="0"/>
              </a:rPr>
            </a:br>
            <a:endParaRPr lang="pl-PL" sz="2800"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endParaRPr lang="pl-PL" sz="1600" dirty="0" smtClean="0"/>
          </a:p>
          <a:p>
            <a:r>
              <a:rPr lang="pl-PL" sz="1600" dirty="0" smtClean="0"/>
              <a:t>Dezaprobata dla używania narkotyków wyrażana przez znaczące osoby z bliskiego otoczenia (rodziców, przyjaciół, krewnych innych dorosłych);</a:t>
            </a:r>
          </a:p>
          <a:p>
            <a:pPr>
              <a:buNone/>
            </a:pPr>
            <a:endParaRPr lang="pl-PL" sz="1600" dirty="0" smtClean="0"/>
          </a:p>
          <a:p>
            <a:r>
              <a:rPr lang="pl-PL" sz="1600" dirty="0" smtClean="0"/>
              <a:t>Strach przed konsekwencjami prawnymi (wejściem w konflikt z prawem);</a:t>
            </a:r>
          </a:p>
          <a:p>
            <a:pPr>
              <a:buNone/>
            </a:pPr>
            <a:endParaRPr lang="pl-PL" sz="1600" dirty="0" smtClean="0"/>
          </a:p>
          <a:p>
            <a:r>
              <a:rPr lang="pl-PL" sz="1600" dirty="0" smtClean="0"/>
              <a:t>Poważne traktowanie swojej przyszłej roli rodzica. Potrzeba bycia pozytywnym wzorcem dla własnych dzieci;</a:t>
            </a:r>
          </a:p>
          <a:p>
            <a:pPr>
              <a:buNone/>
            </a:pPr>
            <a:endParaRPr lang="pl-PL" sz="1600" dirty="0" smtClean="0"/>
          </a:p>
          <a:p>
            <a:r>
              <a:rPr lang="pl-PL" sz="1600" dirty="0" smtClean="0"/>
              <a:t>Orientacja na zrobienie kariery zawodowej. Używanie narkotyków może uniemożliwić zrealizowanie tych aspiracji życiowych;</a:t>
            </a:r>
          </a:p>
          <a:p>
            <a:pPr>
              <a:buNone/>
            </a:pPr>
            <a:endParaRPr lang="pl-PL" sz="1600" dirty="0" smtClean="0"/>
          </a:p>
          <a:p>
            <a:r>
              <a:rPr lang="pl-PL" sz="1600" dirty="0" smtClean="0"/>
              <a:t>Posiadanie wielu zainteresowań, aktywne spędzanie czasu wolnego (liczne hobby, dorywcza praca zarobkowa, wolontariat);</a:t>
            </a:r>
          </a:p>
          <a:p>
            <a:pPr>
              <a:buNone/>
            </a:pPr>
            <a:endParaRPr lang="pl-PL" sz="1600" dirty="0"/>
          </a:p>
        </p:txBody>
      </p:sp>
      <p:sp>
        <p:nvSpPr>
          <p:cNvPr id="3" name="Tytuł 2"/>
          <p:cNvSpPr>
            <a:spLocks noGrp="1"/>
          </p:cNvSpPr>
          <p:nvPr>
            <p:ph type="title"/>
          </p:nvPr>
        </p:nvSpPr>
        <p:spPr>
          <a:xfrm>
            <a:off x="457200" y="274638"/>
            <a:ext cx="8229600" cy="778098"/>
          </a:xfrm>
        </p:spPr>
        <p:txBody>
          <a:bodyPr>
            <a:normAutofit fontScale="90000"/>
          </a:bodyPr>
          <a:lstStyle/>
          <a:p>
            <a:pPr algn="ctr"/>
            <a:r>
              <a:rPr lang="pl-PL" sz="3600" dirty="0" smtClean="0"/>
              <a:t/>
            </a:r>
            <a:br>
              <a:rPr lang="pl-PL" sz="3600" dirty="0" smtClean="0"/>
            </a:br>
            <a:r>
              <a:rPr lang="pl-PL" sz="3600" dirty="0" smtClean="0"/>
              <a:t/>
            </a:r>
            <a:br>
              <a:rPr lang="pl-PL" sz="3600" dirty="0" smtClean="0"/>
            </a:br>
            <a:r>
              <a:rPr lang="pl-PL" sz="3600" dirty="0" smtClean="0">
                <a:effectLst/>
                <a:latin typeface="Comic Sans MS" pitchFamily="66" charset="0"/>
              </a:rPr>
              <a:t>Co powstrzymuje młodzież przed sięganiem po narkotyki?</a:t>
            </a:r>
            <a:r>
              <a:rPr lang="pl-PL" dirty="0" smtClean="0"/>
              <a:t/>
            </a:r>
            <a:br>
              <a:rPr lang="pl-PL" dirty="0" smtClean="0"/>
            </a:b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endParaRPr lang="pl-PL" sz="1600" dirty="0" smtClean="0"/>
          </a:p>
          <a:p>
            <a:endParaRPr lang="pl-PL" sz="1600" dirty="0" smtClean="0"/>
          </a:p>
          <a:p>
            <a:r>
              <a:rPr lang="pl-PL" sz="1600" dirty="0" smtClean="0"/>
              <a:t>Brak pieniędzy na zakup narkotyków;</a:t>
            </a:r>
          </a:p>
          <a:p>
            <a:pPr>
              <a:buNone/>
            </a:pPr>
            <a:endParaRPr lang="pl-PL" sz="1600" dirty="0" smtClean="0"/>
          </a:p>
          <a:p>
            <a:r>
              <a:rPr lang="pl-PL" sz="1600" dirty="0" smtClean="0"/>
              <a:t>Złe doświadczenie z próbowaniem narkotyków (fatalne samopoczucie, nieprzyjemne objawy);</a:t>
            </a:r>
          </a:p>
          <a:p>
            <a:pPr>
              <a:buNone/>
            </a:pPr>
            <a:endParaRPr lang="pl-PL" sz="1600" dirty="0" smtClean="0"/>
          </a:p>
          <a:p>
            <a:r>
              <a:rPr lang="pl-PL" sz="1600" dirty="0" smtClean="0"/>
              <a:t>Przekonanie, że narkotyki rujnują zdrowie człowieka;</a:t>
            </a:r>
          </a:p>
          <a:p>
            <a:pPr>
              <a:buNone/>
            </a:pPr>
            <a:endParaRPr lang="pl-PL" sz="1600" dirty="0" smtClean="0"/>
          </a:p>
          <a:p>
            <a:r>
              <a:rPr lang="pl-PL" sz="1600" dirty="0" smtClean="0"/>
              <a:t>Obawa przed uzależnieniem się;</a:t>
            </a:r>
          </a:p>
          <a:p>
            <a:pPr>
              <a:buNone/>
            </a:pPr>
            <a:endParaRPr lang="pl-PL" sz="1600" dirty="0" smtClean="0"/>
          </a:p>
          <a:p>
            <a:r>
              <a:rPr lang="pl-PL" sz="1600" dirty="0" smtClean="0"/>
              <a:t>Obawa przed utratą kontroli nad sobą. Pod wpływem narkotyków można zrobić coś, czego później będzie się żałować.</a:t>
            </a:r>
            <a:endParaRPr lang="pl-PL" dirty="0" smtClean="0"/>
          </a:p>
          <a:p>
            <a:endParaRPr lang="pl-PL" dirty="0"/>
          </a:p>
        </p:txBody>
      </p:sp>
      <p:sp>
        <p:nvSpPr>
          <p:cNvPr id="3" name="Tytuł 2"/>
          <p:cNvSpPr>
            <a:spLocks noGrp="1"/>
          </p:cNvSpPr>
          <p:nvPr>
            <p:ph type="title"/>
          </p:nvPr>
        </p:nvSpPr>
        <p:spPr/>
        <p:txBody>
          <a:bodyPr>
            <a:noAutofit/>
          </a:bodyPr>
          <a:lstStyle/>
          <a:p>
            <a:pPr algn="ctr"/>
            <a:r>
              <a:rPr lang="pl-PL" sz="3200" dirty="0" smtClean="0">
                <a:effectLst/>
                <a:latin typeface="Comic Sans MS" pitchFamily="66" charset="0"/>
              </a:rPr>
              <a:t>Co powstrzymuje młodzież przed sięganiem po narkotyki?</a:t>
            </a:r>
            <a:endParaRPr lang="pl-PL" sz="3200" dirty="0">
              <a:effectLst/>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r">
              <a:buNone/>
            </a:pPr>
            <a:endParaRPr lang="pl-PL" dirty="0" smtClean="0"/>
          </a:p>
          <a:p>
            <a:pPr algn="r">
              <a:buNone/>
            </a:pPr>
            <a:endParaRPr lang="pl-PL" dirty="0" smtClean="0"/>
          </a:p>
          <a:p>
            <a:pPr algn="r">
              <a:buNone/>
            </a:pPr>
            <a:endParaRPr lang="pl-PL" dirty="0" smtClean="0"/>
          </a:p>
          <a:p>
            <a:pPr algn="r">
              <a:buNone/>
            </a:pPr>
            <a:endParaRPr lang="pl-PL" dirty="0" smtClean="0"/>
          </a:p>
          <a:p>
            <a:pPr algn="ctr">
              <a:buNone/>
            </a:pPr>
            <a:r>
              <a:rPr lang="pl-PL" sz="4000" b="1" dirty="0" smtClean="0"/>
              <a:t>DZIĘKUJĘ </a:t>
            </a:r>
            <a:r>
              <a:rPr lang="pl-PL" sz="4000" b="1" dirty="0" smtClean="0">
                <a:sym typeface="Wingdings" pitchFamily="2" charset="2"/>
              </a:rPr>
              <a:t></a:t>
            </a:r>
            <a:endParaRPr lang="pl-PL" sz="4000" b="1" dirty="0"/>
          </a:p>
        </p:txBody>
      </p:sp>
      <p:sp>
        <p:nvSpPr>
          <p:cNvPr id="3" name="Tytuł 2"/>
          <p:cNvSpPr>
            <a:spLocks noGrp="1"/>
          </p:cNvSpPr>
          <p:nvPr>
            <p:ph type="title"/>
          </p:nvPr>
        </p:nvSpPr>
        <p:spPr>
          <a:xfrm flipV="1">
            <a:off x="457200" y="-1179512"/>
            <a:ext cx="8229600" cy="216024"/>
          </a:xfrm>
        </p:spPr>
        <p:txBody>
          <a:bodyPr>
            <a:normAutofit fontScale="90000"/>
          </a:bodyPr>
          <a:lstStyle/>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256584"/>
          </a:xfrm>
        </p:spPr>
        <p:txBody>
          <a:bodyPr>
            <a:noAutofit/>
          </a:bodyPr>
          <a:lstStyle/>
          <a:p>
            <a:pPr algn="ctr">
              <a:buNone/>
            </a:pPr>
            <a:r>
              <a:rPr lang="pl-PL" sz="1600" dirty="0" smtClean="0"/>
              <a:t>Przemysł narkotykowy przynosi krociowe zyski. Rozwój tego przemysłu jest jednak hamowany przez działania ważnych instytucji międzynarodowych i krajową politykę antynarkotykową. Stałe aktualizowanie przepisów prawa, coraz bardziej skuteczna kontrola granic, ściganie producentów i dilerów, monitoring wizyjny i dyżury nauczycieli w szkole, a także działania profilaktyczne prowadzone wobec dzieci i młodzieży przynoszą efekty. Spadek dostępności narkotyków i obawa młodzieży przed wejściem w</a:t>
            </a:r>
          </a:p>
          <a:p>
            <a:pPr algn="ctr">
              <a:buNone/>
            </a:pPr>
            <a:r>
              <a:rPr lang="pl-PL" sz="1600" dirty="0" smtClean="0"/>
              <a:t>konflikt z prawem powodują, że liczba użytkowników narkotyków, zwłaszcza w Polsce, jak już wspomniano, nie wzrasta. Powoduje to zmniejszenie zysków producentów i handlarzy. </a:t>
            </a:r>
          </a:p>
          <a:p>
            <a:pPr algn="ctr">
              <a:buNone/>
            </a:pPr>
            <a:endParaRPr lang="pl-PL" sz="1600" dirty="0" smtClean="0"/>
          </a:p>
          <a:p>
            <a:pPr algn="ctr">
              <a:buNone/>
            </a:pPr>
            <a:r>
              <a:rPr lang="pl-PL" sz="1800" b="1" dirty="0" smtClean="0"/>
              <a:t>Przemysł narkotykowy wprowadza więc na rynek nowe środki, które nie figurują na liście substancji zabronionych. Taką próbą ominięcia przepisów prawa są właśnie „dopalacze”. </a:t>
            </a:r>
          </a:p>
          <a:p>
            <a:pPr algn="ctr">
              <a:buNone/>
            </a:pPr>
            <a:endParaRPr lang="pl-PL" sz="1600" dirty="0" smtClean="0"/>
          </a:p>
          <a:p>
            <a:pPr algn="ctr">
              <a:buNone/>
            </a:pPr>
            <a:r>
              <a:rPr lang="pl-PL" sz="1600" dirty="0" smtClean="0"/>
              <a:t>Ich promocja, jako środków użytecznych i bezpiecznych, prowadzona jest na licznych, specjalnie utworzonych stronach internetowych adresowanych do młodych odbiorców. </a:t>
            </a:r>
            <a:endParaRPr lang="pl-PL" sz="1600" dirty="0"/>
          </a:p>
        </p:txBody>
      </p:sp>
      <p:sp>
        <p:nvSpPr>
          <p:cNvPr id="3" name="Tytuł 2"/>
          <p:cNvSpPr>
            <a:spLocks noGrp="1"/>
          </p:cNvSpPr>
          <p:nvPr>
            <p:ph type="title"/>
          </p:nvPr>
        </p:nvSpPr>
        <p:spPr>
          <a:xfrm>
            <a:off x="457200" y="274638"/>
            <a:ext cx="8229600" cy="850106"/>
          </a:xfrm>
        </p:spPr>
        <p:txBody>
          <a:bodyPr>
            <a:normAutofit/>
          </a:bodyPr>
          <a:lstStyle/>
          <a:p>
            <a:pPr algn="ctr"/>
            <a:r>
              <a:rPr lang="pl-PL" sz="2800" dirty="0" smtClean="0">
                <a:latin typeface="Comic Sans MS" pitchFamily="66" charset="0"/>
              </a:rPr>
              <a:t>Dlaczego pojawiły się dopalacze?</a:t>
            </a:r>
            <a:endParaRPr lang="pl-PL" sz="28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lgn="ctr">
              <a:buNone/>
            </a:pPr>
            <a:r>
              <a:rPr lang="pl-PL" dirty="0" smtClean="0"/>
              <a:t>Nazwa nie posiada charakteru naukowego; jest to raczej termin używany potocznie dla określenia grupy różnych substancji lub ich mieszanek o rzekomym bądź faktycznym działaniu psychoaktywnym. Reklamowane są m.in. jako „smart </a:t>
            </a:r>
            <a:r>
              <a:rPr lang="pl-PL" dirty="0" err="1" smtClean="0"/>
              <a:t>drugs</a:t>
            </a:r>
            <a:r>
              <a:rPr lang="pl-PL" dirty="0" smtClean="0"/>
              <a:t>” („sprytne substancje, zwiększające spryt i inteligencję”) – usprawniające pamięć, koncentrację uwagi. </a:t>
            </a:r>
          </a:p>
          <a:p>
            <a:pPr algn="ctr">
              <a:buNone/>
            </a:pPr>
            <a:endParaRPr lang="pl-PL" dirty="0" smtClean="0"/>
          </a:p>
          <a:p>
            <a:pPr algn="ctr">
              <a:buNone/>
            </a:pPr>
            <a:r>
              <a:rPr lang="pl-PL" dirty="0" smtClean="0"/>
              <a:t>W zależności od typu produktu, imitują swoje nielegalne odpowiedniki: środki stymulujące (podobnie jak amfetamina), </a:t>
            </a:r>
            <a:r>
              <a:rPr lang="pl-PL" dirty="0" err="1" smtClean="0"/>
              <a:t>euforyzujące</a:t>
            </a:r>
            <a:r>
              <a:rPr lang="pl-PL" dirty="0" smtClean="0"/>
              <a:t> (jak tabletki ekstazy), relaksujące (jak konopie indyjskie), a nawet halucynogenne (jak LSD). </a:t>
            </a:r>
          </a:p>
          <a:p>
            <a:pPr algn="ctr">
              <a:buNone/>
            </a:pPr>
            <a:r>
              <a:rPr lang="pl-PL" dirty="0" smtClean="0"/>
              <a:t>Są wśród nich substancje pochodzenia zarówno syntetycznego, jak i naturalnego (roślinnego). </a:t>
            </a:r>
          </a:p>
          <a:p>
            <a:pPr algn="ctr">
              <a:buNone/>
            </a:pPr>
            <a:endParaRPr lang="pl-PL" dirty="0" smtClean="0"/>
          </a:p>
          <a:p>
            <a:pPr algn="ctr">
              <a:buNone/>
            </a:pPr>
            <a:r>
              <a:rPr lang="pl-PL" dirty="0" smtClean="0"/>
              <a:t>Wiele z nich ma atrakcyjne, zachęcające nazwy, jak: „Szałwia wieszcza”, „Zioła marzeń”, „Ogon lwa, itp.</a:t>
            </a:r>
          </a:p>
          <a:p>
            <a:pPr algn="ctr">
              <a:buNone/>
            </a:pPr>
            <a:endParaRPr lang="pl-PL" dirty="0"/>
          </a:p>
        </p:txBody>
      </p:sp>
      <p:sp>
        <p:nvSpPr>
          <p:cNvPr id="3" name="Tytuł 2"/>
          <p:cNvSpPr>
            <a:spLocks noGrp="1"/>
          </p:cNvSpPr>
          <p:nvPr>
            <p:ph type="title"/>
          </p:nvPr>
        </p:nvSpPr>
        <p:spPr/>
        <p:txBody>
          <a:bodyPr>
            <a:normAutofit/>
          </a:bodyPr>
          <a:lstStyle/>
          <a:p>
            <a:pPr algn="ctr"/>
            <a:r>
              <a:rPr lang="pl-PL" sz="3200" dirty="0" smtClean="0">
                <a:latin typeface="Comic Sans MS" pitchFamily="66" charset="0"/>
              </a:rPr>
              <a:t>Co to są „dopalacze”?</a:t>
            </a:r>
            <a:endParaRPr lang="pl-PL" sz="32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defRPr/>
            </a:pPr>
            <a:r>
              <a:rPr lang="pl-PL" dirty="0" smtClean="0"/>
              <a:t>Od 2008 r. w Polsce produkty o działaniu psychoaktywnym sporadycznie pojawiały się w Internecie, w sklepach ze sprzedażą wysyłkową.</a:t>
            </a:r>
          </a:p>
          <a:p>
            <a:pPr>
              <a:defRPr/>
            </a:pPr>
            <a:r>
              <a:rPr lang="pl-PL" dirty="0" smtClean="0"/>
              <a:t>Początek 2008r. – pojawiły się pierwsze informacje na temat witryny internetowej </a:t>
            </a:r>
            <a:r>
              <a:rPr lang="pl-PL" dirty="0" err="1" smtClean="0">
                <a:hlinkClick r:id="rId2"/>
              </a:rPr>
              <a:t>www.dopalacze.com</a:t>
            </a:r>
            <a:r>
              <a:rPr lang="pl-PL" dirty="0" smtClean="0"/>
              <a:t>. Sklep jako pierwszy w Polsce oferował w sprzedaży wysyłkowej legalne substancje psychoaktywne na dużą skalę, a zarazem w profesjonalnej oprawie marketingowej.</a:t>
            </a:r>
          </a:p>
          <a:p>
            <a:endParaRPr lang="pl-PL" dirty="0"/>
          </a:p>
        </p:txBody>
      </p:sp>
      <p:sp>
        <p:nvSpPr>
          <p:cNvPr id="3" name="Tytuł 2"/>
          <p:cNvSpPr>
            <a:spLocks noGrp="1"/>
          </p:cNvSpPr>
          <p:nvPr>
            <p:ph type="title"/>
          </p:nvPr>
        </p:nvSpPr>
        <p:spPr/>
        <p:txBody>
          <a:bodyPr>
            <a:normAutofit fontScale="90000"/>
          </a:bodyPr>
          <a:lstStyle/>
          <a:p>
            <a:pPr algn="ctr"/>
            <a:r>
              <a:rPr lang="pl-PL" dirty="0" smtClean="0">
                <a:latin typeface="Comic Sans MS" pitchFamily="66" charset="0"/>
              </a:rPr>
              <a:t>Dopalacze – sytuacja prawna i społeczna w Polsce</a:t>
            </a:r>
            <a:endParaRPr lang="pl-PL"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620688"/>
            <a:ext cx="8229600" cy="5386603"/>
          </a:xfrm>
        </p:spPr>
        <p:txBody>
          <a:bodyPr/>
          <a:lstStyle/>
          <a:p>
            <a:r>
              <a:rPr lang="pl-PL" dirty="0" smtClean="0"/>
              <a:t>Przełom sierpnia i września 2008 r. – w Łodzi powstał pierwszy stacjonarny sklep z dopalaczami. Fakt powstania sklepu wywołał szeroką debatę społeczną oraz zainteresowanie ze strony mediów, społeczności lokalnej i władz. Okazało się, że nie ma prawnych instrumentów pozwalających na zamknięcie sklepów. </a:t>
            </a:r>
          </a:p>
          <a:p>
            <a:pPr algn="ctr">
              <a:buNone/>
            </a:pPr>
            <a:endParaRPr lang="pl-PL" dirty="0" smtClean="0"/>
          </a:p>
          <a:p>
            <a:pPr algn="ctr">
              <a:buNone/>
            </a:pPr>
            <a:r>
              <a:rPr lang="pl-PL" dirty="0" smtClean="0"/>
              <a:t>Oferowane produkty sprzedawano pod szyldem „ wyrobów kolekcjonerskich”.</a:t>
            </a:r>
          </a:p>
          <a:p>
            <a:endParaRPr lang="pl-PL" dirty="0"/>
          </a:p>
        </p:txBody>
      </p:sp>
      <p:sp>
        <p:nvSpPr>
          <p:cNvPr id="3" name="Tytuł 2"/>
          <p:cNvSpPr>
            <a:spLocks noGrp="1"/>
          </p:cNvSpPr>
          <p:nvPr>
            <p:ph type="title"/>
          </p:nvPr>
        </p:nvSpPr>
        <p:spPr>
          <a:xfrm flipV="1">
            <a:off x="457200" y="-963488"/>
            <a:ext cx="8229600" cy="360040"/>
          </a:xfrm>
        </p:spPr>
        <p:txBody>
          <a:bodyPr>
            <a:normAutofit fontScale="90000"/>
          </a:bodyPr>
          <a:lstStyle/>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sz="3100" dirty="0" smtClean="0"/>
              <a:t/>
            </a:r>
            <a:br>
              <a:rPr lang="pl-PL" sz="3100" dirty="0" smtClean="0"/>
            </a:br>
            <a:r>
              <a:rPr lang="pl-PL" sz="3100" dirty="0" smtClean="0"/>
              <a:t/>
            </a:r>
            <a:br>
              <a:rPr lang="pl-PL" sz="3100" dirty="0" smtClean="0"/>
            </a:br>
            <a:r>
              <a:rPr lang="pl-PL" sz="3100" dirty="0" smtClean="0"/>
              <a:t>Do końca 2009 r. powstało ponad 40 stacjonarnych punktów sprzedaży dopalaczy.</a:t>
            </a:r>
            <a:r>
              <a:rPr lang="pl-PL" dirty="0" smtClean="0"/>
              <a:t/>
            </a:r>
            <a:br>
              <a:rPr lang="pl-PL" dirty="0" smtClean="0"/>
            </a:br>
            <a:endParaRPr lang="pl-PL" dirty="0"/>
          </a:p>
        </p:txBody>
      </p:sp>
      <p:pic>
        <p:nvPicPr>
          <p:cNvPr id="4" name="Picture 2" descr="C:\Users\Kajdziorka\Desktop\bilde.jpg"/>
          <p:cNvPicPr>
            <a:picLocks noGrp="1" noChangeAspect="1" noChangeArrowheads="1"/>
          </p:cNvPicPr>
          <p:nvPr>
            <p:ph idx="1"/>
          </p:nvPr>
        </p:nvPicPr>
        <p:blipFill>
          <a:blip r:embed="rId2" cstate="print"/>
          <a:srcRect/>
          <a:stretch>
            <a:fillRect/>
          </a:stretch>
        </p:blipFill>
        <p:spPr bwMode="auto">
          <a:xfrm>
            <a:off x="1043608" y="1772816"/>
            <a:ext cx="7200800" cy="417646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548680"/>
            <a:ext cx="8229600" cy="5458611"/>
          </a:xfrm>
        </p:spPr>
        <p:txBody>
          <a:bodyPr>
            <a:normAutofit fontScale="92500" lnSpcReduction="10000"/>
          </a:bodyPr>
          <a:lstStyle/>
          <a:p>
            <a:pPr algn="ctr">
              <a:buNone/>
            </a:pPr>
            <a:r>
              <a:rPr lang="pl-PL" sz="2800" dirty="0" smtClean="0"/>
              <a:t>Dodatkowo, dopalacze wprowadzono do  obrotu jako "produkty kolekcjonerskie, nie nadające się do spożycia", w związku z czym  nie podlegały one kontroli Państwowej Inspekcji Farmaceutycznej. Substancje w nich zawarte nie znajdowały się na liście środków zakazanych ustawą o przeciwdziałaniu narkomanii, więc mogły być sprzedawane w legalnie działających sklepach. Dopiero po akcji zamykania sklepów z dopalaczami w październiku 2010 służby państwowe weszły w posiadanie znacznej liczby próbek tych preparatów, których wszystkich jednak nie zdołano przebadać.</a:t>
            </a:r>
            <a:endParaRPr lang="pl-PL" dirty="0"/>
          </a:p>
        </p:txBody>
      </p:sp>
      <p:sp>
        <p:nvSpPr>
          <p:cNvPr id="3" name="Tytuł 2"/>
          <p:cNvSpPr>
            <a:spLocks noGrp="1"/>
          </p:cNvSpPr>
          <p:nvPr>
            <p:ph type="title"/>
          </p:nvPr>
        </p:nvSpPr>
        <p:spPr>
          <a:xfrm>
            <a:off x="457200" y="-891480"/>
            <a:ext cx="8229600" cy="72008"/>
          </a:xfrm>
        </p:spPr>
        <p:txBody>
          <a:bodyPr>
            <a:normAutofit fontScale="90000"/>
          </a:bodyPr>
          <a:lstStyle/>
          <a:p>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620688"/>
            <a:ext cx="8229600" cy="5386603"/>
          </a:xfrm>
        </p:spPr>
        <p:txBody>
          <a:bodyPr/>
          <a:lstStyle/>
          <a:p>
            <a:endParaRPr lang="pl-PL" sz="2400" dirty="0" smtClean="0"/>
          </a:p>
          <a:p>
            <a:r>
              <a:rPr lang="pl-PL" sz="2400" dirty="0" smtClean="0"/>
              <a:t>Nowelizacja ustawy o przeciwdziałaniu narkomani z 20 marca 2009 zwiększyła listę zakazanych substancji o kilkanaście, była pierwszą ogólnopaństwową próbą ograniczenia legalnego handlu dopalaczami w Polsce </a:t>
            </a:r>
            <a:r>
              <a:rPr lang="pl-PL" sz="2400" u="sng" dirty="0" smtClean="0"/>
              <a:t>nie przyniosła żadnego efektu</a:t>
            </a:r>
            <a:r>
              <a:rPr lang="pl-PL" sz="2400" dirty="0" smtClean="0"/>
              <a:t> – producenci szybko zastąpili wyłączone substancje innymi.  </a:t>
            </a:r>
          </a:p>
          <a:p>
            <a:pPr>
              <a:buNone/>
            </a:pPr>
            <a:endParaRPr lang="pl-PL" sz="2400" dirty="0" smtClean="0"/>
          </a:p>
          <a:p>
            <a:pPr algn="ctr">
              <a:buNone/>
            </a:pPr>
            <a:r>
              <a:rPr lang="pl-PL" sz="2400" dirty="0" smtClean="0"/>
              <a:t>W lutym 2009 działały w Polsce 42 sklepy </a:t>
            </a:r>
            <a:br>
              <a:rPr lang="pl-PL" sz="2400" dirty="0" smtClean="0"/>
            </a:br>
            <a:r>
              <a:rPr lang="pl-PL" sz="2400" dirty="0" smtClean="0"/>
              <a:t>z dopalaczami, natomiast w ramach akcji </a:t>
            </a:r>
            <a:br>
              <a:rPr lang="pl-PL" sz="2400" dirty="0" smtClean="0"/>
            </a:br>
            <a:r>
              <a:rPr lang="pl-PL" sz="2400" dirty="0" smtClean="0"/>
              <a:t>z października 2010 na podstawie decyzji minister zdrowia  zamknięto ich ponad 1300.</a:t>
            </a:r>
          </a:p>
          <a:p>
            <a:pPr>
              <a:buNone/>
            </a:pPr>
            <a:endParaRPr lang="pl-PL" sz="2400" dirty="0" smtClean="0"/>
          </a:p>
          <a:p>
            <a:endParaRPr lang="pl-PL" dirty="0"/>
          </a:p>
        </p:txBody>
      </p:sp>
      <p:sp>
        <p:nvSpPr>
          <p:cNvPr id="3" name="Tytuł 2"/>
          <p:cNvSpPr>
            <a:spLocks noGrp="1"/>
          </p:cNvSpPr>
          <p:nvPr>
            <p:ph type="title"/>
          </p:nvPr>
        </p:nvSpPr>
        <p:spPr>
          <a:xfrm>
            <a:off x="457200" y="-531440"/>
            <a:ext cx="8229600" cy="72008"/>
          </a:xfrm>
        </p:spPr>
        <p:txBody>
          <a:bodyPr>
            <a:normAutofit fontScale="90000"/>
          </a:bodyPr>
          <a:lstStyle/>
          <a:p>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345</TotalTime>
  <Words>1385</Words>
  <Application>Microsoft Office PowerPoint</Application>
  <PresentationFormat>Pokaz na ekranie (4:3)</PresentationFormat>
  <Paragraphs>136</Paragraphs>
  <Slides>22</Slides>
  <Notes>10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Hol</vt:lpstr>
      <vt:lpstr>           DOPALACZE -</vt:lpstr>
      <vt:lpstr> Kontakt młodzieży z narkotykami w Polsce – trendy i tendencje w ciągu ostatnich 15 lat </vt:lpstr>
      <vt:lpstr>Dlaczego pojawiły się dopalacze?</vt:lpstr>
      <vt:lpstr>Co to są „dopalacze”?</vt:lpstr>
      <vt:lpstr>Dopalacze – sytuacja prawna i społeczna w Polsce</vt:lpstr>
      <vt:lpstr>Slajd 6</vt:lpstr>
      <vt:lpstr>  Do końca 2009 r. powstało ponad 40 stacjonarnych punktów sprzedaży dopalaczy. </vt:lpstr>
      <vt:lpstr>Slajd 8</vt:lpstr>
      <vt:lpstr>Slajd 9</vt:lpstr>
      <vt:lpstr>Slajd 10</vt:lpstr>
      <vt:lpstr>Mimo to dopalacze zbierają żniwo.   O czym dowiadujemy się niemal codziennie  z mediów.  </vt:lpstr>
      <vt:lpstr>Slajd 12</vt:lpstr>
      <vt:lpstr>Slajd 13</vt:lpstr>
      <vt:lpstr>            www.dopalaczeinfo.pl  </vt:lpstr>
      <vt:lpstr>WAŻNE STRONY INTERNETOWE</vt:lpstr>
      <vt:lpstr>OBJAWY UŻYWANIA</vt:lpstr>
      <vt:lpstr>Dlaczego niektóre nastolatki sięgają po narkotyki?</vt:lpstr>
      <vt:lpstr>Dlaczego niektóre nastolatki sięgają po narkotyki?</vt:lpstr>
      <vt:lpstr>Dlaczego nastolatki nie biorą narkotyków?</vt:lpstr>
      <vt:lpstr>  Co powstrzymuje młodzież przed sięganiem po narkotyki? </vt:lpstr>
      <vt:lpstr>Co powstrzymuje młodzież przed sięganiem po narkotyki?</vt:lpstr>
      <vt:lpstr>Slajd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NOWE ZAGROŻENIA - DOPALACZE</dc:title>
  <dc:creator>Robert i Agnieszka</dc:creator>
  <cp:lastModifiedBy>Robert i Agnieszka</cp:lastModifiedBy>
  <cp:revision>40</cp:revision>
  <dcterms:created xsi:type="dcterms:W3CDTF">2014-11-09T14:13:06Z</dcterms:created>
  <dcterms:modified xsi:type="dcterms:W3CDTF">2014-12-01T20:45:48Z</dcterms:modified>
</cp:coreProperties>
</file>