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3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86" r:id="rId18"/>
    <p:sldId id="272" r:id="rId19"/>
    <p:sldId id="287" r:id="rId20"/>
    <p:sldId id="288" r:id="rId21"/>
    <p:sldId id="273" r:id="rId22"/>
    <p:sldId id="289" r:id="rId23"/>
    <p:sldId id="274" r:id="rId24"/>
    <p:sldId id="276" r:id="rId25"/>
    <p:sldId id="277" r:id="rId26"/>
    <p:sldId id="285" r:id="rId27"/>
    <p:sldId id="279" r:id="rId28"/>
    <p:sldId id="280" r:id="rId29"/>
    <p:sldId id="283" r:id="rId30"/>
    <p:sldId id="281" r:id="rId31"/>
    <p:sldId id="284" r:id="rId32"/>
    <p:sldId id="282" r:id="rId33"/>
    <p:sldId id="290" r:id="rId3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42" autoAdjust="0"/>
    <p:restoredTop sz="94667" autoAdjust="0"/>
  </p:normalViewPr>
  <p:slideViewPr>
    <p:cSldViewPr>
      <p:cViewPr>
        <p:scale>
          <a:sx n="80" d="100"/>
          <a:sy n="80" d="100"/>
        </p:scale>
        <p:origin x="-870" y="192"/>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0E17B8-7C07-4F10-AF4A-40B9D9191C05}" type="datetimeFigureOut">
              <a:rPr lang="pl-PL" smtClean="0"/>
              <a:pPr/>
              <a:t>2013-10-04</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1618BD-885D-4E7C-8A8D-278D3F67DADF}"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831618BD-885D-4E7C-8A8D-278D3F67DADF}" type="slidenum">
              <a:rPr lang="pl-PL" smtClean="0"/>
              <a:pPr/>
              <a:t>1</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Łącznik prost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546DF0D5-FF50-46F3-B8BA-1BCFB4567BB9}" type="datetimeFigureOut">
              <a:rPr lang="pl-PL" smtClean="0"/>
              <a:pPr/>
              <a:t>2013-10-04</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D15079CB-DD81-41CA-A9E3-926820788734}" type="slidenum">
              <a:rPr lang="pl-PL" smtClean="0"/>
              <a:pPr/>
              <a:t>‹#›</a:t>
            </a:fld>
            <a:endParaRPr lang="pl-PL"/>
          </a:p>
        </p:txBody>
      </p:sp>
    </p:spTree>
  </p:cSld>
  <p:clrMapOvr>
    <a:masterClrMapping/>
  </p:clrMapOvr>
  <p:transition advTm="0">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546DF0D5-FF50-46F3-B8BA-1BCFB4567BB9}" type="datetimeFigureOut">
              <a:rPr lang="pl-PL" smtClean="0"/>
              <a:pPr/>
              <a:t>2013-10-04</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D15079CB-DD81-41CA-A9E3-926820788734}" type="slidenum">
              <a:rPr lang="pl-PL" smtClean="0"/>
              <a:pPr/>
              <a:t>‹#›</a:t>
            </a:fld>
            <a:endParaRPr lang="pl-PL"/>
          </a:p>
        </p:txBody>
      </p:sp>
    </p:spTree>
  </p:cSld>
  <p:clrMapOvr>
    <a:masterClrMapping/>
  </p:clrMapOvr>
  <p:transition advTm="0">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546DF0D5-FF50-46F3-B8BA-1BCFB4567BB9}" type="datetimeFigureOut">
              <a:rPr lang="pl-PL" smtClean="0"/>
              <a:pPr/>
              <a:t>2013-10-04</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D15079CB-DD81-41CA-A9E3-926820788734}" type="slidenum">
              <a:rPr lang="pl-PL" smtClean="0"/>
              <a:pPr/>
              <a:t>‹#›</a:t>
            </a:fld>
            <a:endParaRPr lang="pl-PL"/>
          </a:p>
        </p:txBody>
      </p:sp>
    </p:spTree>
  </p:cSld>
  <p:clrMapOvr>
    <a:masterClrMapping/>
  </p:clrMapOvr>
  <p:transition advTm="0">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546DF0D5-FF50-46F3-B8BA-1BCFB4567BB9}" type="datetimeFigureOut">
              <a:rPr lang="pl-PL" smtClean="0"/>
              <a:pPr/>
              <a:t>2013-10-04</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D15079CB-DD81-41CA-A9E3-926820788734}" type="slidenum">
              <a:rPr lang="pl-PL" smtClean="0"/>
              <a:pPr/>
              <a:t>‹#›</a:t>
            </a:fld>
            <a:endParaRPr lang="pl-PL"/>
          </a:p>
        </p:txBody>
      </p:sp>
      <p:sp>
        <p:nvSpPr>
          <p:cNvPr id="7" name="Tytuł 6"/>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transition advTm="0">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546DF0D5-FF50-46F3-B8BA-1BCFB4567BB9}" type="datetimeFigureOut">
              <a:rPr lang="pl-PL" smtClean="0"/>
              <a:pPr/>
              <a:t>2013-10-04</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D15079CB-DD81-41CA-A9E3-926820788734}" type="slidenum">
              <a:rPr lang="pl-PL" smtClean="0"/>
              <a:pPr/>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advTm="0">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546DF0D5-FF50-46F3-B8BA-1BCFB4567BB9}" type="datetimeFigureOut">
              <a:rPr lang="pl-PL" smtClean="0"/>
              <a:pPr/>
              <a:t>2013-10-04</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D15079CB-DD81-41CA-A9E3-926820788734}" type="slidenum">
              <a:rPr lang="pl-PL" smtClean="0"/>
              <a:pPr/>
              <a:t>‹#›</a:t>
            </a:fld>
            <a:endParaRPr lang="pl-PL"/>
          </a:p>
        </p:txBody>
      </p:sp>
      <p:sp>
        <p:nvSpPr>
          <p:cNvPr id="8" name="Tytuł 7"/>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transition advTm="0">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546DF0D5-FF50-46F3-B8BA-1BCFB4567BB9}" type="datetimeFigureOut">
              <a:rPr lang="pl-PL" smtClean="0"/>
              <a:pPr/>
              <a:t>2013-10-04</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D15079CB-DD81-41CA-A9E3-926820788734}"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transition advTm="0">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extLst/>
          </a:lstStyle>
          <a:p>
            <a:fld id="{546DF0D5-FF50-46F3-B8BA-1BCFB4567BB9}" type="datetimeFigureOut">
              <a:rPr lang="pl-PL" smtClean="0"/>
              <a:pPr/>
              <a:t>2013-10-04</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D15079CB-DD81-41CA-A9E3-926820788734}" type="slidenum">
              <a:rPr lang="pl-PL" smtClean="0"/>
              <a:pPr/>
              <a:t>‹#›</a:t>
            </a:fld>
            <a:endParaRPr lang="pl-PL"/>
          </a:p>
        </p:txBody>
      </p:sp>
      <p:sp>
        <p:nvSpPr>
          <p:cNvPr id="6" name="Tytuł 5"/>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transition advTm="0">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546DF0D5-FF50-46F3-B8BA-1BCFB4567BB9}" type="datetimeFigureOut">
              <a:rPr lang="pl-PL" smtClean="0"/>
              <a:pPr/>
              <a:t>2013-10-04</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D15079CB-DD81-41CA-A9E3-926820788734}" type="slidenum">
              <a:rPr lang="pl-PL" smtClean="0"/>
              <a:pPr/>
              <a:t>‹#›</a:t>
            </a:fld>
            <a:endParaRPr lang="pl-PL"/>
          </a:p>
        </p:txBody>
      </p:sp>
    </p:spTree>
  </p:cSld>
  <p:clrMapOvr>
    <a:masterClrMapping/>
  </p:clrMapOvr>
  <p:transition advTm="0">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extLst/>
          </a:lstStyle>
          <a:p>
            <a:fld id="{546DF0D5-FF50-46F3-B8BA-1BCFB4567BB9}" type="datetimeFigureOut">
              <a:rPr lang="pl-PL" smtClean="0"/>
              <a:pPr/>
              <a:t>2013-10-04</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D15079CB-DD81-41CA-A9E3-926820788734}"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transition advTm="0">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smtClean="0"/>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546DF0D5-FF50-46F3-B8BA-1BCFB4567BB9}" type="datetimeFigureOut">
              <a:rPr lang="pl-PL" smtClean="0"/>
              <a:pPr/>
              <a:t>2013-10-04</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D15079CB-DD81-41CA-A9E3-926820788734}" type="slidenum">
              <a:rPr lang="pl-PL" smtClean="0"/>
              <a:pPr/>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smtClean="0"/>
              <a:t>Kliknij, aby edytować styl</a:t>
            </a:r>
            <a:endParaRPr kumimoji="0" lang="en-US"/>
          </a:p>
        </p:txBody>
      </p:sp>
      <p:sp>
        <p:nvSpPr>
          <p:cNvPr id="8" name="Dowolny kształt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Dowolny kształt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Łącznik prost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advTm="0">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Dowolny kształt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Łącznik prost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46DF0D5-FF50-46F3-B8BA-1BCFB4567BB9}" type="datetimeFigureOut">
              <a:rPr lang="pl-PL" smtClean="0"/>
              <a:pPr/>
              <a:t>2013-10-04</a:t>
            </a:fld>
            <a:endParaRPr lang="pl-PL"/>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15079CB-DD81-41CA-A9E3-926820788734}"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ransition advTm="0">
    <p:wedge/>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857224" y="1643050"/>
            <a:ext cx="7772400" cy="1829761"/>
          </a:xfrm>
        </p:spPr>
        <p:txBody>
          <a:bodyPr>
            <a:normAutofit fontScale="90000"/>
          </a:bodyPr>
          <a:lstStyle/>
          <a:p>
            <a:pPr algn="ctr"/>
            <a:r>
              <a:rPr lang="pl-PL" dirty="0" smtClean="0"/>
              <a:t>EFEKTYWNA WSPÓŁPRACA RODZICÓW </a:t>
            </a:r>
            <a:br>
              <a:rPr lang="pl-PL" dirty="0" smtClean="0"/>
            </a:br>
            <a:r>
              <a:rPr lang="pl-PL" dirty="0" smtClean="0"/>
              <a:t>Z NAUCZYCIELAMI</a:t>
            </a:r>
            <a:endParaRPr lang="pl-PL" dirty="0"/>
          </a:p>
        </p:txBody>
      </p:sp>
      <p:sp>
        <p:nvSpPr>
          <p:cNvPr id="3" name="Podtytuł 2"/>
          <p:cNvSpPr>
            <a:spLocks noGrp="1"/>
          </p:cNvSpPr>
          <p:nvPr>
            <p:ph type="subTitle" idx="1"/>
          </p:nvPr>
        </p:nvSpPr>
        <p:spPr/>
        <p:txBody>
          <a:bodyPr/>
          <a:lstStyle/>
          <a:p>
            <a:pPr algn="ctr"/>
            <a:r>
              <a:rPr lang="pl-PL" i="1" dirty="0" smtClean="0"/>
              <a:t>Opracowała: Iwona </a:t>
            </a:r>
            <a:r>
              <a:rPr lang="pl-PL" i="1" dirty="0" err="1" smtClean="0"/>
              <a:t>Rakuś</a:t>
            </a:r>
            <a:endParaRPr lang="pl-PL" i="1" dirty="0" smtClean="0"/>
          </a:p>
          <a:p>
            <a:r>
              <a:rPr lang="pl-PL" i="1" dirty="0" smtClean="0"/>
              <a:t>Monika Mielnik-Deryło</a:t>
            </a:r>
            <a:endParaRPr lang="pl-PL" i="1" dirty="0"/>
          </a:p>
        </p:txBody>
      </p:sp>
    </p:spTree>
  </p:cSld>
  <p:clrMapOvr>
    <a:masterClrMapping/>
  </p:clrMapOvr>
  <p:transition advTm="0">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20000"/>
          </a:bodyPr>
          <a:lstStyle/>
          <a:p>
            <a:pPr lvl="0"/>
            <a:r>
              <a:rPr lang="pl-PL" b="1" i="1" u="sng" dirty="0" smtClean="0"/>
              <a:t>SPOTKANIA ROBOCZE</a:t>
            </a:r>
            <a:r>
              <a:rPr lang="pl-PL" b="1" i="1" dirty="0" smtClean="0"/>
              <a:t> -</a:t>
            </a:r>
            <a:r>
              <a:rPr lang="pl-PL" dirty="0" smtClean="0"/>
              <a:t> informowanie na temat osiągnięć szkolnych uczniów; zapoznanie rodziców ze Statutem Szkoły i Planem Wychowawczym oraz metodami jego realizacji; informowanie rodziców o sprawach wychowawczych klasy, systemie oceniania. (WYWIADÓWKI)</a:t>
            </a:r>
          </a:p>
          <a:p>
            <a:pPr lvl="0"/>
            <a:r>
              <a:rPr lang="pl-PL" b="1" i="1" u="sng" dirty="0" smtClean="0"/>
              <a:t>SPOTKANIA TOWARZYSKIE</a:t>
            </a:r>
            <a:r>
              <a:rPr lang="pl-PL" b="1" i="1" dirty="0" smtClean="0"/>
              <a:t> -</a:t>
            </a:r>
            <a:r>
              <a:rPr lang="pl-PL" dirty="0" smtClean="0"/>
              <a:t> okolicznościowe </a:t>
            </a:r>
            <a:br>
              <a:rPr lang="pl-PL" dirty="0" smtClean="0"/>
            </a:br>
            <a:r>
              <a:rPr lang="pl-PL" dirty="0" smtClean="0"/>
              <a:t>z okazji uroczystości oraz imprez klasowych</a:t>
            </a:r>
            <a:br>
              <a:rPr lang="pl-PL" dirty="0" smtClean="0"/>
            </a:br>
            <a:r>
              <a:rPr lang="pl-PL" dirty="0" smtClean="0"/>
              <a:t> i szkolnych.</a:t>
            </a:r>
          </a:p>
          <a:p>
            <a:pPr lvl="0"/>
            <a:r>
              <a:rPr lang="pl-PL" b="1" i="1" u="sng" dirty="0" smtClean="0"/>
              <a:t>SPOTKANIA Z EKSPERTAMI</a:t>
            </a:r>
            <a:r>
              <a:rPr lang="pl-PL" dirty="0" smtClean="0"/>
              <a:t> np. pedagogiem, psychologiem. Są to spotkania dotyczące trudności wychowawczych i dydaktycznych, poświęcone pedagogizacji rodziców.</a:t>
            </a:r>
          </a:p>
          <a:p>
            <a:pPr lvl="0" algn="just"/>
            <a:endParaRPr lang="pl-PL" dirty="0" smtClean="0"/>
          </a:p>
          <a:p>
            <a:endParaRPr lang="pl-PL" dirty="0"/>
          </a:p>
        </p:txBody>
      </p:sp>
      <p:sp>
        <p:nvSpPr>
          <p:cNvPr id="2" name="Tytuł 1"/>
          <p:cNvSpPr>
            <a:spLocks noGrp="1"/>
          </p:cNvSpPr>
          <p:nvPr>
            <p:ph type="title"/>
          </p:nvPr>
        </p:nvSpPr>
        <p:spPr/>
        <p:txBody>
          <a:bodyPr>
            <a:noAutofit/>
          </a:bodyPr>
          <a:lstStyle/>
          <a:p>
            <a:pPr lvl="0"/>
            <a:r>
              <a:rPr lang="pl-PL" sz="5400" b="1" i="1" dirty="0" smtClean="0"/>
              <a:t>SPOTKANIA ZBIOROWE</a:t>
            </a:r>
            <a:r>
              <a:rPr lang="pl-PL" sz="5400" dirty="0" smtClean="0"/>
              <a:t> </a:t>
            </a:r>
            <a:br>
              <a:rPr lang="pl-PL" sz="5400" dirty="0" smtClean="0"/>
            </a:br>
            <a:endParaRPr lang="pl-PL" sz="5400" dirty="0"/>
          </a:p>
        </p:txBody>
      </p:sp>
    </p:spTree>
  </p:cSld>
  <p:clrMapOvr>
    <a:masterClrMapping/>
  </p:clrMapOvr>
  <p:transition advTm="0">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10000"/>
          </a:bodyPr>
          <a:lstStyle/>
          <a:p>
            <a:pPr>
              <a:lnSpc>
                <a:spcPct val="250000"/>
              </a:lnSpc>
            </a:pPr>
            <a:r>
              <a:rPr lang="pl-PL" b="1" i="1" dirty="0" smtClean="0"/>
              <a:t>KONSULTACJE PEDAGOGICZNE</a:t>
            </a:r>
            <a:endParaRPr lang="pl-PL" dirty="0" smtClean="0"/>
          </a:p>
          <a:p>
            <a:pPr>
              <a:lnSpc>
                <a:spcPct val="250000"/>
              </a:lnSpc>
            </a:pPr>
            <a:r>
              <a:rPr lang="pl-PL" b="1" i="1" dirty="0" smtClean="0"/>
              <a:t>WIZYTY DOMOWE</a:t>
            </a:r>
            <a:endParaRPr lang="pl-PL" dirty="0" smtClean="0"/>
          </a:p>
          <a:p>
            <a:pPr>
              <a:lnSpc>
                <a:spcPct val="250000"/>
              </a:lnSpc>
            </a:pPr>
            <a:r>
              <a:rPr lang="pl-PL" b="1" i="1" dirty="0" smtClean="0"/>
              <a:t>KONTAKTY KORESPONDENCYJNE </a:t>
            </a:r>
            <a:r>
              <a:rPr lang="pl-PL" i="1" dirty="0" smtClean="0"/>
              <a:t>(listy do rodziców)</a:t>
            </a:r>
            <a:endParaRPr lang="pl-PL" dirty="0" smtClean="0"/>
          </a:p>
          <a:p>
            <a:pPr>
              <a:lnSpc>
                <a:spcPct val="250000"/>
              </a:lnSpc>
            </a:pPr>
            <a:r>
              <a:rPr lang="pl-PL" b="1" i="1" dirty="0" smtClean="0"/>
              <a:t>ROZMOWY TELEFONICZNE</a:t>
            </a:r>
            <a:endParaRPr lang="pl-PL" dirty="0" smtClean="0"/>
          </a:p>
          <a:p>
            <a:pPr>
              <a:lnSpc>
                <a:spcPct val="250000"/>
              </a:lnSpc>
            </a:pPr>
            <a:endParaRPr lang="pl-PL" dirty="0"/>
          </a:p>
        </p:txBody>
      </p:sp>
      <p:sp>
        <p:nvSpPr>
          <p:cNvPr id="2" name="Tytuł 1"/>
          <p:cNvSpPr>
            <a:spLocks noGrp="1"/>
          </p:cNvSpPr>
          <p:nvPr>
            <p:ph type="title"/>
          </p:nvPr>
        </p:nvSpPr>
        <p:spPr/>
        <p:txBody>
          <a:bodyPr>
            <a:normAutofit/>
          </a:bodyPr>
          <a:lstStyle/>
          <a:p>
            <a:r>
              <a:rPr lang="pl-PL" b="1" i="1" dirty="0" smtClean="0"/>
              <a:t>KONTAKTY INDYWIDUALNE </a:t>
            </a:r>
            <a:endParaRPr lang="pl-PL" dirty="0"/>
          </a:p>
        </p:txBody>
      </p:sp>
    </p:spTree>
  </p:cSld>
  <p:clrMapOvr>
    <a:masterClrMapping/>
  </p:clrMapOvr>
  <p:transition advTm="0">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a:bodyPr>
          <a:lstStyle/>
          <a:p>
            <a:pPr algn="just"/>
            <a:r>
              <a:rPr lang="pl-PL" dirty="0" smtClean="0"/>
              <a:t>indywidualne rozmowy z rodzicami w ramach cotygodniowego dyżuru nauczycielskiego</a:t>
            </a:r>
          </a:p>
          <a:p>
            <a:pPr algn="just"/>
            <a:r>
              <a:rPr lang="pl-PL" dirty="0" smtClean="0"/>
              <a:t> telefoniczne kontakty w razie choroby dziecka</a:t>
            </a:r>
          </a:p>
          <a:p>
            <a:pPr algn="just"/>
            <a:r>
              <a:rPr lang="pl-PL" dirty="0" smtClean="0"/>
              <a:t> gromadzenie w teczkach i prezentowanie rodzicom wszystkich prac ucznia (wypracowań, sprawdzianów, prac plastycznych)</a:t>
            </a:r>
          </a:p>
          <a:p>
            <a:pPr algn="just"/>
            <a:r>
              <a:rPr lang="pl-PL" dirty="0" smtClean="0"/>
              <a:t> po sprawdzianach</a:t>
            </a:r>
            <a:r>
              <a:rPr lang="pl-PL" b="1" dirty="0" smtClean="0"/>
              <a:t> </a:t>
            </a:r>
            <a:r>
              <a:rPr lang="pl-PL" dirty="0" smtClean="0"/>
              <a:t>wskazanie ewentualnych ćwiczeń dodatkowych</a:t>
            </a:r>
          </a:p>
          <a:p>
            <a:pPr algn="just"/>
            <a:r>
              <a:rPr lang="pl-PL" dirty="0" smtClean="0"/>
              <a:t> wywiadówki dla rodziców każdego ucznia co najmniej 4 razy wciągu roku szkolnego</a:t>
            </a:r>
            <a:endParaRPr lang="pl-PL" dirty="0"/>
          </a:p>
        </p:txBody>
      </p:sp>
      <p:sp>
        <p:nvSpPr>
          <p:cNvPr id="2" name="Tytuł 1"/>
          <p:cNvSpPr>
            <a:spLocks noGrp="1"/>
          </p:cNvSpPr>
          <p:nvPr>
            <p:ph type="title"/>
          </p:nvPr>
        </p:nvSpPr>
        <p:spPr/>
        <p:txBody>
          <a:bodyPr>
            <a:normAutofit fontScale="90000"/>
          </a:bodyPr>
          <a:lstStyle/>
          <a:p>
            <a:r>
              <a:rPr lang="pl-PL" b="1" dirty="0" smtClean="0"/>
              <a:t/>
            </a:r>
            <a:br>
              <a:rPr lang="pl-PL" b="1" dirty="0" smtClean="0"/>
            </a:br>
            <a:r>
              <a:rPr lang="pl-PL" sz="3600" b="1" dirty="0" smtClean="0"/>
              <a:t>Do form służących wymianie informacji </a:t>
            </a:r>
            <a:br>
              <a:rPr lang="pl-PL" sz="3600" b="1" dirty="0" smtClean="0"/>
            </a:br>
            <a:r>
              <a:rPr lang="pl-PL" sz="3600" b="1" dirty="0" smtClean="0"/>
              <a:t>o dziecku zaliczamy:</a:t>
            </a:r>
            <a:r>
              <a:rPr lang="pl-PL" dirty="0" smtClean="0"/>
              <a:t/>
            </a:r>
            <a:br>
              <a:rPr lang="pl-PL" dirty="0" smtClean="0"/>
            </a:br>
            <a:endParaRPr lang="pl-PL" dirty="0"/>
          </a:p>
        </p:txBody>
      </p:sp>
    </p:spTree>
  </p:cSld>
  <p:clrMapOvr>
    <a:masterClrMapping/>
  </p:clrMapOvr>
  <p:transition advTm="0">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endParaRPr lang="pl-PL" dirty="0" smtClean="0"/>
          </a:p>
          <a:p>
            <a:r>
              <a:rPr lang="pl-PL" dirty="0" smtClean="0"/>
              <a:t>zebrania klasowe informujące o tym czego</a:t>
            </a:r>
            <a:br>
              <a:rPr lang="pl-PL" dirty="0" smtClean="0"/>
            </a:br>
            <a:r>
              <a:rPr lang="pl-PL" dirty="0" smtClean="0"/>
              <a:t> i w jaki sposób uczą się dzieci</a:t>
            </a:r>
          </a:p>
          <a:p>
            <a:r>
              <a:rPr lang="pl-PL" dirty="0" smtClean="0"/>
              <a:t>korespondencja z rodzicami</a:t>
            </a:r>
          </a:p>
          <a:p>
            <a:r>
              <a:rPr lang="pl-PL" dirty="0" smtClean="0"/>
              <a:t> spotkania ogólnoszkolne</a:t>
            </a:r>
          </a:p>
          <a:p>
            <a:r>
              <a:rPr lang="pl-PL" dirty="0" smtClean="0"/>
              <a:t> tablica ogłoszeń dla rodziców</a:t>
            </a:r>
          </a:p>
          <a:p>
            <a:r>
              <a:rPr lang="pl-PL" dirty="0" smtClean="0"/>
              <a:t> gazetka szkolna redagowana przez uczniów</a:t>
            </a:r>
          </a:p>
          <a:p>
            <a:endParaRPr lang="pl-PL" dirty="0"/>
          </a:p>
        </p:txBody>
      </p:sp>
      <p:sp>
        <p:nvSpPr>
          <p:cNvPr id="2" name="Tytuł 1"/>
          <p:cNvSpPr>
            <a:spLocks noGrp="1"/>
          </p:cNvSpPr>
          <p:nvPr>
            <p:ph type="title"/>
          </p:nvPr>
        </p:nvSpPr>
        <p:spPr/>
        <p:txBody>
          <a:bodyPr>
            <a:normAutofit fontScale="90000"/>
          </a:bodyPr>
          <a:lstStyle/>
          <a:p>
            <a:r>
              <a:rPr lang="pl-PL" sz="2200" b="1" dirty="0" smtClean="0"/>
              <a:t/>
            </a:r>
            <a:br>
              <a:rPr lang="pl-PL" sz="2200" b="1" dirty="0" smtClean="0"/>
            </a:br>
            <a:r>
              <a:rPr lang="pl-PL" sz="2200" b="1" dirty="0" smtClean="0"/>
              <a:t/>
            </a:r>
            <a:br>
              <a:rPr lang="pl-PL" sz="2200" b="1" dirty="0" smtClean="0"/>
            </a:br>
            <a:r>
              <a:rPr lang="pl-PL" sz="2700" b="1" dirty="0" smtClean="0"/>
              <a:t>Drugą grupę stanowią formy służące bieżącej informacji  o przebiegu pracy wychowawczo-dydaktycznej. </a:t>
            </a:r>
            <a:br>
              <a:rPr lang="pl-PL" sz="2700" b="1" dirty="0" smtClean="0"/>
            </a:br>
            <a:r>
              <a:rPr lang="pl-PL" sz="2700" b="1" dirty="0" smtClean="0"/>
              <a:t>Należą do nich:</a:t>
            </a:r>
            <a:r>
              <a:rPr lang="pl-PL" dirty="0" smtClean="0"/>
              <a:t/>
            </a:r>
            <a:br>
              <a:rPr lang="pl-PL" dirty="0" smtClean="0"/>
            </a:br>
            <a:endParaRPr lang="pl-PL" dirty="0"/>
          </a:p>
        </p:txBody>
      </p:sp>
    </p:spTree>
  </p:cSld>
  <p:clrMapOvr>
    <a:masterClrMapping/>
  </p:clrMapOvr>
  <p:transition advTm="0">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endParaRPr lang="pl-PL" dirty="0" smtClean="0"/>
          </a:p>
          <a:p>
            <a:pPr algn="just"/>
            <a:r>
              <a:rPr lang="pl-PL" sz="3600" dirty="0" smtClean="0"/>
              <a:t> imprezy dla dzieci, rodziców, nauczycieli (wieczór andrzejkowy, spotkanie wigilijne, choinka, Dzień Matki, Dzień Dziecka)</a:t>
            </a:r>
          </a:p>
          <a:p>
            <a:pPr algn="just"/>
            <a:r>
              <a:rPr lang="pl-PL" sz="3600" dirty="0" smtClean="0"/>
              <a:t> wycieczki współorganizowane przez rodziców</a:t>
            </a:r>
          </a:p>
          <a:p>
            <a:pPr algn="just"/>
            <a:r>
              <a:rPr lang="pl-PL" sz="3600" dirty="0" smtClean="0"/>
              <a:t> wyjazdy na tzw. zieloną szkołę</a:t>
            </a:r>
          </a:p>
          <a:p>
            <a:pPr>
              <a:buNone/>
            </a:pPr>
            <a:endParaRPr lang="pl-PL" dirty="0"/>
          </a:p>
        </p:txBody>
      </p:sp>
      <p:sp>
        <p:nvSpPr>
          <p:cNvPr id="2" name="Tytuł 1"/>
          <p:cNvSpPr>
            <a:spLocks noGrp="1"/>
          </p:cNvSpPr>
          <p:nvPr>
            <p:ph type="title"/>
          </p:nvPr>
        </p:nvSpPr>
        <p:spPr/>
        <p:txBody>
          <a:bodyPr>
            <a:normAutofit fontScale="90000"/>
          </a:bodyPr>
          <a:lstStyle/>
          <a:p>
            <a:r>
              <a:rPr lang="pl-PL" sz="3100" b="1" dirty="0" smtClean="0"/>
              <a:t/>
            </a:r>
            <a:br>
              <a:rPr lang="pl-PL" sz="3100" b="1" dirty="0" smtClean="0"/>
            </a:br>
            <a:r>
              <a:rPr lang="pl-PL" sz="3100" b="1" dirty="0" smtClean="0"/>
              <a:t>Trzecia grupa to formy integrujące zespół klasowy. </a:t>
            </a:r>
            <a:br>
              <a:rPr lang="pl-PL" sz="3100" b="1" dirty="0" smtClean="0"/>
            </a:br>
            <a:r>
              <a:rPr lang="pl-PL" sz="3100" b="1" dirty="0" smtClean="0"/>
              <a:t>Zaliczamy do nich:</a:t>
            </a:r>
            <a:r>
              <a:rPr lang="pl-PL" dirty="0" smtClean="0"/>
              <a:t/>
            </a:r>
            <a:br>
              <a:rPr lang="pl-PL" dirty="0" smtClean="0"/>
            </a:br>
            <a:endParaRPr lang="pl-PL" dirty="0"/>
          </a:p>
        </p:txBody>
      </p:sp>
    </p:spTree>
  </p:cSld>
  <p:clrMapOvr>
    <a:masterClrMapping/>
  </p:clrMapOvr>
  <p:transition advTm="0">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ctr"/>
            <a:r>
              <a:rPr lang="pl-PL" sz="4800" dirty="0" smtClean="0"/>
              <a:t/>
            </a:r>
            <a:br>
              <a:rPr lang="pl-PL" sz="4800" dirty="0" smtClean="0"/>
            </a:br>
            <a:r>
              <a:rPr lang="pl-PL" sz="4800" dirty="0" smtClean="0"/>
              <a:t/>
            </a:r>
            <a:br>
              <a:rPr lang="pl-PL" sz="4800" dirty="0" smtClean="0"/>
            </a:br>
            <a:r>
              <a:rPr lang="pl-PL" sz="4800" dirty="0" smtClean="0"/>
              <a:t/>
            </a:r>
            <a:br>
              <a:rPr lang="pl-PL" sz="4800" dirty="0" smtClean="0"/>
            </a:br>
            <a:r>
              <a:rPr lang="pl-PL" sz="4800" dirty="0" smtClean="0"/>
              <a:t/>
            </a:r>
            <a:br>
              <a:rPr lang="pl-PL" sz="4800" dirty="0" smtClean="0"/>
            </a:br>
            <a:r>
              <a:rPr lang="pl-PL" sz="4800" dirty="0" smtClean="0"/>
              <a:t/>
            </a:r>
            <a:br>
              <a:rPr lang="pl-PL" sz="4800" dirty="0" smtClean="0"/>
            </a:br>
            <a:r>
              <a:rPr lang="pl-PL" sz="4800" dirty="0" smtClean="0"/>
              <a:t/>
            </a:r>
            <a:br>
              <a:rPr lang="pl-PL" sz="4800" dirty="0" smtClean="0"/>
            </a:br>
            <a:r>
              <a:rPr lang="pl-PL" sz="6600" dirty="0" smtClean="0"/>
              <a:t>JAK ROZMAWIAĆ </a:t>
            </a:r>
            <a:br>
              <a:rPr lang="pl-PL" sz="6600" dirty="0" smtClean="0"/>
            </a:br>
            <a:r>
              <a:rPr lang="pl-PL" sz="6600" dirty="0" smtClean="0"/>
              <a:t>Z NAUCZYCIELAMI?</a:t>
            </a:r>
            <a:r>
              <a:rPr lang="pl-PL" sz="8800" dirty="0" smtClean="0"/>
              <a:t/>
            </a:r>
            <a:br>
              <a:rPr lang="pl-PL" sz="8800" dirty="0" smtClean="0"/>
            </a:br>
            <a:endParaRPr lang="pl-PL" sz="8800" dirty="0"/>
          </a:p>
        </p:txBody>
      </p:sp>
    </p:spTree>
  </p:cSld>
  <p:clrMapOvr>
    <a:masterClrMapping/>
  </p:clrMapOvr>
  <p:transition advTm="0">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chor="t">
            <a:noAutofit/>
          </a:bodyPr>
          <a:lstStyle/>
          <a:p>
            <a:pPr algn="ctr"/>
            <a:r>
              <a:rPr lang="pl-PL" sz="5400" b="1" dirty="0" smtClean="0"/>
              <a:t/>
            </a:r>
            <a:br>
              <a:rPr lang="pl-PL" sz="5400" b="1" dirty="0" smtClean="0"/>
            </a:br>
            <a:r>
              <a:rPr lang="pl-PL" sz="5400" b="1" dirty="0" smtClean="0"/>
              <a:t>NAJPIERW ROZMOWA </a:t>
            </a:r>
            <a:br>
              <a:rPr lang="pl-PL" sz="5400" b="1" dirty="0" smtClean="0"/>
            </a:br>
            <a:r>
              <a:rPr lang="pl-PL" sz="5400" b="1" dirty="0" smtClean="0"/>
              <a:t>Z DZIECKIEM</a:t>
            </a:r>
            <a:r>
              <a:rPr lang="pl-PL" sz="5400" dirty="0" smtClean="0"/>
              <a:t/>
            </a:r>
            <a:br>
              <a:rPr lang="pl-PL" sz="5400" dirty="0" smtClean="0"/>
            </a:br>
            <a:endParaRPr lang="pl-PL" sz="5400" dirty="0"/>
          </a:p>
        </p:txBody>
      </p:sp>
    </p:spTree>
  </p:cSld>
  <p:clrMapOvr>
    <a:masterClrMapping/>
  </p:clrMapOvr>
  <p:transition advTm="0">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buNone/>
            </a:pPr>
            <a:r>
              <a:rPr lang="pl-PL" dirty="0" smtClean="0"/>
              <a:t>   </a:t>
            </a:r>
            <a:endParaRPr lang="pl-PL" b="1" dirty="0" smtClean="0"/>
          </a:p>
          <a:p>
            <a:pPr>
              <a:buNone/>
            </a:pPr>
            <a:r>
              <a:rPr lang="pl-PL" dirty="0" smtClean="0"/>
              <a:t> </a:t>
            </a:r>
          </a:p>
          <a:p>
            <a:pPr>
              <a:buFont typeface="Wingdings" pitchFamily="2" charset="2"/>
              <a:buChar char="Ø"/>
            </a:pPr>
            <a:r>
              <a:rPr lang="pl-PL" dirty="0" smtClean="0"/>
              <a:t>Co najbardziej podoba ci się w szkole? A co ci się nie podoba?</a:t>
            </a:r>
          </a:p>
          <a:p>
            <a:pPr>
              <a:buFont typeface="Wingdings" pitchFamily="2" charset="2"/>
              <a:buChar char="Ø"/>
            </a:pPr>
            <a:r>
              <a:rPr lang="pl-PL" dirty="0" smtClean="0"/>
              <a:t> O co według ciebie powinnam/powinienem spytać nauczyciela?</a:t>
            </a:r>
          </a:p>
          <a:p>
            <a:pPr>
              <a:buFont typeface="Wingdings" pitchFamily="2" charset="2"/>
              <a:buChar char="Ø"/>
            </a:pPr>
            <a:r>
              <a:rPr lang="pl-PL" dirty="0" smtClean="0"/>
              <a:t>Co sprawia ci największą trudność? </a:t>
            </a:r>
          </a:p>
          <a:p>
            <a:pPr>
              <a:buFont typeface="Wingdings" pitchFamily="2" charset="2"/>
              <a:buChar char="Ø"/>
            </a:pPr>
            <a:r>
              <a:rPr lang="pl-PL" dirty="0" smtClean="0"/>
              <a:t> Czy jest coś, co cię niepokoi?</a:t>
            </a:r>
          </a:p>
          <a:p>
            <a:pPr>
              <a:buFont typeface="Wingdings" pitchFamily="2" charset="2"/>
              <a:buChar char="Ø"/>
            </a:pPr>
            <a:r>
              <a:rPr lang="pl-PL" dirty="0" smtClean="0"/>
              <a:t> Co zmieniłbyś/zmieniłabyś w swojej klasie, gdybyś mógł/mogła? </a:t>
            </a:r>
          </a:p>
          <a:p>
            <a:endParaRPr lang="pl-PL" dirty="0"/>
          </a:p>
        </p:txBody>
      </p:sp>
      <p:sp>
        <p:nvSpPr>
          <p:cNvPr id="2" name="Tytuł 1"/>
          <p:cNvSpPr>
            <a:spLocks noGrp="1"/>
          </p:cNvSpPr>
          <p:nvPr>
            <p:ph type="title"/>
          </p:nvPr>
        </p:nvSpPr>
        <p:spPr/>
        <p:txBody>
          <a:bodyPr anchor="t">
            <a:noAutofit/>
          </a:bodyPr>
          <a:lstStyle/>
          <a:p>
            <a:r>
              <a:rPr lang="pl-PL" sz="3600" dirty="0" smtClean="0"/>
              <a:t> </a:t>
            </a:r>
            <a:r>
              <a:rPr lang="pl-PL" sz="3700" dirty="0" smtClean="0"/>
              <a:t>Oto pytania, jakie warto zadać, by dowiedzieć się o sprawach trudnych czy kłopotliwych: </a:t>
            </a:r>
            <a:r>
              <a:rPr lang="pl-PL" sz="5400" dirty="0" smtClean="0"/>
              <a:t/>
            </a:r>
            <a:br>
              <a:rPr lang="pl-PL" sz="5400" dirty="0" smtClean="0"/>
            </a:br>
            <a:endParaRPr lang="pl-PL" sz="5400" dirty="0"/>
          </a:p>
        </p:txBody>
      </p:sp>
    </p:spTree>
  </p:cSld>
  <p:clrMapOvr>
    <a:masterClrMapping/>
  </p:clrMapOvr>
  <p:transition advTm="0">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2844" y="214290"/>
            <a:ext cx="8229600" cy="2422622"/>
          </a:xfrm>
        </p:spPr>
        <p:txBody>
          <a:bodyPr anchor="t">
            <a:noAutofit/>
          </a:bodyPr>
          <a:lstStyle/>
          <a:p>
            <a:pPr algn="ctr"/>
            <a:r>
              <a:rPr lang="pl-PL" sz="5400" b="1" dirty="0" smtClean="0"/>
              <a:t/>
            </a:r>
            <a:br>
              <a:rPr lang="pl-PL" sz="5400" b="1" dirty="0" smtClean="0"/>
            </a:br>
            <a:r>
              <a:rPr lang="pl-PL" sz="5400" b="1" dirty="0" smtClean="0"/>
              <a:t>ROZMOWA Z DRUGIM RODZICEM</a:t>
            </a:r>
            <a:r>
              <a:rPr lang="pl-PL" sz="5400" dirty="0" smtClean="0"/>
              <a:t/>
            </a:r>
            <a:br>
              <a:rPr lang="pl-PL" sz="5400" dirty="0" smtClean="0"/>
            </a:br>
            <a:endParaRPr lang="pl-PL" sz="5400" dirty="0"/>
          </a:p>
        </p:txBody>
      </p:sp>
    </p:spTree>
  </p:cSld>
  <p:clrMapOvr>
    <a:masterClrMapping/>
  </p:clrMapOvr>
  <p:transition advTm="0">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60648"/>
            <a:ext cx="8229600" cy="5746643"/>
          </a:xfrm>
        </p:spPr>
        <p:txBody>
          <a:bodyPr anchor="b">
            <a:normAutofit fontScale="92500" lnSpcReduction="20000"/>
          </a:bodyPr>
          <a:lstStyle/>
          <a:p>
            <a:endParaRPr lang="pl-PL" dirty="0" smtClean="0"/>
          </a:p>
          <a:p>
            <a:r>
              <a:rPr lang="pl-PL" sz="2900" dirty="0" smtClean="0"/>
              <a:t>Kolejny krok to przedyskutowanie ważnych tematów z drugim rodzicem, ustalenie, kto pójdzie do szkoły na zebranie. Możecie też iść oboje. Zapiszcie na kartce wszystkie zagadnienia, które chcecie poruszyć podczas spotkania z nauczycielem.</a:t>
            </a:r>
          </a:p>
          <a:p>
            <a:r>
              <a:rPr lang="pl-PL" sz="2900" dirty="0" smtClean="0"/>
              <a:t>Niezależnie od tego, z jakim problemem stykamy się w szkole: czy nasze dziecko źle się tam czuje, czy ma kłopoty z nauką, czy z rówieśnikami – naprawianie sytuacji zawsze należy rozpocząć od rozmowy z wychowawcą. </a:t>
            </a:r>
          </a:p>
          <a:p>
            <a:r>
              <a:rPr lang="pl-PL" sz="2900" dirty="0" smtClean="0"/>
              <a:t>Pamiętajmy, że rodzica i nauczyciela łączy wspólny cel – </a:t>
            </a:r>
            <a:r>
              <a:rPr lang="pl-PL" sz="2900" b="1" spc="300" dirty="0" smtClean="0"/>
              <a:t>dobro dziecka</a:t>
            </a:r>
            <a:r>
              <a:rPr lang="pl-PL" sz="2900" dirty="0" smtClean="0"/>
              <a:t>.</a:t>
            </a:r>
            <a:r>
              <a:rPr lang="pl-PL" sz="2900" b="1" dirty="0" smtClean="0"/>
              <a:t> </a:t>
            </a:r>
          </a:p>
          <a:p>
            <a:endParaRPr lang="pl-PL" dirty="0"/>
          </a:p>
        </p:txBody>
      </p:sp>
    </p:spTree>
  </p:cSld>
  <p:clrMapOvr>
    <a:masterClrMapping/>
  </p:clrMapOvr>
  <p:transition advTm="0">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25000" lnSpcReduction="20000"/>
          </a:bodyPr>
          <a:lstStyle/>
          <a:p>
            <a:pPr algn="just">
              <a:lnSpc>
                <a:spcPct val="120000"/>
              </a:lnSpc>
            </a:pPr>
            <a:r>
              <a:rPr lang="pl-PL" sz="8000" b="1" dirty="0" smtClean="0"/>
              <a:t>Współpraca rodziców i nauczycieli</a:t>
            </a:r>
            <a:r>
              <a:rPr lang="pl-PL" sz="8000" dirty="0" smtClean="0"/>
              <a:t> to regularny ich kontakt oraz wymiana informacji, które zwiększają możliwości rozwoju dzieci oraz pomagają w budowaniu</a:t>
            </a:r>
            <a:br>
              <a:rPr lang="pl-PL" sz="8000" dirty="0" smtClean="0"/>
            </a:br>
            <a:r>
              <a:rPr lang="pl-PL" sz="8000" dirty="0" smtClean="0"/>
              <a:t> i podtrzymywaniu motywacji do nauki. </a:t>
            </a:r>
          </a:p>
          <a:p>
            <a:pPr algn="just">
              <a:lnSpc>
                <a:spcPct val="120000"/>
              </a:lnSpc>
            </a:pPr>
            <a:r>
              <a:rPr lang="pl-PL" sz="8000" dirty="0" smtClean="0"/>
              <a:t> Niektórzy rodzice nie dążą do kontaktu, bo nie widzą takiej potrzeby, inni zaś widzą potrzebę, ale nie wiedzą jak nauczyciel zareaguje na propozycję spotkania. Czasami rodzice obawiają się usłyszeć coś nieprzyjemnego na temat swojego dziecka i unikają spotkania z nauczycielem. To, jak owocna będzie współpraca rodziców z nauczycielami,  zależy zarówno od rodziców jak i  od nauczycieli. Dbając</a:t>
            </a:r>
            <a:br>
              <a:rPr lang="pl-PL" sz="8000" dirty="0" smtClean="0"/>
            </a:br>
            <a:r>
              <a:rPr lang="pl-PL" sz="8000" dirty="0" smtClean="0"/>
              <a:t> o odpowiedni dobór form i technik współdziałania</a:t>
            </a:r>
            <a:br>
              <a:rPr lang="pl-PL" sz="8000" dirty="0" smtClean="0"/>
            </a:br>
            <a:r>
              <a:rPr lang="pl-PL" sz="8000" dirty="0" smtClean="0"/>
              <a:t> z nauczycielami, można sprawić, iż relacje z nimi będą układać się dobrze.</a:t>
            </a:r>
          </a:p>
          <a:p>
            <a:pPr algn="just">
              <a:lnSpc>
                <a:spcPct val="120000"/>
              </a:lnSpc>
              <a:buNone/>
            </a:pPr>
            <a:r>
              <a:rPr lang="pl-PL" sz="8000" dirty="0" smtClean="0"/>
              <a:t> </a:t>
            </a:r>
          </a:p>
          <a:p>
            <a:pPr algn="just">
              <a:buNone/>
            </a:pPr>
            <a:endParaRPr lang="pl-PL" dirty="0"/>
          </a:p>
        </p:txBody>
      </p:sp>
      <p:sp>
        <p:nvSpPr>
          <p:cNvPr id="2" name="Tytuł 1"/>
          <p:cNvSpPr>
            <a:spLocks noGrp="1"/>
          </p:cNvSpPr>
          <p:nvPr>
            <p:ph type="title"/>
          </p:nvPr>
        </p:nvSpPr>
        <p:spPr/>
        <p:txBody>
          <a:bodyPr/>
          <a:lstStyle/>
          <a:p>
            <a:pPr algn="ctr"/>
            <a:r>
              <a:rPr lang="pl-PL" b="1" dirty="0"/>
              <a:t>Współpraca</a:t>
            </a:r>
            <a:r>
              <a:rPr lang="pl-PL" dirty="0"/>
              <a:t> </a:t>
            </a:r>
          </a:p>
        </p:txBody>
      </p:sp>
    </p:spTree>
  </p:cSld>
  <p:clrMapOvr>
    <a:masterClrMapping/>
  </p:clrMapOvr>
  <p:transition advTm="0">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2844" y="214290"/>
            <a:ext cx="8229600" cy="2422622"/>
          </a:xfrm>
        </p:spPr>
        <p:txBody>
          <a:bodyPr anchor="t">
            <a:noAutofit/>
          </a:bodyPr>
          <a:lstStyle/>
          <a:p>
            <a:pPr algn="ctr"/>
            <a:r>
              <a:rPr lang="pl-PL" sz="5400" b="1" dirty="0" smtClean="0"/>
              <a:t/>
            </a:r>
            <a:br>
              <a:rPr lang="pl-PL" sz="5400" b="1" dirty="0" smtClean="0"/>
            </a:br>
            <a:r>
              <a:rPr lang="pl-PL" sz="5400" b="1" dirty="0" smtClean="0"/>
              <a:t>ROZMOWA </a:t>
            </a:r>
            <a:br>
              <a:rPr lang="pl-PL" sz="5400" b="1" dirty="0" smtClean="0"/>
            </a:br>
            <a:r>
              <a:rPr lang="pl-PL" sz="5400" b="1" dirty="0" smtClean="0"/>
              <a:t>Z NAUCZYCIELEM</a:t>
            </a:r>
            <a:r>
              <a:rPr lang="pl-PL" sz="5400" dirty="0" smtClean="0"/>
              <a:t/>
            </a:r>
            <a:br>
              <a:rPr lang="pl-PL" sz="5400" dirty="0" smtClean="0"/>
            </a:br>
            <a:endParaRPr lang="pl-PL" sz="5400" dirty="0"/>
          </a:p>
        </p:txBody>
      </p:sp>
    </p:spTree>
  </p:cSld>
  <p:clrMapOvr>
    <a:masterClrMapping/>
  </p:clrMapOvr>
  <p:transition advTm="0">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8229600" cy="5530619"/>
          </a:xfrm>
        </p:spPr>
        <p:txBody>
          <a:bodyPr>
            <a:noAutofit/>
          </a:bodyPr>
          <a:lstStyle/>
          <a:p>
            <a:pPr algn="just">
              <a:buFont typeface="Wingdings" pitchFamily="2" charset="2"/>
              <a:buChar char="Ø"/>
            </a:pPr>
            <a:r>
              <a:rPr lang="pl-PL" sz="2000" dirty="0" smtClean="0"/>
              <a:t>Na spotkanie najlepiej umówić się, gdy obie strony mają czas. Trudno jest rozmawiać o ważnych sprawach np. w hałasie podczas przerwy. </a:t>
            </a:r>
          </a:p>
          <a:p>
            <a:pPr algn="just">
              <a:buNone/>
            </a:pPr>
            <a:endParaRPr lang="pl-PL" sz="2000" dirty="0" smtClean="0"/>
          </a:p>
          <a:p>
            <a:pPr algn="just">
              <a:buFont typeface="Wingdings" pitchFamily="2" charset="2"/>
              <a:buChar char="Ø"/>
            </a:pPr>
            <a:r>
              <a:rPr lang="pl-PL" sz="2000" dirty="0" smtClean="0"/>
              <a:t> Dobry początek rozmowy z nauczycielem to przedstawienie się. Warto też powiedzieć na wstępie o swoich oczekiwaniach dotyczących tej rozmowy.</a:t>
            </a:r>
          </a:p>
          <a:p>
            <a:pPr algn="just">
              <a:buNone/>
            </a:pPr>
            <a:endParaRPr lang="pl-PL" sz="2000" dirty="0" smtClean="0"/>
          </a:p>
          <a:p>
            <a:pPr algn="just">
              <a:buFont typeface="Wingdings" pitchFamily="2" charset="2"/>
              <a:buChar char="Ø"/>
            </a:pPr>
            <a:r>
              <a:rPr lang="pl-PL" sz="2000" dirty="0" smtClean="0"/>
              <a:t>Kolejnym krokiem w rozmowie może być pytanie o to, jak nauczyciel ocenia wasze dziecko, jak ono funkcjonuje w grupie, podczas wykonywania różnych zadań.</a:t>
            </a:r>
          </a:p>
          <a:p>
            <a:pPr algn="just">
              <a:buNone/>
            </a:pPr>
            <a:endParaRPr lang="pl-PL" sz="2000" dirty="0" smtClean="0"/>
          </a:p>
          <a:p>
            <a:pPr algn="just">
              <a:buFont typeface="Wingdings" pitchFamily="2" charset="2"/>
              <a:buChar char="Ø"/>
            </a:pPr>
            <a:r>
              <a:rPr lang="pl-PL" sz="2000" dirty="0" smtClean="0"/>
              <a:t>W następnej części rozmowy przedstaw to, co cię martwi. Mów o faktach, nie oceniaj i nie szukaj winnych – opisz sytuację tak, jak ją widzisz, i zapytaj nauczyciela  co o tym myśli. </a:t>
            </a:r>
          </a:p>
        </p:txBody>
      </p:sp>
    </p:spTree>
  </p:cSld>
  <p:clrMapOvr>
    <a:masterClrMapping/>
  </p:clrMapOvr>
  <p:transition advTm="0">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8229600" cy="5530619"/>
          </a:xfrm>
        </p:spPr>
        <p:txBody>
          <a:bodyPr>
            <a:noAutofit/>
          </a:bodyPr>
          <a:lstStyle/>
          <a:p>
            <a:pPr algn="just">
              <a:buFont typeface="Wingdings" pitchFamily="2" charset="2"/>
              <a:buChar char="Ø"/>
            </a:pPr>
            <a:r>
              <a:rPr lang="pl-PL" sz="2000" dirty="0" smtClean="0"/>
              <a:t>Wspólnie zastanówcie się, co można zrobić, jakie rozwiązania są w gestii nauczyciela, a jakie po stronie rodziców.</a:t>
            </a:r>
          </a:p>
          <a:p>
            <a:pPr algn="just">
              <a:buNone/>
            </a:pPr>
            <a:endParaRPr lang="pl-PL" sz="2000" dirty="0" smtClean="0"/>
          </a:p>
          <a:p>
            <a:pPr algn="just">
              <a:buFont typeface="Wingdings" pitchFamily="2" charset="2"/>
              <a:buChar char="Ø"/>
            </a:pPr>
            <a:r>
              <a:rPr lang="pl-PL" sz="2000" dirty="0" smtClean="0"/>
              <a:t>Skontaktuj się z wychowawcą w razie sytuacji problemowej.</a:t>
            </a:r>
          </a:p>
          <a:p>
            <a:pPr algn="just">
              <a:buNone/>
            </a:pPr>
            <a:endParaRPr lang="pl-PL" sz="2000" dirty="0" smtClean="0"/>
          </a:p>
          <a:p>
            <a:pPr algn="just">
              <a:buFont typeface="Wingdings" pitchFamily="2" charset="2"/>
              <a:buChar char="Ø"/>
            </a:pPr>
            <a:r>
              <a:rPr lang="pl-PL" sz="2000" dirty="0" smtClean="0"/>
              <a:t> Po spotkaniu z nauczycielem trzeba porozmawiać z dzieckiem i jak najszybciej zacząć działać, wcielając w życie podjęte ustalenia.</a:t>
            </a:r>
          </a:p>
          <a:p>
            <a:pPr algn="just">
              <a:buNone/>
            </a:pPr>
            <a:endParaRPr lang="pl-PL" sz="2000" dirty="0" smtClean="0"/>
          </a:p>
          <a:p>
            <a:pPr algn="just">
              <a:buFont typeface="Wingdings" pitchFamily="2" charset="2"/>
              <a:buChar char="Ø"/>
            </a:pPr>
            <a:r>
              <a:rPr lang="pl-PL" sz="2000" dirty="0" smtClean="0"/>
              <a:t>Jeżeli mimo rozmów i podjętych działań nie uda się wprowadzić w życie korzystnych dla dziecka zmian, a konflikt narasta, można powiadomić o sprawie dyrektora szkoły. </a:t>
            </a:r>
          </a:p>
          <a:p>
            <a:pPr algn="just">
              <a:buNone/>
            </a:pPr>
            <a:endParaRPr lang="pl-PL" sz="1600" dirty="0"/>
          </a:p>
        </p:txBody>
      </p:sp>
    </p:spTree>
  </p:cSld>
  <p:clrMapOvr>
    <a:masterClrMapping/>
  </p:clrMapOvr>
  <p:transition advTm="0">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smtClean="0"/>
              <a:t/>
            </a:r>
            <a:br>
              <a:rPr lang="pl-PL" b="1" dirty="0" smtClean="0"/>
            </a:br>
            <a:r>
              <a:rPr lang="pl-PL" b="1" dirty="0" smtClean="0"/>
              <a:t/>
            </a:r>
            <a:br>
              <a:rPr lang="pl-PL" b="1" dirty="0" smtClean="0"/>
            </a:br>
            <a:r>
              <a:rPr lang="pl-PL" b="1" dirty="0" smtClean="0"/>
              <a:t/>
            </a:r>
            <a:br>
              <a:rPr lang="pl-PL" b="1" dirty="0" smtClean="0"/>
            </a:br>
            <a:r>
              <a:rPr lang="pl-PL" b="1" dirty="0" smtClean="0"/>
              <a:t/>
            </a:r>
            <a:br>
              <a:rPr lang="pl-PL" b="1" dirty="0" smtClean="0"/>
            </a:br>
            <a:r>
              <a:rPr lang="pl-PL" b="1" dirty="0" smtClean="0"/>
              <a:t/>
            </a:r>
            <a:br>
              <a:rPr lang="pl-PL" b="1" dirty="0" smtClean="0"/>
            </a:br>
            <a:r>
              <a:rPr lang="pl-PL" b="1" dirty="0" smtClean="0"/>
              <a:t/>
            </a:r>
            <a:br>
              <a:rPr lang="pl-PL" b="1" dirty="0" smtClean="0"/>
            </a:br>
            <a:r>
              <a:rPr lang="pl-PL" b="1" dirty="0" smtClean="0"/>
              <a:t/>
            </a:r>
            <a:br>
              <a:rPr lang="pl-PL" b="1" dirty="0" smtClean="0"/>
            </a:br>
            <a:r>
              <a:rPr lang="pl-PL" sz="7300" b="1" dirty="0" smtClean="0"/>
              <a:t>JAK EFEKTYWNIE WSPÓŁPRACOWAĆ?</a:t>
            </a:r>
            <a:endParaRPr lang="pl-PL" sz="7300" dirty="0"/>
          </a:p>
        </p:txBody>
      </p:sp>
    </p:spTree>
  </p:cSld>
  <p:clrMapOvr>
    <a:masterClrMapping/>
  </p:clrMapOvr>
  <p:transition advTm="0">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7500" lnSpcReduction="20000"/>
          </a:bodyPr>
          <a:lstStyle/>
          <a:p>
            <a:pPr>
              <a:buFont typeface="Wingdings" pitchFamily="2" charset="2"/>
              <a:buChar char="ü"/>
            </a:pPr>
            <a:r>
              <a:rPr lang="pl-PL" dirty="0" smtClean="0"/>
              <a:t>Dążenie do usprawniania pracy nauczycieli i rodziców poszczególnych uczniów;</a:t>
            </a:r>
          </a:p>
          <a:p>
            <a:pPr>
              <a:buFont typeface="Wingdings" pitchFamily="2" charset="2"/>
              <a:buChar char="ü"/>
            </a:pPr>
            <a:r>
              <a:rPr lang="pl-PL" dirty="0" smtClean="0"/>
              <a:t>Wzajemne poznanie się i zrozumienie;</a:t>
            </a:r>
          </a:p>
          <a:p>
            <a:pPr>
              <a:buFont typeface="Wingdings" pitchFamily="2" charset="2"/>
              <a:buChar char="ü"/>
            </a:pPr>
            <a:r>
              <a:rPr lang="pl-PL" dirty="0" smtClean="0"/>
              <a:t>Uświadomienie rodzicom, że wielostronny rozwój dziecka zależy od wspólnie realizowanych działań przez szkołę i dom;</a:t>
            </a:r>
          </a:p>
          <a:p>
            <a:pPr>
              <a:buFont typeface="Wingdings" pitchFamily="2" charset="2"/>
              <a:buChar char="ü"/>
            </a:pPr>
            <a:r>
              <a:rPr lang="pl-PL" dirty="0" smtClean="0"/>
              <a:t>Umacnianie więzi emocjonalnej między nauczycielami i rodzicami podczas wspólnie wykonywanych zadań;</a:t>
            </a:r>
          </a:p>
          <a:p>
            <a:pPr>
              <a:buFont typeface="Wingdings" pitchFamily="2" charset="2"/>
              <a:buChar char="ü"/>
            </a:pPr>
            <a:r>
              <a:rPr lang="pl-PL" dirty="0" smtClean="0"/>
              <a:t>Wymiana opinii i spostrzeżeń pomiędzy nauczycielami i rodzicami, dotycząca rozwoju dziecka;</a:t>
            </a:r>
          </a:p>
          <a:p>
            <a:pPr>
              <a:buFont typeface="Wingdings" pitchFamily="2" charset="2"/>
              <a:buChar char="ü"/>
            </a:pPr>
            <a:r>
              <a:rPr lang="pl-PL" dirty="0" smtClean="0"/>
              <a:t>Sugerowanie rodzicom określonych form oddziaływań wychowawczych, za pomocą których mogliby wydatnie pomóc swym dzieciom w nauce i zachowaniu;</a:t>
            </a:r>
          </a:p>
          <a:p>
            <a:pPr>
              <a:buFont typeface="Wingdings" pitchFamily="2" charset="2"/>
              <a:buChar char="ü"/>
            </a:pPr>
            <a:r>
              <a:rPr lang="pl-PL" dirty="0" smtClean="0"/>
              <a:t>Ułatwienie nauczycielom zrozumienia stosunku ucznia do swej rodziny oraz jej oczekiwań wobec niego;</a:t>
            </a:r>
            <a:br>
              <a:rPr lang="pl-PL" dirty="0" smtClean="0"/>
            </a:br>
            <a:endParaRPr lang="pl-PL" dirty="0"/>
          </a:p>
        </p:txBody>
      </p:sp>
      <p:sp>
        <p:nvSpPr>
          <p:cNvPr id="3" name="Tytuł 2"/>
          <p:cNvSpPr>
            <a:spLocks noGrp="1"/>
          </p:cNvSpPr>
          <p:nvPr>
            <p:ph type="title"/>
          </p:nvPr>
        </p:nvSpPr>
        <p:spPr/>
        <p:txBody>
          <a:bodyPr>
            <a:normAutofit fontScale="90000"/>
          </a:bodyPr>
          <a:lstStyle/>
          <a:p>
            <a:r>
              <a:rPr lang="pl-PL" dirty="0" smtClean="0"/>
              <a:t>Cele współpracy rodziców</a:t>
            </a:r>
            <a:br>
              <a:rPr lang="pl-PL" dirty="0" smtClean="0"/>
            </a:br>
            <a:r>
              <a:rPr lang="pl-PL" dirty="0" smtClean="0"/>
              <a:t> i nauczycieli:</a:t>
            </a:r>
            <a:endParaRPr lang="pl-PL" dirty="0"/>
          </a:p>
        </p:txBody>
      </p:sp>
    </p:spTree>
  </p:cSld>
  <p:clrMapOvr>
    <a:masterClrMapping/>
  </p:clrMapOvr>
  <p:transition advTm="0">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395536" y="1340768"/>
            <a:ext cx="8229600" cy="4525963"/>
          </a:xfrm>
        </p:spPr>
        <p:txBody>
          <a:bodyPr>
            <a:noAutofit/>
          </a:bodyPr>
          <a:lstStyle/>
          <a:p>
            <a:r>
              <a:rPr lang="pl-PL" sz="1900" dirty="0" smtClean="0"/>
              <a:t>Pytaj, w jaki sposób można się kontaktować z wychowawcą, nauczycielem (ustal dni, godziny, zapisz numery telefonów).</a:t>
            </a:r>
          </a:p>
          <a:p>
            <a:pPr>
              <a:buNone/>
            </a:pPr>
            <a:endParaRPr lang="pl-PL" sz="1900" dirty="0" smtClean="0"/>
          </a:p>
          <a:p>
            <a:r>
              <a:rPr lang="pl-PL" sz="1900" dirty="0" smtClean="0"/>
              <a:t>Nie opuszczaj zebrań, umawiaj się na spotkania indywidualne, by orientować się w tym, co dzieje się w klasie, jakie osiągnięcia ma twoje dziecko i nad czym trzeba jeszcze popracować.</a:t>
            </a:r>
          </a:p>
          <a:p>
            <a:pPr>
              <a:buNone/>
            </a:pPr>
            <a:endParaRPr lang="pl-PL" sz="1900" dirty="0" smtClean="0"/>
          </a:p>
          <a:p>
            <a:r>
              <a:rPr lang="pl-PL" sz="1900" dirty="0" smtClean="0"/>
              <a:t>W czasie rozmowy pomijaj sprawy mniej istotne, które nie mają wpływu na rozwój dziecka w szkole, mów zwięźle i rzeczowo, podawaj konkretne przykłady.</a:t>
            </a:r>
          </a:p>
          <a:p>
            <a:pPr>
              <a:buNone/>
            </a:pPr>
            <a:endParaRPr lang="pl-PL" sz="1900" dirty="0" smtClean="0"/>
          </a:p>
          <a:p>
            <a:r>
              <a:rPr lang="pl-PL" sz="1900" dirty="0" smtClean="0"/>
              <a:t>Szanuj czas nauczyciela i innych rodziców – gdy nie wszystko zostanie dokładnie omówione, można spotkać się w innym terminie.</a:t>
            </a:r>
            <a:endParaRPr lang="pl-PL" sz="1900" dirty="0"/>
          </a:p>
        </p:txBody>
      </p:sp>
      <p:sp>
        <p:nvSpPr>
          <p:cNvPr id="3" name="Tytuł 2"/>
          <p:cNvSpPr>
            <a:spLocks noGrp="1"/>
          </p:cNvSpPr>
          <p:nvPr>
            <p:ph type="title"/>
          </p:nvPr>
        </p:nvSpPr>
        <p:spPr/>
        <p:txBody>
          <a:bodyPr>
            <a:normAutofit fontScale="90000"/>
          </a:bodyPr>
          <a:lstStyle/>
          <a:p>
            <a:pPr algn="ctr"/>
            <a:r>
              <a:rPr lang="pl-PL" dirty="0" smtClean="0"/>
              <a:t/>
            </a:r>
            <a:br>
              <a:rPr lang="pl-PL" dirty="0" smtClean="0"/>
            </a:br>
            <a:r>
              <a:rPr lang="pl-PL" dirty="0" smtClean="0"/>
              <a:t>WARUNKI EFEKTYWNEJ WSPÓŁPRACY</a:t>
            </a:r>
            <a:br>
              <a:rPr lang="pl-PL" dirty="0" smtClean="0"/>
            </a:br>
            <a:endParaRPr lang="pl-PL" dirty="0"/>
          </a:p>
        </p:txBody>
      </p:sp>
    </p:spTree>
  </p:cSld>
  <p:clrMapOvr>
    <a:masterClrMapping/>
  </p:clrMapOvr>
  <p:transition advTm="0">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Autofit/>
          </a:bodyPr>
          <a:lstStyle/>
          <a:p>
            <a:r>
              <a:rPr lang="pl-PL" sz="1900" dirty="0" smtClean="0"/>
              <a:t>Nie ulegaj emocjom, nie oceniaj, bądź otwarta/y na sugestie, propozycje rozwiązań. </a:t>
            </a:r>
          </a:p>
          <a:p>
            <a:pPr>
              <a:buNone/>
            </a:pPr>
            <a:endParaRPr lang="pl-PL" sz="1900" dirty="0" smtClean="0"/>
          </a:p>
          <a:p>
            <a:r>
              <a:rPr lang="pl-PL" sz="1900" dirty="0" smtClean="0"/>
              <a:t>Mów dobrze o swoim dziecku, podziel się spostrzeżeniami, np. na temat sposobu, w jaki najlepiej przyswaja wiedzę.</a:t>
            </a:r>
          </a:p>
          <a:p>
            <a:pPr>
              <a:buNone/>
            </a:pPr>
            <a:endParaRPr lang="pl-PL" sz="1900" dirty="0" smtClean="0"/>
          </a:p>
          <a:p>
            <a:r>
              <a:rPr lang="pl-PL" sz="1900" dirty="0" smtClean="0"/>
              <a:t>Zacznij współpracować. Wywiązuj się ze zobowiązań. Konsekwentnie realizuj ustalenia.</a:t>
            </a:r>
          </a:p>
          <a:p>
            <a:pPr>
              <a:buNone/>
            </a:pPr>
            <a:endParaRPr lang="pl-PL" sz="1900" dirty="0" smtClean="0"/>
          </a:p>
          <a:p>
            <a:r>
              <a:rPr lang="pl-PL" sz="1900" dirty="0" smtClean="0"/>
              <a:t>Przestrzegaj zasad dobrej komunikacji (kontakt wzrokowy, uważne słuchanie, adekwatna mimika, otwarta postawa ciała itd.). </a:t>
            </a:r>
            <a:endParaRPr lang="pl-PL" sz="1900" dirty="0"/>
          </a:p>
        </p:txBody>
      </p:sp>
      <p:sp>
        <p:nvSpPr>
          <p:cNvPr id="3" name="Tytuł 2"/>
          <p:cNvSpPr>
            <a:spLocks noGrp="1"/>
          </p:cNvSpPr>
          <p:nvPr>
            <p:ph type="title"/>
          </p:nvPr>
        </p:nvSpPr>
        <p:spPr/>
        <p:txBody>
          <a:bodyPr>
            <a:normAutofit fontScale="90000"/>
          </a:bodyPr>
          <a:lstStyle/>
          <a:p>
            <a:pPr algn="ctr"/>
            <a:r>
              <a:rPr lang="pl-PL" dirty="0" smtClean="0"/>
              <a:t>WARUNKI EFEKTYWNEJ WSPÓŁPRACY</a:t>
            </a:r>
            <a:endParaRPr lang="pl-PL" dirty="0"/>
          </a:p>
        </p:txBody>
      </p:sp>
    </p:spTree>
  </p:cSld>
  <p:clrMapOvr>
    <a:masterClrMapping/>
  </p:clrMapOvr>
  <p:transition advTm="0">
    <p:wedg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chor="ctr">
            <a:noAutofit/>
          </a:bodyPr>
          <a:lstStyle/>
          <a:p>
            <a:pPr>
              <a:buNone/>
            </a:pPr>
            <a:r>
              <a:rPr lang="pl-PL" sz="4000" dirty="0" smtClean="0"/>
              <a:t>  </a:t>
            </a:r>
            <a:r>
              <a:rPr lang="pl-PL" sz="3700" dirty="0" smtClean="0">
                <a:effectLst>
                  <a:outerShdw blurRad="38100" dist="38100" dir="2700000" algn="tl">
                    <a:srgbClr val="000000">
                      <a:alpha val="43137"/>
                    </a:srgbClr>
                  </a:outerShdw>
                </a:effectLst>
              </a:rPr>
              <a:t>JAKO NATURALNE</a:t>
            </a:r>
            <a:br>
              <a:rPr lang="pl-PL" sz="3700" dirty="0" smtClean="0">
                <a:effectLst>
                  <a:outerShdw blurRad="38100" dist="38100" dir="2700000" algn="tl">
                    <a:srgbClr val="000000">
                      <a:alpha val="43137"/>
                    </a:srgbClr>
                  </a:outerShdw>
                </a:effectLst>
              </a:rPr>
            </a:br>
            <a:r>
              <a:rPr lang="pl-PL" sz="3700" dirty="0" smtClean="0">
                <a:effectLst>
                  <a:outerShdw blurRad="38100" dist="38100" dir="2700000" algn="tl">
                    <a:srgbClr val="000000">
                      <a:alpha val="43137"/>
                    </a:srgbClr>
                  </a:outerShdw>
                </a:effectLst>
              </a:rPr>
              <a:t> I PIERWSZE ŚRODOWISKO WYCHOWAWCZE DZIECKA, MAJĄC SZCZEGÓLNE ZNACZENIE W PIERWSZYCH ETAPACH ŻYCIA POWINNA UDZIELAĆ WSPARCIA SZKOLE I NAUCZYCIELOM W REALIZACJI PROCESU EDUKACJI </a:t>
            </a:r>
            <a:r>
              <a:rPr lang="pl-PL" sz="4000" dirty="0" smtClean="0"/>
              <a:t/>
            </a:r>
            <a:br>
              <a:rPr lang="pl-PL" sz="4000" dirty="0" smtClean="0"/>
            </a:br>
            <a:endParaRPr lang="pl-PL" sz="4000" dirty="0"/>
          </a:p>
        </p:txBody>
      </p:sp>
      <p:sp>
        <p:nvSpPr>
          <p:cNvPr id="3" name="Tytuł 2"/>
          <p:cNvSpPr>
            <a:spLocks noGrp="1"/>
          </p:cNvSpPr>
          <p:nvPr>
            <p:ph type="title"/>
          </p:nvPr>
        </p:nvSpPr>
        <p:spPr>
          <a:xfrm>
            <a:off x="428596" y="0"/>
            <a:ext cx="8229600" cy="1143000"/>
          </a:xfrm>
        </p:spPr>
        <p:txBody>
          <a:bodyPr>
            <a:normAutofit/>
          </a:bodyPr>
          <a:lstStyle/>
          <a:p>
            <a:pPr algn="ctr"/>
            <a:r>
              <a:rPr lang="pl-PL" sz="3700" dirty="0" smtClean="0"/>
              <a:t>ROLA RODZINY</a:t>
            </a:r>
            <a:endParaRPr lang="pl-PL" sz="3700" dirty="0"/>
          </a:p>
        </p:txBody>
      </p:sp>
    </p:spTree>
  </p:cSld>
  <p:clrMapOvr>
    <a:masterClrMapping/>
  </p:clrMapOvr>
  <p:transition advTm="0">
    <p:wedg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Autofit/>
          </a:bodyPr>
          <a:lstStyle/>
          <a:p>
            <a:pPr>
              <a:buFont typeface="Wingdings" pitchFamily="2" charset="2"/>
              <a:buChar char="ü"/>
            </a:pPr>
            <a:r>
              <a:rPr lang="pl-PL" sz="2000" dirty="0" smtClean="0"/>
              <a:t>Wyrabianie u dzieci pozytywnej motywacji uczenia się – łagodzić uprzedzenia dotyczące szkoły, mówić o zaletach systemu nauczania, uznawać dziecko takim jakim jest;</a:t>
            </a:r>
          </a:p>
          <a:p>
            <a:pPr>
              <a:buNone/>
            </a:pPr>
            <a:endParaRPr lang="pl-PL" sz="2000" dirty="0" smtClean="0"/>
          </a:p>
          <a:p>
            <a:pPr>
              <a:buFont typeface="Wingdings" pitchFamily="2" charset="2"/>
              <a:buChar char="ü"/>
            </a:pPr>
            <a:r>
              <a:rPr lang="pl-PL" sz="2000" dirty="0" smtClean="0"/>
              <a:t>Zapewnianie dzieciom odpowiednich warunków do odrabiania lekcji – spokój, warunki mieszkaniowe: pokój lub tylko wydzielone miejsce do odrabiania zadań, odpowiednie oświetlenie, krzesło, podręczniki, książki, zeszyty, przybory szkolne, porządek, czas odrabiania lekcji;</a:t>
            </a:r>
            <a:br>
              <a:rPr lang="pl-PL" sz="2000" dirty="0" smtClean="0"/>
            </a:br>
            <a:endParaRPr lang="pl-PL" sz="2000" dirty="0"/>
          </a:p>
        </p:txBody>
      </p:sp>
      <p:sp>
        <p:nvSpPr>
          <p:cNvPr id="3" name="Tytuł 2"/>
          <p:cNvSpPr>
            <a:spLocks noGrp="1"/>
          </p:cNvSpPr>
          <p:nvPr>
            <p:ph type="title"/>
          </p:nvPr>
        </p:nvSpPr>
        <p:spPr/>
        <p:txBody>
          <a:bodyPr>
            <a:normAutofit fontScale="90000"/>
          </a:bodyPr>
          <a:lstStyle/>
          <a:p>
            <a:r>
              <a:rPr lang="pl-PL" dirty="0" smtClean="0"/>
              <a:t/>
            </a:r>
            <a:br>
              <a:rPr lang="pl-PL" dirty="0" smtClean="0"/>
            </a:br>
            <a:r>
              <a:rPr lang="pl-PL" dirty="0" smtClean="0"/>
              <a:t/>
            </a:r>
            <a:br>
              <a:rPr lang="pl-PL" dirty="0" smtClean="0"/>
            </a:br>
            <a:r>
              <a:rPr lang="pl-PL" dirty="0" smtClean="0"/>
              <a:t>Rodzice powinni wiedzieć, że ważne jest:</a:t>
            </a:r>
            <a:br>
              <a:rPr lang="pl-PL" dirty="0" smtClean="0"/>
            </a:br>
            <a:r>
              <a:rPr lang="pl-PL" dirty="0" smtClean="0"/>
              <a:t/>
            </a:r>
            <a:br>
              <a:rPr lang="pl-PL" dirty="0" smtClean="0"/>
            </a:br>
            <a:endParaRPr lang="pl-PL" dirty="0"/>
          </a:p>
        </p:txBody>
      </p:sp>
    </p:spTree>
  </p:cSld>
  <p:clrMapOvr>
    <a:masterClrMapping/>
  </p:clrMapOvr>
  <p:transition advTm="0">
    <p:wedg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Autofit/>
          </a:bodyPr>
          <a:lstStyle/>
          <a:p>
            <a:pPr>
              <a:buFont typeface="Wingdings" pitchFamily="2" charset="2"/>
              <a:buChar char="ü"/>
            </a:pPr>
            <a:r>
              <a:rPr lang="pl-PL" sz="2000" dirty="0" smtClean="0"/>
              <a:t>Okazywanie dziecku stałego zainteresowania jego postępami w nauce – pytać o temat lekcji, oceny, o to co ciekawego działo się w szkole, o zadanie domowe, przeglądać odrobione prace domowe (uznanie lub podziw dla wysiłku), systematyczna kontrola prac domowych;</a:t>
            </a:r>
          </a:p>
          <a:p>
            <a:pPr>
              <a:buNone/>
            </a:pPr>
            <a:endParaRPr lang="pl-PL" sz="2000" dirty="0" smtClean="0"/>
          </a:p>
          <a:p>
            <a:pPr>
              <a:buFont typeface="Wingdings" pitchFamily="2" charset="2"/>
              <a:buChar char="ü"/>
            </a:pPr>
            <a:r>
              <a:rPr lang="pl-PL" sz="2000" dirty="0" smtClean="0"/>
              <a:t>Pomoc podczas odrabiania lekcji – gdy jest konieczna szczególnie w klasach 1-3;</a:t>
            </a:r>
            <a:br>
              <a:rPr lang="pl-PL" sz="2000" dirty="0" smtClean="0"/>
            </a:br>
            <a:endParaRPr lang="pl-PL" sz="2000" dirty="0"/>
          </a:p>
        </p:txBody>
      </p:sp>
      <p:sp>
        <p:nvSpPr>
          <p:cNvPr id="3" name="Tytuł 2"/>
          <p:cNvSpPr>
            <a:spLocks noGrp="1"/>
          </p:cNvSpPr>
          <p:nvPr>
            <p:ph type="title"/>
          </p:nvPr>
        </p:nvSpPr>
        <p:spPr/>
        <p:txBody>
          <a:bodyPr>
            <a:normAutofit fontScale="90000"/>
          </a:bodyPr>
          <a:lstStyle/>
          <a:p>
            <a:r>
              <a:rPr lang="pl-PL" dirty="0" smtClean="0"/>
              <a:t/>
            </a:r>
            <a:br>
              <a:rPr lang="pl-PL" dirty="0" smtClean="0"/>
            </a:br>
            <a:r>
              <a:rPr lang="pl-PL" dirty="0" smtClean="0"/>
              <a:t/>
            </a:r>
            <a:br>
              <a:rPr lang="pl-PL" dirty="0" smtClean="0"/>
            </a:br>
            <a:r>
              <a:rPr lang="pl-PL" dirty="0" smtClean="0"/>
              <a:t>Rodzice powinni wiedzieć, że ważne jest:</a:t>
            </a:r>
            <a:br>
              <a:rPr lang="pl-PL" dirty="0" smtClean="0"/>
            </a:br>
            <a:r>
              <a:rPr lang="pl-PL" dirty="0" smtClean="0"/>
              <a:t/>
            </a:r>
            <a:br>
              <a:rPr lang="pl-PL" dirty="0" smtClean="0"/>
            </a:br>
            <a:endParaRPr lang="pl-PL" dirty="0"/>
          </a:p>
        </p:txBody>
      </p:sp>
    </p:spTree>
  </p:cSld>
  <p:clrMapOvr>
    <a:masterClrMapping/>
  </p:clrMapOvr>
  <p:transition advTm="0">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7500" lnSpcReduction="20000"/>
          </a:bodyPr>
          <a:lstStyle/>
          <a:p>
            <a:r>
              <a:rPr lang="pl-PL" dirty="0"/>
              <a:t>Najwyższym prawem w Rzeczypospolitej Polskiej jest </a:t>
            </a:r>
            <a:r>
              <a:rPr lang="pl-PL" b="1" dirty="0"/>
              <a:t>Konstytucja</a:t>
            </a:r>
            <a:r>
              <a:rPr lang="pl-PL" dirty="0"/>
              <a:t> uchwalona w 1997 roku. Wśród ustanowionych w tym dokumencie norm można odnaleźć takie, które w istotny sposób determinują swobodę interpretacji relacji rodzina - szkoła. </a:t>
            </a:r>
          </a:p>
          <a:p>
            <a:pPr>
              <a:buNone/>
            </a:pPr>
            <a:r>
              <a:rPr lang="pl-PL" dirty="0" smtClean="0"/>
              <a:t>    Oto </a:t>
            </a:r>
            <a:r>
              <a:rPr lang="pl-PL" dirty="0"/>
              <a:t>one:</a:t>
            </a:r>
          </a:p>
          <a:p>
            <a:r>
              <a:rPr lang="pl-PL" dirty="0"/>
              <a:t>	• </a:t>
            </a:r>
            <a:r>
              <a:rPr lang="pl-PL" b="1" dirty="0"/>
              <a:t>artykuł 48, punkt l</a:t>
            </a:r>
            <a:r>
              <a:rPr lang="pl-PL" dirty="0"/>
              <a:t> - „Rodzice mają prawo do wychowania dzieci zgodnie z własnymi przekonaniami. (...)"</a:t>
            </a:r>
          </a:p>
          <a:p>
            <a:r>
              <a:rPr lang="pl-PL" dirty="0"/>
              <a:t>	• </a:t>
            </a:r>
            <a:r>
              <a:rPr lang="pl-PL" b="1" dirty="0"/>
              <a:t>artykuł 53, punkt 3</a:t>
            </a:r>
            <a:r>
              <a:rPr lang="pl-PL" dirty="0"/>
              <a:t> - „Rodzice mają prawo do zapewnienia dzieciom wychowania i nauczania moralnego i religijnego zgodnie ze swoimi przekonaniami. (...)"</a:t>
            </a:r>
          </a:p>
          <a:p>
            <a:r>
              <a:rPr lang="pl-PL" dirty="0"/>
              <a:t>	• </a:t>
            </a:r>
            <a:r>
              <a:rPr lang="pl-PL" b="1" dirty="0"/>
              <a:t>artykuł 70, punkt 3</a:t>
            </a:r>
            <a:r>
              <a:rPr lang="pl-PL" dirty="0"/>
              <a:t> - „Rodzice mają wolność wyboru dla swoich dzieci szkół innych niż publiczne. (...)"</a:t>
            </a:r>
          </a:p>
          <a:p>
            <a:endParaRPr lang="pl-PL" dirty="0"/>
          </a:p>
        </p:txBody>
      </p:sp>
      <p:sp>
        <p:nvSpPr>
          <p:cNvPr id="2" name="Tytuł 1"/>
          <p:cNvSpPr>
            <a:spLocks noGrp="1"/>
          </p:cNvSpPr>
          <p:nvPr>
            <p:ph type="title"/>
          </p:nvPr>
        </p:nvSpPr>
        <p:spPr/>
        <p:txBody>
          <a:bodyPr>
            <a:normAutofit fontScale="90000"/>
          </a:bodyPr>
          <a:lstStyle/>
          <a:p>
            <a:r>
              <a:rPr lang="pl-PL" b="1" dirty="0"/>
              <a:t>Prawne uwarunkowania relacji </a:t>
            </a:r>
            <a:r>
              <a:rPr lang="pl-PL" b="1" dirty="0" smtClean="0"/>
              <a:t>nauczycieli </a:t>
            </a:r>
            <a:r>
              <a:rPr lang="pl-PL" b="1" dirty="0"/>
              <a:t>i rodziców</a:t>
            </a:r>
            <a:r>
              <a:rPr lang="pl-PL" dirty="0"/>
              <a:t/>
            </a:r>
            <a:br>
              <a:rPr lang="pl-PL" dirty="0"/>
            </a:br>
            <a:endParaRPr lang="pl-PL" dirty="0"/>
          </a:p>
        </p:txBody>
      </p:sp>
    </p:spTree>
  </p:cSld>
  <p:clrMapOvr>
    <a:masterClrMapping/>
  </p:clrMapOvr>
  <p:transition advTm="0">
    <p:wedg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Autofit/>
          </a:bodyPr>
          <a:lstStyle/>
          <a:p>
            <a:pPr>
              <a:buFont typeface="Wingdings" pitchFamily="2" charset="2"/>
              <a:buChar char="ü"/>
            </a:pPr>
            <a:r>
              <a:rPr lang="pl-PL" sz="2000" dirty="0" smtClean="0"/>
              <a:t>Właściwe reagowanie na otrzymywane oceny niedostateczne – okazywanie zrozumienia, szukanie wspólnie przyczyn niepowodzeń szkolnych;</a:t>
            </a:r>
          </a:p>
          <a:p>
            <a:pPr>
              <a:buNone/>
            </a:pPr>
            <a:endParaRPr lang="pl-PL" sz="2000" dirty="0" smtClean="0"/>
          </a:p>
          <a:p>
            <a:pPr>
              <a:buFont typeface="Wingdings" pitchFamily="2" charset="2"/>
              <a:buChar char="ü"/>
            </a:pPr>
            <a:r>
              <a:rPr lang="pl-PL" sz="2000" dirty="0" smtClean="0"/>
              <a:t>Organizowanie czasu wolnego dzieci;</a:t>
            </a:r>
          </a:p>
          <a:p>
            <a:pPr>
              <a:buFont typeface="Wingdings" pitchFamily="2" charset="2"/>
              <a:buChar char="ü"/>
            </a:pPr>
            <a:endParaRPr lang="pl-PL" sz="2000" dirty="0" smtClean="0"/>
          </a:p>
          <a:p>
            <a:pPr>
              <a:buFont typeface="Wingdings" pitchFamily="2" charset="2"/>
              <a:buChar char="ü"/>
            </a:pPr>
            <a:r>
              <a:rPr lang="pl-PL" sz="2000" dirty="0" smtClean="0"/>
              <a:t>Wspólne przezwyciężanie trudności wychowawczych w szkole, wiedza pedagogiczna i psychologiczna oraz praktyczne jej wykorzystywanie w konkretnych sytuacjach wychowawczych;</a:t>
            </a:r>
            <a:r>
              <a:rPr lang="pl-PL" sz="1800" dirty="0" smtClean="0"/>
              <a:t/>
            </a:r>
            <a:br>
              <a:rPr lang="pl-PL" sz="1800" dirty="0" smtClean="0"/>
            </a:br>
            <a:r>
              <a:rPr lang="pl-PL" sz="1800" dirty="0" smtClean="0"/>
              <a:t/>
            </a:r>
            <a:br>
              <a:rPr lang="pl-PL" sz="1800" dirty="0" smtClean="0"/>
            </a:br>
            <a:endParaRPr lang="pl-PL" sz="1800" dirty="0"/>
          </a:p>
        </p:txBody>
      </p:sp>
      <p:sp>
        <p:nvSpPr>
          <p:cNvPr id="3" name="Tytuł 2"/>
          <p:cNvSpPr>
            <a:spLocks noGrp="1"/>
          </p:cNvSpPr>
          <p:nvPr>
            <p:ph type="title"/>
          </p:nvPr>
        </p:nvSpPr>
        <p:spPr/>
        <p:txBody>
          <a:bodyPr>
            <a:normAutofit fontScale="90000"/>
          </a:bodyPr>
          <a:lstStyle/>
          <a:p>
            <a:r>
              <a:rPr lang="pl-PL" dirty="0" smtClean="0"/>
              <a:t/>
            </a:r>
            <a:br>
              <a:rPr lang="pl-PL" dirty="0" smtClean="0"/>
            </a:br>
            <a:r>
              <a:rPr lang="pl-PL" dirty="0" smtClean="0"/>
              <a:t>Rodzice powinni wiedzieć, że ważne jest:</a:t>
            </a:r>
            <a:br>
              <a:rPr lang="pl-PL" dirty="0" smtClean="0"/>
            </a:br>
            <a:endParaRPr lang="pl-PL" dirty="0"/>
          </a:p>
        </p:txBody>
      </p:sp>
    </p:spTree>
  </p:cSld>
  <p:clrMapOvr>
    <a:masterClrMapping/>
  </p:clrMapOvr>
  <p:transition advTm="0">
    <p:wedg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Autofit/>
          </a:bodyPr>
          <a:lstStyle/>
          <a:p>
            <a:pPr>
              <a:buFont typeface="Wingdings" pitchFamily="2" charset="2"/>
              <a:buChar char="ü"/>
            </a:pPr>
            <a:r>
              <a:rPr lang="pl-PL" sz="2000" dirty="0" smtClean="0"/>
              <a:t>Dawanie dobrego przykładu zachowania się w kontaktach z nauczycielami i całą społecznością;</a:t>
            </a:r>
          </a:p>
          <a:p>
            <a:pPr>
              <a:buFont typeface="Wingdings" pitchFamily="2" charset="2"/>
              <a:buChar char="ü"/>
            </a:pPr>
            <a:endParaRPr lang="pl-PL" sz="2000" dirty="0" smtClean="0"/>
          </a:p>
          <a:p>
            <a:pPr>
              <a:buFont typeface="Wingdings" pitchFamily="2" charset="2"/>
              <a:buChar char="ü"/>
            </a:pPr>
            <a:r>
              <a:rPr lang="pl-PL" sz="2000" dirty="0" smtClean="0"/>
              <a:t>Ułatwienie dzieciom podjęcia decyzji w sprawie dalszego kształcenia, wyboru zawodu;</a:t>
            </a:r>
          </a:p>
          <a:p>
            <a:pPr>
              <a:buNone/>
            </a:pPr>
            <a:endParaRPr lang="pl-PL" sz="2000" dirty="0" smtClean="0"/>
          </a:p>
          <a:p>
            <a:pPr>
              <a:buFont typeface="Wingdings" pitchFamily="2" charset="2"/>
              <a:buChar char="ü"/>
            </a:pPr>
            <a:r>
              <a:rPr lang="pl-PL" sz="2000" dirty="0" smtClean="0"/>
              <a:t>Udział w przygotowaniu imprez, uroczystości i wycieczek szkolnych;</a:t>
            </a:r>
          </a:p>
          <a:p>
            <a:pPr>
              <a:buNone/>
            </a:pPr>
            <a:endParaRPr lang="pl-PL" sz="2000" dirty="0" smtClean="0"/>
          </a:p>
          <a:p>
            <a:pPr>
              <a:buFont typeface="Wingdings" pitchFamily="2" charset="2"/>
              <a:buChar char="ü"/>
            </a:pPr>
            <a:r>
              <a:rPr lang="pl-PL" sz="2000" dirty="0" smtClean="0"/>
              <a:t>Działalność w Radzie Rodziców;</a:t>
            </a:r>
            <a:r>
              <a:rPr lang="pl-PL" sz="1800" dirty="0" smtClean="0"/>
              <a:t/>
            </a:r>
            <a:br>
              <a:rPr lang="pl-PL" sz="1800" dirty="0" smtClean="0"/>
            </a:br>
            <a:r>
              <a:rPr lang="pl-PL" sz="1800" dirty="0" smtClean="0"/>
              <a:t/>
            </a:r>
            <a:br>
              <a:rPr lang="pl-PL" sz="1800" dirty="0" smtClean="0"/>
            </a:br>
            <a:endParaRPr lang="pl-PL" sz="1800" dirty="0"/>
          </a:p>
        </p:txBody>
      </p:sp>
      <p:sp>
        <p:nvSpPr>
          <p:cNvPr id="3" name="Tytuł 2"/>
          <p:cNvSpPr>
            <a:spLocks noGrp="1"/>
          </p:cNvSpPr>
          <p:nvPr>
            <p:ph type="title"/>
          </p:nvPr>
        </p:nvSpPr>
        <p:spPr/>
        <p:txBody>
          <a:bodyPr>
            <a:normAutofit fontScale="90000"/>
          </a:bodyPr>
          <a:lstStyle/>
          <a:p>
            <a:r>
              <a:rPr lang="pl-PL" dirty="0" smtClean="0"/>
              <a:t/>
            </a:r>
            <a:br>
              <a:rPr lang="pl-PL" dirty="0" smtClean="0"/>
            </a:br>
            <a:r>
              <a:rPr lang="pl-PL" dirty="0" smtClean="0"/>
              <a:t>Rodzice powinni wiedzieć, że ważne jest:</a:t>
            </a:r>
            <a:br>
              <a:rPr lang="pl-PL" dirty="0" smtClean="0"/>
            </a:br>
            <a:endParaRPr lang="pl-PL" dirty="0"/>
          </a:p>
        </p:txBody>
      </p:sp>
    </p:spTree>
  </p:cSld>
  <p:clrMapOvr>
    <a:masterClrMapping/>
  </p:clrMapOvr>
  <p:transition advTm="0">
    <p:wedg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lgn="just"/>
            <a:r>
              <a:rPr lang="pl-PL" b="1" dirty="0" smtClean="0">
                <a:solidFill>
                  <a:srgbClr val="C00000"/>
                </a:solidFill>
              </a:rPr>
              <a:t>POROZMAWIAJ ZE MNĄ O TYM, CO MNIE BOLI </a:t>
            </a:r>
            <a:br>
              <a:rPr lang="pl-PL" b="1" dirty="0" smtClean="0">
                <a:solidFill>
                  <a:srgbClr val="C00000"/>
                </a:solidFill>
              </a:rPr>
            </a:br>
            <a:r>
              <a:rPr lang="pl-PL" b="1" dirty="0" smtClean="0">
                <a:solidFill>
                  <a:srgbClr val="C00000"/>
                </a:solidFill>
              </a:rPr>
              <a:t>W SZKOLE.</a:t>
            </a:r>
          </a:p>
          <a:p>
            <a:pPr algn="just"/>
            <a:endParaRPr lang="pl-PL" b="1" dirty="0" smtClean="0">
              <a:solidFill>
                <a:srgbClr val="C00000"/>
              </a:solidFill>
            </a:endParaRPr>
          </a:p>
          <a:p>
            <a:pPr algn="just"/>
            <a:r>
              <a:rPr lang="pl-PL" b="1" dirty="0" smtClean="0">
                <a:solidFill>
                  <a:srgbClr val="C00000"/>
                </a:solidFill>
              </a:rPr>
              <a:t>BOJĘ SIĘ SZKOŁY, POMÓŻ MI, PRZYTUL MNIE, NIE  JESTEM  ZE  SZKŁA.</a:t>
            </a:r>
          </a:p>
          <a:p>
            <a:pPr algn="just">
              <a:buNone/>
            </a:pPr>
            <a:endParaRPr lang="pl-PL" b="1" dirty="0" smtClean="0">
              <a:solidFill>
                <a:srgbClr val="C00000"/>
              </a:solidFill>
            </a:endParaRPr>
          </a:p>
          <a:p>
            <a:pPr algn="just"/>
            <a:r>
              <a:rPr lang="pl-PL" b="1" dirty="0" smtClean="0">
                <a:solidFill>
                  <a:srgbClr val="C00000"/>
                </a:solidFill>
              </a:rPr>
              <a:t>INTERESUJ SIĘ MNĄ I MOIMI OSIĄGNIĘCIAMI.</a:t>
            </a:r>
          </a:p>
          <a:p>
            <a:pPr algn="just">
              <a:buNone/>
            </a:pPr>
            <a:endParaRPr lang="pl-PL" b="1" dirty="0" smtClean="0">
              <a:solidFill>
                <a:srgbClr val="C00000"/>
              </a:solidFill>
            </a:endParaRPr>
          </a:p>
          <a:p>
            <a:pPr algn="just"/>
            <a:r>
              <a:rPr lang="pl-PL" b="1" dirty="0" smtClean="0">
                <a:solidFill>
                  <a:srgbClr val="C00000"/>
                </a:solidFill>
              </a:rPr>
              <a:t>NIE DENERWUJ SIĘ, GDY MI COŚ NIE WYCHODZI.</a:t>
            </a:r>
          </a:p>
          <a:p>
            <a:endParaRPr lang="pl-PL" dirty="0"/>
          </a:p>
        </p:txBody>
      </p:sp>
      <p:sp>
        <p:nvSpPr>
          <p:cNvPr id="3" name="Tytuł 2"/>
          <p:cNvSpPr>
            <a:spLocks noGrp="1"/>
          </p:cNvSpPr>
          <p:nvPr>
            <p:ph type="title"/>
          </p:nvPr>
        </p:nvSpPr>
        <p:spPr/>
        <p:txBody>
          <a:bodyPr>
            <a:normAutofit fontScale="90000"/>
          </a:bodyPr>
          <a:lstStyle/>
          <a:p>
            <a:pPr algn="ctr"/>
            <a:r>
              <a:rPr lang="pl-PL" dirty="0" smtClean="0"/>
              <a:t/>
            </a:r>
            <a:br>
              <a:rPr lang="pl-PL" dirty="0" smtClean="0"/>
            </a:br>
            <a:r>
              <a:rPr lang="pl-PL" spc="600" dirty="0" smtClean="0"/>
              <a:t>„DZIECIĘCY ŚWIAT – GLOSSA DO RODZICÓW”</a:t>
            </a:r>
            <a:r>
              <a:rPr lang="pl-PL" dirty="0" smtClean="0"/>
              <a:t/>
            </a:r>
            <a:br>
              <a:rPr lang="pl-PL" dirty="0" smtClean="0"/>
            </a:br>
            <a:endParaRPr lang="pl-PL" dirty="0"/>
          </a:p>
        </p:txBody>
      </p:sp>
    </p:spTree>
  </p:cSld>
  <p:clrMapOvr>
    <a:masterClrMapping/>
  </p:clrMapOvr>
  <p:transition advTm="0">
    <p:wedg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20000"/>
          </a:bodyPr>
          <a:lstStyle/>
          <a:p>
            <a:pPr algn="just">
              <a:lnSpc>
                <a:spcPct val="150000"/>
              </a:lnSpc>
              <a:buNone/>
            </a:pPr>
            <a:r>
              <a:rPr lang="pl-PL" sz="2400" dirty="0" smtClean="0"/>
              <a:t>   Współpraca rodziców z nauczycielami jest możliwa, potrzebna, wręcz niezbędna. Zarówno rodzice, jak</a:t>
            </a:r>
            <a:br>
              <a:rPr lang="pl-PL" sz="2400" dirty="0" smtClean="0"/>
            </a:br>
            <a:r>
              <a:rPr lang="pl-PL" sz="2400" dirty="0" smtClean="0"/>
              <a:t> i nauczyciele mogą na niej zyskać, dając sobie wzajemne wsparcie, gdy pojawiają się problemy związane z funkcjonowaniem dziecka w szkole, ale też wspólnie ciesząc się z jego osiągnięć. Aby współpraca była możliwa, obie strony muszą czuć, że są po tej samej stronie barykady a jeśli coś ich początkowo dzieli, muszą chcieć zbudować most, na którym się spotkają. </a:t>
            </a:r>
            <a:endParaRPr lang="pl-PL" sz="2400" dirty="0"/>
          </a:p>
        </p:txBody>
      </p:sp>
      <p:sp>
        <p:nvSpPr>
          <p:cNvPr id="3" name="Tytuł 2"/>
          <p:cNvSpPr>
            <a:spLocks noGrp="1"/>
          </p:cNvSpPr>
          <p:nvPr>
            <p:ph type="title"/>
          </p:nvPr>
        </p:nvSpPr>
        <p:spPr/>
        <p:txBody>
          <a:bodyPr/>
          <a:lstStyle/>
          <a:p>
            <a:pPr algn="ctr"/>
            <a:r>
              <a:rPr lang="pl-PL" dirty="0" smtClean="0"/>
              <a:t>PODSUMOWANIE</a:t>
            </a:r>
            <a:endParaRPr lang="pl-PL" dirty="0"/>
          </a:p>
        </p:txBody>
      </p:sp>
    </p:spTree>
  </p:cSld>
  <p:clrMapOvr>
    <a:masterClrMapping/>
  </p:clrMapOvr>
  <p:transition advTm="0">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455862"/>
            <a:ext cx="9144000" cy="54784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pl-PL" sz="2800" b="0" i="0" u="none" strike="noStrike" cap="none" normalizeH="0" baseline="0" dirty="0" smtClean="0">
                <a:ln>
                  <a:noFill/>
                </a:ln>
                <a:solidFill>
                  <a:srgbClr val="000000"/>
                </a:solidFill>
                <a:effectLst/>
                <a:latin typeface="DDACBM+TimesNewRoman,Bold"/>
                <a:ea typeface="Times New Roman" pitchFamily="18" charset="0"/>
                <a:cs typeface="Times New Roman" pitchFamily="18" charset="0"/>
              </a:rPr>
              <a:t> </a:t>
            </a:r>
            <a:r>
              <a:rPr kumimoji="0" lang="pl-PL" sz="2800" b="0" i="0" u="none" strike="noStrike" cap="none" normalizeH="0" baseline="0" dirty="0" smtClean="0">
                <a:ln>
                  <a:noFill/>
                </a:ln>
                <a:solidFill>
                  <a:srgbClr val="000000"/>
                </a:solidFill>
                <a:effectLst/>
                <a:latin typeface="+mj-lt"/>
                <a:ea typeface="Times New Roman" pitchFamily="18" charset="0"/>
                <a:cs typeface="Times New Roman" pitchFamily="18" charset="0"/>
              </a:rPr>
              <a:t>Prawo rodziców do oddziaływania na to, co </a:t>
            </a:r>
            <a:br>
              <a:rPr kumimoji="0" lang="pl-PL" sz="2800" b="0" i="0" u="none" strike="noStrike" cap="none" normalizeH="0" baseline="0" dirty="0" smtClean="0">
                <a:ln>
                  <a:noFill/>
                </a:ln>
                <a:solidFill>
                  <a:srgbClr val="000000"/>
                </a:solidFill>
                <a:effectLst/>
                <a:latin typeface="+mj-lt"/>
                <a:ea typeface="Times New Roman" pitchFamily="18" charset="0"/>
                <a:cs typeface="Times New Roman" pitchFamily="18" charset="0"/>
              </a:rPr>
            </a:br>
            <a:r>
              <a:rPr kumimoji="0" lang="pl-PL" sz="2800" b="0" i="0" u="none" strike="noStrike" cap="none" normalizeH="0" baseline="0" dirty="0" smtClean="0">
                <a:ln>
                  <a:noFill/>
                </a:ln>
                <a:solidFill>
                  <a:srgbClr val="000000"/>
                </a:solidFill>
                <a:effectLst/>
                <a:latin typeface="+mj-lt"/>
                <a:ea typeface="Times New Roman" pitchFamily="18" charset="0"/>
                <a:cs typeface="Times New Roman" pitchFamily="18" charset="0"/>
              </a:rPr>
              <a:t>w szkole dzieje się z ich dziećmi gwarantują (już od wielu lat) ratyfikowane przez Polskę międzynarodowe dokumenty, np.: </a:t>
            </a:r>
          </a:p>
          <a:p>
            <a:pPr marL="0" marR="0" lvl="0" indent="0" defTabSz="914400" rtl="0" eaLnBrk="0" fontAlgn="base" latinLnBrk="0" hangingPunct="0">
              <a:lnSpc>
                <a:spcPct val="150000"/>
              </a:lnSpc>
              <a:spcBef>
                <a:spcPct val="0"/>
              </a:spcBef>
              <a:spcAft>
                <a:spcPct val="0"/>
              </a:spcAft>
              <a:buClrTx/>
              <a:buSzTx/>
              <a:buFont typeface="Wingdings" pitchFamily="2" charset="2"/>
              <a:buChar char="§"/>
              <a:tabLst/>
            </a:pPr>
            <a:r>
              <a:rPr kumimoji="0" lang="pl-PL" sz="2000" b="0" i="0" u="none" strike="noStrike" cap="none" normalizeH="0" baseline="0" dirty="0" smtClean="0">
                <a:ln>
                  <a:noFill/>
                </a:ln>
                <a:solidFill>
                  <a:srgbClr val="000000"/>
                </a:solidFill>
                <a:effectLst/>
                <a:ea typeface="Times New Roman" pitchFamily="18" charset="0"/>
                <a:cs typeface="Times New Roman" pitchFamily="18" charset="0"/>
              </a:rPr>
              <a:t>Powszechna Deklaracja Praw Człowieka z 1948 roku</a:t>
            </a:r>
            <a:endParaRPr kumimoji="0" lang="pl-PL" sz="2000" b="0" i="0" u="none" strike="noStrike" cap="none" normalizeH="0" baseline="0" dirty="0" smtClean="0">
              <a:ln>
                <a:noFill/>
              </a:ln>
              <a:solidFill>
                <a:schemeClr val="tx1"/>
              </a:solidFill>
              <a:effectLst/>
              <a:cs typeface="Arial" pitchFamily="34" charset="0"/>
            </a:endParaRPr>
          </a:p>
          <a:p>
            <a:pPr marL="0" marR="0" lvl="0" indent="0" defTabSz="914400" rtl="0" eaLnBrk="0" fontAlgn="base" latinLnBrk="0" hangingPunct="0">
              <a:lnSpc>
                <a:spcPct val="150000"/>
              </a:lnSpc>
              <a:spcBef>
                <a:spcPct val="0"/>
              </a:spcBef>
              <a:spcAft>
                <a:spcPct val="0"/>
              </a:spcAft>
              <a:buClrTx/>
              <a:buSzTx/>
              <a:buFont typeface="Wingdings" pitchFamily="2" charset="2"/>
              <a:buChar char="§"/>
              <a:tabLst/>
            </a:pPr>
            <a:r>
              <a:rPr kumimoji="0" lang="pl-PL" sz="2000" b="0" i="0" u="none" strike="noStrike" cap="none" normalizeH="0" baseline="0" dirty="0" smtClean="0">
                <a:ln>
                  <a:noFill/>
                </a:ln>
                <a:solidFill>
                  <a:srgbClr val="000000"/>
                </a:solidFill>
                <a:effectLst/>
                <a:ea typeface="Times New Roman" pitchFamily="18" charset="0"/>
                <a:cs typeface="Times New Roman" pitchFamily="18" charset="0"/>
              </a:rPr>
              <a:t>Europejska Konwencja o Ochronie Praw Człowieka</a:t>
            </a:r>
            <a:br>
              <a:rPr kumimoji="0" lang="pl-PL" sz="2000" b="0" i="0" u="none" strike="noStrike" cap="none" normalizeH="0" baseline="0" dirty="0" smtClean="0">
                <a:ln>
                  <a:noFill/>
                </a:ln>
                <a:solidFill>
                  <a:srgbClr val="000000"/>
                </a:solidFill>
                <a:effectLst/>
                <a:ea typeface="Times New Roman" pitchFamily="18" charset="0"/>
                <a:cs typeface="Times New Roman" pitchFamily="18" charset="0"/>
              </a:rPr>
            </a:br>
            <a:r>
              <a:rPr kumimoji="0" lang="pl-PL" sz="2000" b="0" i="0" u="none" strike="noStrike" cap="none" normalizeH="0" baseline="0" dirty="0" smtClean="0">
                <a:ln>
                  <a:noFill/>
                </a:ln>
                <a:solidFill>
                  <a:srgbClr val="000000"/>
                </a:solidFill>
                <a:effectLst/>
                <a:ea typeface="Times New Roman" pitchFamily="18" charset="0"/>
                <a:cs typeface="Times New Roman" pitchFamily="18" charset="0"/>
              </a:rPr>
              <a:t> i Podstawowych Wolności z 1950 roku</a:t>
            </a:r>
            <a:endParaRPr kumimoji="0" lang="pl-PL" sz="2000" b="0" i="0" u="none" strike="noStrike" cap="none" normalizeH="0" baseline="0" dirty="0" smtClean="0">
              <a:ln>
                <a:noFill/>
              </a:ln>
              <a:solidFill>
                <a:schemeClr val="tx1"/>
              </a:solidFill>
              <a:effectLst/>
              <a:cs typeface="Arial" pitchFamily="34" charset="0"/>
            </a:endParaRPr>
          </a:p>
          <a:p>
            <a:pPr marL="0" marR="0" lvl="0" indent="0" defTabSz="914400" rtl="0" eaLnBrk="0" fontAlgn="base" latinLnBrk="0" hangingPunct="0">
              <a:lnSpc>
                <a:spcPct val="150000"/>
              </a:lnSpc>
              <a:spcBef>
                <a:spcPct val="0"/>
              </a:spcBef>
              <a:spcAft>
                <a:spcPct val="0"/>
              </a:spcAft>
              <a:buClrTx/>
              <a:buSzTx/>
              <a:buFont typeface="Wingdings" pitchFamily="2" charset="2"/>
              <a:buChar char="§"/>
              <a:tabLst/>
            </a:pPr>
            <a:r>
              <a:rPr kumimoji="0" lang="pl-PL" sz="2000" b="0" i="0" u="none" strike="noStrike" cap="none" normalizeH="0" baseline="0" dirty="0" smtClean="0">
                <a:ln>
                  <a:noFill/>
                </a:ln>
                <a:solidFill>
                  <a:srgbClr val="000000"/>
                </a:solidFill>
                <a:effectLst/>
                <a:ea typeface="Times New Roman" pitchFamily="18" charset="0"/>
                <a:cs typeface="Times New Roman" pitchFamily="18" charset="0"/>
              </a:rPr>
              <a:t>Deklaracja Praw </a:t>
            </a:r>
            <a:r>
              <a:rPr kumimoji="0" lang="pl-PL" sz="2000" i="0" u="none" strike="noStrike" cap="none" normalizeH="0" baseline="0" dirty="0" smtClean="0">
                <a:ln>
                  <a:noFill/>
                </a:ln>
                <a:solidFill>
                  <a:srgbClr val="000000"/>
                </a:solidFill>
                <a:effectLst/>
                <a:ea typeface="Times New Roman" pitchFamily="18" charset="0"/>
                <a:cs typeface="Times New Roman" pitchFamily="18" charset="0"/>
              </a:rPr>
              <a:t>Dziecka</a:t>
            </a:r>
            <a:r>
              <a:rPr kumimoji="0" lang="pl-PL" sz="2000" b="0" i="0" u="none" strike="noStrike" cap="none" normalizeH="0" baseline="0" dirty="0" smtClean="0">
                <a:ln>
                  <a:noFill/>
                </a:ln>
                <a:solidFill>
                  <a:srgbClr val="000000"/>
                </a:solidFill>
                <a:effectLst/>
                <a:ea typeface="Times New Roman" pitchFamily="18" charset="0"/>
                <a:cs typeface="Times New Roman" pitchFamily="18" charset="0"/>
              </a:rPr>
              <a:t> ONZ z 1959 roku</a:t>
            </a:r>
            <a:endParaRPr kumimoji="0" lang="pl-PL" sz="2000" b="0" i="0" u="none" strike="noStrike" cap="none" normalizeH="0" baseline="0" dirty="0" smtClean="0">
              <a:ln>
                <a:noFill/>
              </a:ln>
              <a:solidFill>
                <a:schemeClr val="tx1"/>
              </a:solidFill>
              <a:effectLst/>
              <a:cs typeface="Arial" pitchFamily="34" charset="0"/>
            </a:endParaRPr>
          </a:p>
          <a:p>
            <a:pPr marL="0" marR="0" lvl="0" indent="0" defTabSz="914400" rtl="0" eaLnBrk="0" fontAlgn="base" latinLnBrk="0" hangingPunct="0">
              <a:lnSpc>
                <a:spcPct val="150000"/>
              </a:lnSpc>
              <a:spcBef>
                <a:spcPct val="0"/>
              </a:spcBef>
              <a:spcAft>
                <a:spcPct val="0"/>
              </a:spcAft>
              <a:buClrTx/>
              <a:buSzTx/>
              <a:buFont typeface="Wingdings" pitchFamily="2" charset="2"/>
              <a:buChar char="§"/>
              <a:tabLst/>
            </a:pPr>
            <a:r>
              <a:rPr kumimoji="0" lang="pl-PL" sz="2000" b="0" i="0" u="none" strike="noStrike" cap="none" normalizeH="0" baseline="0" dirty="0" smtClean="0">
                <a:ln>
                  <a:noFill/>
                </a:ln>
                <a:solidFill>
                  <a:srgbClr val="000000"/>
                </a:solidFill>
                <a:effectLst/>
                <a:ea typeface="Times New Roman" pitchFamily="18" charset="0"/>
                <a:cs typeface="Times New Roman" pitchFamily="18" charset="0"/>
              </a:rPr>
              <a:t>Uchwała Parlamentu Europejskiego o Wolności Wychowania we Wspólnocie</a:t>
            </a:r>
            <a:r>
              <a:rPr kumimoji="0" lang="pl-PL" sz="2000" b="0" i="0" u="none" strike="noStrike" cap="none" normalizeH="0" dirty="0" smtClean="0">
                <a:ln>
                  <a:noFill/>
                </a:ln>
                <a:solidFill>
                  <a:srgbClr val="000000"/>
                </a:solidFill>
                <a:effectLst/>
                <a:ea typeface="Times New Roman" pitchFamily="18" charset="0"/>
                <a:cs typeface="Times New Roman" pitchFamily="18" charset="0"/>
              </a:rPr>
              <a:t> </a:t>
            </a:r>
            <a:r>
              <a:rPr kumimoji="0" lang="pl-PL" sz="2000" b="0" i="0" u="none" strike="noStrike" cap="none" normalizeH="0" baseline="0" dirty="0" smtClean="0">
                <a:ln>
                  <a:noFill/>
                </a:ln>
                <a:solidFill>
                  <a:srgbClr val="000000"/>
                </a:solidFill>
                <a:effectLst/>
                <a:ea typeface="Times New Roman" pitchFamily="18" charset="0"/>
                <a:cs typeface="Times New Roman" pitchFamily="18" charset="0"/>
              </a:rPr>
              <a:t>Europejskiej  z 1984 roku</a:t>
            </a:r>
            <a:endParaRPr kumimoji="0" lang="pl-PL" sz="2000" b="0" i="0" u="none" strike="noStrike" cap="none" normalizeH="0" baseline="0" dirty="0" smtClean="0">
              <a:ln>
                <a:noFill/>
              </a:ln>
              <a:solidFill>
                <a:schemeClr val="tx1"/>
              </a:solidFill>
              <a:effectLst/>
              <a:cs typeface="Arial" pitchFamily="34" charset="0"/>
            </a:endParaRPr>
          </a:p>
          <a:p>
            <a:pPr marL="0" marR="0" lvl="0" indent="0" defTabSz="914400" rtl="0" eaLnBrk="0" fontAlgn="base" latinLnBrk="0" hangingPunct="0">
              <a:lnSpc>
                <a:spcPct val="150000"/>
              </a:lnSpc>
              <a:spcBef>
                <a:spcPct val="0"/>
              </a:spcBef>
              <a:spcAft>
                <a:spcPct val="0"/>
              </a:spcAft>
              <a:buClrTx/>
              <a:buSzTx/>
              <a:buFont typeface="Wingdings" pitchFamily="2" charset="2"/>
              <a:buChar char="§"/>
              <a:tabLst/>
            </a:pPr>
            <a:r>
              <a:rPr kumimoji="0" lang="pl-PL" sz="2000" b="0" i="0" u="none" strike="noStrike" cap="none" normalizeH="0" baseline="0" dirty="0" smtClean="0">
                <a:ln>
                  <a:noFill/>
                </a:ln>
                <a:solidFill>
                  <a:srgbClr val="000000"/>
                </a:solidFill>
                <a:effectLst/>
                <a:ea typeface="Times New Roman" pitchFamily="18" charset="0"/>
                <a:cs typeface="Times New Roman" pitchFamily="18" charset="0"/>
              </a:rPr>
              <a:t>Konwencja o Prawach Dziecka ONZ z 1991 roku</a:t>
            </a:r>
            <a:endParaRPr kumimoji="0" lang="pl-PL" sz="2000" b="0" i="0" u="none" strike="noStrike" cap="none" normalizeH="0" baseline="0" dirty="0" smtClean="0">
              <a:ln>
                <a:noFill/>
              </a:ln>
              <a:solidFill>
                <a:schemeClr val="tx1"/>
              </a:solidFill>
              <a:effectLs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pl-PL"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Tm="0">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just">
              <a:buNone/>
            </a:pPr>
            <a:endParaRPr lang="pl-PL" dirty="0" smtClean="0"/>
          </a:p>
          <a:p>
            <a:pPr algn="just"/>
            <a:r>
              <a:rPr lang="pl-PL" dirty="0" smtClean="0"/>
              <a:t>prawo do określania wychowania i rodzaju nauczania małoletnich dzieci                  </a:t>
            </a:r>
          </a:p>
          <a:p>
            <a:pPr algn="just"/>
            <a:r>
              <a:rPr lang="pl-PL" dirty="0" smtClean="0"/>
              <a:t>prawo do wyboru szkoły dla dziecka</a:t>
            </a:r>
          </a:p>
          <a:p>
            <a:pPr algn="just"/>
            <a:r>
              <a:rPr lang="pl-PL" dirty="0" smtClean="0"/>
              <a:t>prawo do wychowywania dzieci zgodnie </a:t>
            </a:r>
            <a:br>
              <a:rPr lang="pl-PL" dirty="0" smtClean="0"/>
            </a:br>
            <a:r>
              <a:rPr lang="pl-PL" dirty="0" smtClean="0"/>
              <a:t>z ich,</a:t>
            </a:r>
            <a:r>
              <a:rPr lang="pl-PL" b="1" dirty="0" smtClean="0"/>
              <a:t> </a:t>
            </a:r>
            <a:r>
              <a:rPr lang="pl-PL" dirty="0" smtClean="0"/>
              <a:t>czyli rodziców przekonaniami religijnymi</a:t>
            </a:r>
          </a:p>
          <a:p>
            <a:pPr algn="just"/>
            <a:endParaRPr lang="pl-PL" dirty="0"/>
          </a:p>
        </p:txBody>
      </p:sp>
      <p:sp>
        <p:nvSpPr>
          <p:cNvPr id="2" name="Tytuł 1"/>
          <p:cNvSpPr>
            <a:spLocks noGrp="1"/>
          </p:cNvSpPr>
          <p:nvPr>
            <p:ph type="title"/>
          </p:nvPr>
        </p:nvSpPr>
        <p:spPr/>
        <p:txBody>
          <a:bodyPr>
            <a:normAutofit fontScale="90000"/>
          </a:bodyPr>
          <a:lstStyle/>
          <a:p>
            <a:r>
              <a:rPr lang="pl-PL" dirty="0" smtClean="0">
                <a:solidFill>
                  <a:schemeClr val="bg1"/>
                </a:solidFill>
              </a:rPr>
              <a:t/>
            </a:r>
            <a:br>
              <a:rPr lang="pl-PL" dirty="0" smtClean="0">
                <a:solidFill>
                  <a:schemeClr val="bg1"/>
                </a:solidFill>
              </a:rPr>
            </a:br>
            <a:r>
              <a:rPr lang="pl-PL" dirty="0" smtClean="0">
                <a:solidFill>
                  <a:schemeClr val="bg1"/>
                </a:solidFill>
              </a:rPr>
              <a:t/>
            </a:r>
            <a:br>
              <a:rPr lang="pl-PL" dirty="0" smtClean="0">
                <a:solidFill>
                  <a:schemeClr val="bg1"/>
                </a:solidFill>
              </a:rPr>
            </a:br>
            <a:r>
              <a:rPr lang="pl-PL" dirty="0" smtClean="0">
                <a:solidFill>
                  <a:schemeClr val="bg1"/>
                </a:solidFill>
              </a:rPr>
              <a:t/>
            </a:r>
            <a:br>
              <a:rPr lang="pl-PL" dirty="0" smtClean="0">
                <a:solidFill>
                  <a:schemeClr val="bg1"/>
                </a:solidFill>
              </a:rPr>
            </a:br>
            <a:r>
              <a:rPr lang="pl-PL" dirty="0" smtClean="0"/>
              <a:t>Zapewniają one polskim rodzicom:</a:t>
            </a:r>
            <a:br>
              <a:rPr lang="pl-PL" dirty="0" smtClean="0"/>
            </a:br>
            <a:r>
              <a:rPr lang="pl-PL" dirty="0" smtClean="0">
                <a:solidFill>
                  <a:schemeClr val="bg1"/>
                </a:solidFill>
              </a:rPr>
              <a:t/>
            </a:r>
            <a:br>
              <a:rPr lang="pl-PL" dirty="0" smtClean="0">
                <a:solidFill>
                  <a:schemeClr val="bg1"/>
                </a:solidFill>
              </a:rPr>
            </a:br>
            <a:r>
              <a:rPr lang="pl-PL" dirty="0" smtClean="0">
                <a:solidFill>
                  <a:schemeClr val="bg1"/>
                </a:solidFill>
              </a:rPr>
              <a:t/>
            </a:r>
            <a:br>
              <a:rPr lang="pl-PL" dirty="0" smtClean="0">
                <a:solidFill>
                  <a:schemeClr val="bg1"/>
                </a:solidFill>
              </a:rPr>
            </a:br>
            <a:endParaRPr lang="pl-PL" dirty="0"/>
          </a:p>
        </p:txBody>
      </p:sp>
    </p:spTree>
  </p:cSld>
  <p:clrMapOvr>
    <a:masterClrMapping/>
  </p:clrMapOvr>
  <p:transition advTm="0">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a:t>
            </a:r>
            <a:r>
              <a:rPr lang="pl-PL" sz="5300" dirty="0" smtClean="0"/>
              <a:t>KARTA PRAW</a:t>
            </a:r>
            <a:br>
              <a:rPr lang="pl-PL" sz="5300" dirty="0" smtClean="0"/>
            </a:br>
            <a:r>
              <a:rPr lang="pl-PL" sz="5300" dirty="0" smtClean="0"/>
              <a:t> I OBOWIĄZKÓW RODZICÓW”</a:t>
            </a:r>
            <a:endParaRPr lang="pl-PL" sz="5300" dirty="0"/>
          </a:p>
        </p:txBody>
      </p:sp>
    </p:spTree>
  </p:cSld>
  <p:clrMapOvr>
    <a:masterClrMapping/>
  </p:clrMapOvr>
  <p:transition advTm="0">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lnSpcReduction="10000"/>
          </a:bodyPr>
          <a:lstStyle/>
          <a:p>
            <a:pPr lvl="0" algn="just"/>
            <a:r>
              <a:rPr lang="pl-PL" dirty="0" smtClean="0"/>
              <a:t>Rodzice mają prawo do uznania ich prymatu jako pierwszych nauczycieli swoich dzieci.</a:t>
            </a:r>
          </a:p>
          <a:p>
            <a:pPr lvl="0" algn="just"/>
            <a:r>
              <a:rPr lang="pl-PL" dirty="0" smtClean="0"/>
              <a:t>Rodzice mają prawo do pełnego dostępu do formalnego systemu edukacji dla swoich dzieci, z uwzględnieniem ich potrzeb, możliwości i osiągnięć.</a:t>
            </a:r>
          </a:p>
          <a:p>
            <a:pPr lvl="0" algn="just"/>
            <a:r>
              <a:rPr lang="pl-PL" dirty="0" smtClean="0"/>
              <a:t>Rodzice mają prawo do domagania się od formalnego systemu edukacji tego, aby ich dzieci osiągnęły określoną wiedzę duchową</a:t>
            </a:r>
            <a:br>
              <a:rPr lang="pl-PL" dirty="0" smtClean="0"/>
            </a:br>
            <a:r>
              <a:rPr lang="pl-PL" dirty="0" smtClean="0"/>
              <a:t> i kulturową.</a:t>
            </a:r>
          </a:p>
          <a:p>
            <a:pPr algn="just">
              <a:buNone/>
            </a:pPr>
            <a:r>
              <a:rPr lang="pl-PL" dirty="0" smtClean="0"/>
              <a:t> </a:t>
            </a:r>
          </a:p>
          <a:p>
            <a:endParaRPr lang="pl-PL" dirty="0"/>
          </a:p>
        </p:txBody>
      </p:sp>
      <p:sp>
        <p:nvSpPr>
          <p:cNvPr id="2" name="Tytuł 1"/>
          <p:cNvSpPr>
            <a:spLocks noGrp="1"/>
          </p:cNvSpPr>
          <p:nvPr>
            <p:ph type="title"/>
          </p:nvPr>
        </p:nvSpPr>
        <p:spPr/>
        <p:txBody>
          <a:bodyPr>
            <a:normAutofit fontScale="90000"/>
          </a:bodyPr>
          <a:lstStyle/>
          <a:p>
            <a:r>
              <a:rPr lang="pl-PL" b="1" dirty="0" smtClean="0"/>
              <a:t>PRAWA RODZICÓW</a:t>
            </a:r>
            <a:r>
              <a:rPr lang="pl-PL" dirty="0" smtClean="0"/>
              <a:t/>
            </a:r>
            <a:br>
              <a:rPr lang="pl-PL" dirty="0" smtClean="0"/>
            </a:br>
            <a:endParaRPr lang="pl-PL" dirty="0"/>
          </a:p>
        </p:txBody>
      </p:sp>
    </p:spTree>
  </p:cSld>
  <p:clrMapOvr>
    <a:masterClrMapping/>
  </p:clrMapOvr>
  <p:transition advTm="0">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lvl="0" algn="just"/>
            <a:r>
              <a:rPr lang="pl-PL" dirty="0" smtClean="0"/>
              <a:t>Rodzice mają obowiązek zaangażowania się, jako partnerzy, w nauczanie dzieci w szkole.</a:t>
            </a:r>
          </a:p>
          <a:p>
            <a:pPr lvl="0" algn="just"/>
            <a:r>
              <a:rPr lang="pl-PL" dirty="0" smtClean="0"/>
              <a:t>Rodzice mają obowiązek przekazywania szkołom wszelkich informacji dotyczących możliwości osiągnięcia wspólnych celów edukacyjnych.</a:t>
            </a:r>
          </a:p>
          <a:p>
            <a:pPr lvl="0" algn="just"/>
            <a:r>
              <a:rPr lang="pl-PL" dirty="0" smtClean="0"/>
              <a:t>Rodzice mają obowiązek dokonania świadomego wyboru drogi edukacyjnej, jaką ich dzieci powinny zmierzać.</a:t>
            </a:r>
          </a:p>
          <a:p>
            <a:pPr algn="just"/>
            <a:endParaRPr lang="pl-PL" dirty="0"/>
          </a:p>
        </p:txBody>
      </p:sp>
      <p:sp>
        <p:nvSpPr>
          <p:cNvPr id="2" name="Tytuł 1"/>
          <p:cNvSpPr>
            <a:spLocks noGrp="1"/>
          </p:cNvSpPr>
          <p:nvPr>
            <p:ph type="title"/>
          </p:nvPr>
        </p:nvSpPr>
        <p:spPr/>
        <p:txBody>
          <a:bodyPr>
            <a:normAutofit fontScale="90000"/>
          </a:bodyPr>
          <a:lstStyle/>
          <a:p>
            <a:r>
              <a:rPr lang="pl-PL" b="1" dirty="0" smtClean="0"/>
              <a:t>OBOWIĄZKI RODZICÓW</a:t>
            </a:r>
            <a:r>
              <a:rPr lang="pl-PL" dirty="0" smtClean="0"/>
              <a:t/>
            </a:r>
            <a:br>
              <a:rPr lang="pl-PL" dirty="0" smtClean="0"/>
            </a:br>
            <a:endParaRPr lang="pl-PL" dirty="0"/>
          </a:p>
        </p:txBody>
      </p:sp>
    </p:spTree>
  </p:cSld>
  <p:clrMapOvr>
    <a:masterClrMapping/>
  </p:clrMapOvr>
  <p:transition advTm="0">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ctr"/>
            <a:r>
              <a:rPr lang="pl-PL" sz="7200" dirty="0" smtClean="0"/>
              <a:t/>
            </a:r>
            <a:br>
              <a:rPr lang="pl-PL" sz="7200" dirty="0" smtClean="0"/>
            </a:br>
            <a:r>
              <a:rPr lang="pl-PL" sz="7200" dirty="0" smtClean="0"/>
              <a:t/>
            </a:r>
            <a:br>
              <a:rPr lang="pl-PL" sz="7200" dirty="0" smtClean="0"/>
            </a:br>
            <a:r>
              <a:rPr lang="pl-PL" sz="7200" dirty="0" smtClean="0"/>
              <a:t/>
            </a:r>
            <a:br>
              <a:rPr lang="pl-PL" sz="7200" dirty="0" smtClean="0"/>
            </a:br>
            <a:r>
              <a:rPr lang="pl-PL" sz="7200" dirty="0" smtClean="0"/>
              <a:t/>
            </a:r>
            <a:br>
              <a:rPr lang="pl-PL" sz="7200" dirty="0" smtClean="0"/>
            </a:br>
            <a:endParaRPr lang="pl-PL" sz="7200" dirty="0"/>
          </a:p>
        </p:txBody>
      </p:sp>
      <p:sp>
        <p:nvSpPr>
          <p:cNvPr id="4" name="Symbol zastępczy tekstu 3"/>
          <p:cNvSpPr>
            <a:spLocks noGrp="1"/>
          </p:cNvSpPr>
          <p:nvPr>
            <p:ph type="body" idx="1"/>
          </p:nvPr>
        </p:nvSpPr>
        <p:spPr>
          <a:xfrm>
            <a:off x="3857620" y="2928934"/>
            <a:ext cx="4572000" cy="1454888"/>
          </a:xfrm>
        </p:spPr>
        <p:txBody>
          <a:bodyPr>
            <a:normAutofit fontScale="25000" lnSpcReduction="20000"/>
          </a:bodyPr>
          <a:lstStyle/>
          <a:p>
            <a:r>
              <a:rPr lang="pl-PL" sz="19200" dirty="0" smtClean="0"/>
              <a:t>Formy współdziałania nauczycieli</a:t>
            </a:r>
            <a:br>
              <a:rPr lang="pl-PL" sz="19200" dirty="0" smtClean="0"/>
            </a:br>
            <a:r>
              <a:rPr lang="pl-PL" sz="19200" dirty="0" smtClean="0"/>
              <a:t>i rodziców</a:t>
            </a:r>
            <a:r>
              <a:rPr lang="pl-PL" dirty="0" smtClean="0"/>
              <a:t/>
            </a:r>
            <a:br>
              <a:rPr lang="pl-PL" dirty="0" smtClean="0"/>
            </a:br>
            <a:endParaRPr lang="pl-PL" dirty="0"/>
          </a:p>
        </p:txBody>
      </p:sp>
    </p:spTree>
  </p:cSld>
  <p:clrMapOvr>
    <a:masterClrMapping/>
  </p:clrMapOvr>
  <p:transition advTm="0">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579</TotalTime>
  <Words>1221</Words>
  <Application>Microsoft Office PowerPoint</Application>
  <PresentationFormat>Pokaz na ekranie (4:3)</PresentationFormat>
  <Paragraphs>153</Paragraphs>
  <Slides>33</Slides>
  <Notes>1</Notes>
  <HiddenSlides>0</HiddenSlides>
  <MMClips>0</MMClips>
  <ScaleCrop>false</ScaleCrop>
  <HeadingPairs>
    <vt:vector size="4" baseType="variant">
      <vt:variant>
        <vt:lpstr>Motyw</vt:lpstr>
      </vt:variant>
      <vt:variant>
        <vt:i4>1</vt:i4>
      </vt:variant>
      <vt:variant>
        <vt:lpstr>Tytuły slajdów</vt:lpstr>
      </vt:variant>
      <vt:variant>
        <vt:i4>33</vt:i4>
      </vt:variant>
    </vt:vector>
  </HeadingPairs>
  <TitlesOfParts>
    <vt:vector size="34" baseType="lpstr">
      <vt:lpstr>Hol</vt:lpstr>
      <vt:lpstr>EFEKTYWNA WSPÓŁPRACA RODZICÓW  Z NAUCZYCIELAMI</vt:lpstr>
      <vt:lpstr>Współpraca </vt:lpstr>
      <vt:lpstr>Prawne uwarunkowania relacji nauczycieli i rodziców </vt:lpstr>
      <vt:lpstr>Slajd 4</vt:lpstr>
      <vt:lpstr>   Zapewniają one polskim rodzicom:   </vt:lpstr>
      <vt:lpstr>       „KARTA PRAW  I OBOWIĄZKÓW RODZICÓW”</vt:lpstr>
      <vt:lpstr>PRAWA RODZICÓW </vt:lpstr>
      <vt:lpstr>OBOWIĄZKI RODZICÓW </vt:lpstr>
      <vt:lpstr>    </vt:lpstr>
      <vt:lpstr>SPOTKANIA ZBIOROWE  </vt:lpstr>
      <vt:lpstr>KONTAKTY INDYWIDUALNE </vt:lpstr>
      <vt:lpstr> Do form służących wymianie informacji  o dziecku zaliczamy: </vt:lpstr>
      <vt:lpstr>  Drugą grupę stanowią formy służące bieżącej informacji  o przebiegu pracy wychowawczo-dydaktycznej.  Należą do nich: </vt:lpstr>
      <vt:lpstr> Trzecia grupa to formy integrujące zespół klasowy.  Zaliczamy do nich: </vt:lpstr>
      <vt:lpstr>      JAK ROZMAWIAĆ  Z NAUCZYCIELAMI? </vt:lpstr>
      <vt:lpstr> NAJPIERW ROZMOWA  Z DZIECKIEM </vt:lpstr>
      <vt:lpstr> Oto pytania, jakie warto zadać, by dowiedzieć się o sprawach trudnych czy kłopotliwych:  </vt:lpstr>
      <vt:lpstr> ROZMOWA Z DRUGIM RODZICEM </vt:lpstr>
      <vt:lpstr>Slajd 19</vt:lpstr>
      <vt:lpstr> ROZMOWA  Z NAUCZYCIELEM </vt:lpstr>
      <vt:lpstr>Slajd 21</vt:lpstr>
      <vt:lpstr>Slajd 22</vt:lpstr>
      <vt:lpstr>       JAK EFEKTYWNIE WSPÓŁPRACOWAĆ?</vt:lpstr>
      <vt:lpstr>Cele współpracy rodziców  i nauczycieli:</vt:lpstr>
      <vt:lpstr> WARUNKI EFEKTYWNEJ WSPÓŁPRACY </vt:lpstr>
      <vt:lpstr>WARUNKI EFEKTYWNEJ WSPÓŁPRACY</vt:lpstr>
      <vt:lpstr>ROLA RODZINY</vt:lpstr>
      <vt:lpstr>  Rodzice powinni wiedzieć, że ważne jest:  </vt:lpstr>
      <vt:lpstr>  Rodzice powinni wiedzieć, że ważne jest:  </vt:lpstr>
      <vt:lpstr> Rodzice powinni wiedzieć, że ważne jest: </vt:lpstr>
      <vt:lpstr> Rodzice powinni wiedzieć, że ważne jest: </vt:lpstr>
      <vt:lpstr> „DZIECIĘCY ŚWIAT – GLOSSA DO RODZICÓW” </vt:lpstr>
      <vt:lpstr>PODSUMOWANIE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EFEKTYWNA WSPÓŁPRACA RODZICÓW Z NAUCZYCIELAMI</dc:title>
  <dc:creator>Konrad</dc:creator>
  <cp:lastModifiedBy>marek</cp:lastModifiedBy>
  <cp:revision>64</cp:revision>
  <dcterms:created xsi:type="dcterms:W3CDTF">2012-11-02T20:07:53Z</dcterms:created>
  <dcterms:modified xsi:type="dcterms:W3CDTF">2013-10-04T21:01:27Z</dcterms:modified>
</cp:coreProperties>
</file>