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D1CD3-2944-4609-B46F-C89A04D48EEE}" v="93" dt="2022-10-01T14:50:24.288"/>
    <p1510:client id="{37C7B35A-7D35-4C44-AD42-B472DB0BC77E}" v="710" dt="2022-10-01T14:40:21.101"/>
    <p1510:client id="{45C2E976-A1A0-4D77-9013-6E17C77D4F73}" v="672" dt="2022-10-07T14:14:15.289"/>
    <p1510:client id="{4D6996B7-D9CB-48D1-8642-8E0A01B8DE73}" v="10" dt="2022-10-09T08:49:48.408"/>
    <p1510:client id="{68C40976-DDE7-4E85-A9F4-3B053CC8DE19}" v="831" dt="2022-10-09T08:47:15.318"/>
    <p1510:client id="{922EC075-5724-4A75-A20A-57217783C8C2}" v="469" dt="2022-10-01T11:11:12.540"/>
    <p1510:client id="{A944496A-B817-4FF0-9814-7A8729853568}" v="24" dt="2022-10-09T11:47:43.853"/>
    <p1510:client id="{B69386E1-55F3-40B8-BEFA-CE898BADF65E}" v="1763" dt="2022-10-02T12:26:42.426"/>
    <p1510:client id="{B73C765F-0A5E-4B73-80D0-8A5C2AB1981F}" v="30" dt="2022-09-30T17:51:01.124"/>
    <p1510:client id="{C41909FE-D734-4337-BA0C-06C122808AD4}" v="204" dt="2022-10-05T12:52:41.569"/>
    <p1510:client id="{F1C33CE8-282D-450E-B2FF-AEE7C70BE744}" v="398" dt="2022-09-30T17:39:58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0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2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5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7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9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5403"/>
            <a:ext cx="9144000" cy="2387600"/>
          </a:xfrm>
        </p:spPr>
        <p:txBody>
          <a:bodyPr>
            <a:normAutofit/>
          </a:bodyPr>
          <a:lstStyle/>
          <a:p>
            <a:r>
              <a:rPr lang="pl-PL" sz="6600" b="1" i="1" dirty="0">
                <a:latin typeface="Times New Roman"/>
                <a:cs typeface="Times New Roman"/>
              </a:rPr>
              <a:t>Renesans</a:t>
            </a:r>
            <a:endParaRPr lang="pl-PL" sz="6600" b="1" i="1">
              <a:latin typeface="Times New Roman"/>
              <a:cs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07360" y="222027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latin typeface="Times New Roman"/>
                <a:cs typeface="Calibri"/>
              </a:rPr>
              <a:t>Kultura i Artyści         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5BF7C8-7C8D-3B20-F4C1-82761687AE39}"/>
              </a:ext>
            </a:extLst>
          </p:cNvPr>
          <p:cNvSpPr/>
          <p:nvPr/>
        </p:nvSpPr>
        <p:spPr>
          <a:xfrm>
            <a:off x="3921760" y="1457960"/>
            <a:ext cx="4541520" cy="111760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8080D3-CB3D-5417-043E-89644B41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712" y="1173099"/>
            <a:ext cx="4035209" cy="580768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latin typeface="Times New Roman"/>
                <a:cs typeface="Calibri Light"/>
              </a:rPr>
              <a:t>Rafael Santi (1483-1520)</a:t>
            </a:r>
            <a:endParaRPr lang="pl-PL" b="1" i="1" dirty="0">
              <a:latin typeface="Times New Roman"/>
              <a:cs typeface="Times New Roman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7248A5E3-6C29-9D87-60C2-A83C1E5530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489" b="8489"/>
          <a:stretch/>
        </p:blipFill>
        <p:spPr>
          <a:xfrm>
            <a:off x="576019" y="635735"/>
            <a:ext cx="4179278" cy="558873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51829B-D814-329B-C22B-1B5EAC93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373" y="2256693"/>
            <a:ext cx="4190144" cy="48314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    </a:t>
            </a:r>
            <a:r>
              <a:rPr lang="pl-PL" i="1" dirty="0">
                <a:latin typeface="Sitka Text"/>
                <a:cs typeface="Calibri"/>
              </a:rPr>
              <a:t>Był włoskim malarzem i architektem epoki renesansu, jego ojciec również był malarzem, który był jego pierwszym nauczycielem.</a:t>
            </a:r>
          </a:p>
          <a:p>
            <a:r>
              <a:rPr lang="pl-PL" i="1" dirty="0">
                <a:latin typeface="Sitka Text"/>
                <a:cs typeface="Calibri"/>
              </a:rPr>
              <a:t>     Najbardziej znany jest z licznych przedstawień madonny. Jego największe dzieła to m.in. ''Madonna Sykstyńska'', ''Madonna ze szczygłem'', ''Przemienienie Pańskie'' i ''Szkoła ateńska''. Bardzo znane są również freski Rafaela Santiego w </a:t>
            </a:r>
            <a:r>
              <a:rPr lang="pl-PL" i="1" dirty="0" err="1">
                <a:latin typeface="Sitka Text"/>
                <a:cs typeface="Calibri"/>
              </a:rPr>
              <a:t>Stanzach</a:t>
            </a:r>
            <a:r>
              <a:rPr lang="pl-PL" i="1" dirty="0">
                <a:latin typeface="Sitka Text"/>
                <a:cs typeface="Calibri"/>
              </a:rPr>
              <a:t> Watykańskich- reprezentacyjnych apartamentach papieskich.</a:t>
            </a:r>
          </a:p>
          <a:p>
            <a:r>
              <a:rPr lang="pl-PL" i="1" dirty="0">
                <a:latin typeface="Sitka Text"/>
                <a:cs typeface="Calibri"/>
              </a:rPr>
              <a:t>    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77B1F35-DFF6-24E6-5BCA-AD4CFBB6F93C}"/>
              </a:ext>
            </a:extLst>
          </p:cNvPr>
          <p:cNvSpPr/>
          <p:nvPr/>
        </p:nvSpPr>
        <p:spPr>
          <a:xfrm>
            <a:off x="468923" y="533400"/>
            <a:ext cx="4372707" cy="5779476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8F5379C-8377-6E7A-9E77-06D9D119284B}"/>
              </a:ext>
            </a:extLst>
          </p:cNvPr>
          <p:cNvSpPr/>
          <p:nvPr/>
        </p:nvSpPr>
        <p:spPr>
          <a:xfrm>
            <a:off x="6461613" y="1192090"/>
            <a:ext cx="4290645" cy="539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76F7CBC-0163-55FB-C61C-6F1DBB8115E2}"/>
              </a:ext>
            </a:extLst>
          </p:cNvPr>
          <p:cNvSpPr/>
          <p:nvPr/>
        </p:nvSpPr>
        <p:spPr>
          <a:xfrm>
            <a:off x="6525911" y="2202473"/>
            <a:ext cx="4105294" cy="3089981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43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tekst, książka, grupa&#10;&#10;Opis wygenerowany automatycznie">
            <a:extLst>
              <a:ext uri="{FF2B5EF4-FFF2-40B4-BE49-F238E27FC236}">
                <a16:creationId xmlns:a16="http://schemas.microsoft.com/office/drawing/2014/main" id="{21339F33-7092-E44E-4A7C-94FB8C56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3" y="393427"/>
            <a:ext cx="2907323" cy="3703085"/>
          </a:xfrm>
          <a:prstGeom prst="rect">
            <a:avLst/>
          </a:prstGeom>
        </p:spPr>
      </p:pic>
      <p:pic>
        <p:nvPicPr>
          <p:cNvPr id="3" name="Obraz 3" descr="Obraz zawierający budynek, łuk, ołtarz, kilka&#10;&#10;Opis wygenerowany automatycznie">
            <a:extLst>
              <a:ext uri="{FF2B5EF4-FFF2-40B4-BE49-F238E27FC236}">
                <a16:creationId xmlns:a16="http://schemas.microsoft.com/office/drawing/2014/main" id="{C9F2895D-308A-CA63-4CFA-A39E375E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761" y="3662915"/>
            <a:ext cx="4173415" cy="271894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C2C266D-184F-B72A-FBEA-F3B500232C6D}"/>
              </a:ext>
            </a:extLst>
          </p:cNvPr>
          <p:cNvSpPr txBox="1"/>
          <p:nvPr/>
        </p:nvSpPr>
        <p:spPr>
          <a:xfrm>
            <a:off x="419099" y="4240823"/>
            <a:ext cx="30685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i="1" dirty="0">
                <a:cs typeface="Calibri"/>
              </a:rPr>
              <a:t>''Madonna Sykstyńska''</a:t>
            </a:r>
            <a:endParaRPr lang="pl-PL" sz="2400">
              <a:cs typeface="Calibri" panose="020F0502020204030204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4FAF307-EEAE-41C5-C17E-AB9825485509}"/>
              </a:ext>
            </a:extLst>
          </p:cNvPr>
          <p:cNvSpPr txBox="1"/>
          <p:nvPr/>
        </p:nvSpPr>
        <p:spPr>
          <a:xfrm flipH="1">
            <a:off x="3565082" y="324284"/>
            <a:ext cx="366876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i="1" dirty="0">
                <a:solidFill>
                  <a:srgbClr val="202122"/>
                </a:solidFill>
                <a:latin typeface="Arial"/>
                <a:ea typeface="Arial"/>
                <a:cs typeface="Arial"/>
              </a:rPr>
              <a:t>Madonna Sykstyńska</a:t>
            </a:r>
            <a:r>
              <a:rPr lang="pl-PL" dirty="0">
                <a:solidFill>
                  <a:srgbClr val="202122"/>
                </a:solidFill>
                <a:latin typeface="Arial"/>
                <a:ea typeface="Arial"/>
                <a:cs typeface="Arial"/>
              </a:rPr>
              <a:t> – obraz Rafaela Santi. Datowany na lata 1513–1514. Obraz znajduje się w Galerii Obrazów Starych Mistrzów w Dreźnie.</a:t>
            </a:r>
          </a:p>
          <a:p>
            <a:r>
              <a:rPr lang="pl-PL" dirty="0">
                <a:solidFill>
                  <a:srgbClr val="202122"/>
                </a:solidFill>
                <a:latin typeface="Arial"/>
                <a:ea typeface="Arial"/>
                <a:cs typeface="Arial"/>
              </a:rPr>
              <a:t>Główną treść obrazu tworzy tytułowa Matka Boża z Dzieciątkiem, wraz z adorującymi ich papieżem Juliuszem II, ukazanym tutaj jako św. Sykstus, oraz św. Barbarą. </a:t>
            </a:r>
            <a:endParaRPr lang="pl-PL">
              <a:solidFill>
                <a:srgbClr val="202122"/>
              </a:solidFill>
              <a:latin typeface="Arial"/>
              <a:cs typeface="Arial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3355413-6AF2-EE48-85B6-661111C84740}"/>
              </a:ext>
            </a:extLst>
          </p:cNvPr>
          <p:cNvSpPr/>
          <p:nvPr/>
        </p:nvSpPr>
        <p:spPr>
          <a:xfrm>
            <a:off x="426427" y="326781"/>
            <a:ext cx="3059723" cy="3845169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E33152-EB9F-7B4A-33DC-4B8C0AAC1F32}"/>
              </a:ext>
            </a:extLst>
          </p:cNvPr>
          <p:cNvSpPr/>
          <p:nvPr/>
        </p:nvSpPr>
        <p:spPr>
          <a:xfrm>
            <a:off x="4028065" y="3571657"/>
            <a:ext cx="4325815" cy="289560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4558C7D-1F15-19E6-36DE-90A2157C28F9}"/>
              </a:ext>
            </a:extLst>
          </p:cNvPr>
          <p:cNvSpPr/>
          <p:nvPr/>
        </p:nvSpPr>
        <p:spPr>
          <a:xfrm>
            <a:off x="491635" y="4237160"/>
            <a:ext cx="2919046" cy="45720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DA09E5E-A0A8-74E0-2628-17929CD40343}"/>
              </a:ext>
            </a:extLst>
          </p:cNvPr>
          <p:cNvSpPr/>
          <p:nvPr/>
        </p:nvSpPr>
        <p:spPr>
          <a:xfrm>
            <a:off x="8914627" y="2709317"/>
            <a:ext cx="2617255" cy="3216875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046F809-1704-9BD6-19E6-53815C1A1409}"/>
              </a:ext>
            </a:extLst>
          </p:cNvPr>
          <p:cNvSpPr txBox="1"/>
          <p:nvPr/>
        </p:nvSpPr>
        <p:spPr>
          <a:xfrm>
            <a:off x="8956589" y="2788508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202122"/>
                </a:solidFill>
                <a:latin typeface="Arial"/>
                <a:cs typeface="Arial"/>
              </a:rPr>
              <a:t>Szkoła</a:t>
            </a:r>
            <a:r>
              <a:rPr lang="en-US" b="1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202122"/>
                </a:solidFill>
                <a:latin typeface="Arial"/>
                <a:cs typeface="Arial"/>
              </a:rPr>
              <a:t>Ateńska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-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malowidło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ścienne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namalowane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przez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Rafaela Santi w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latach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1509-1511,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na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zlecienie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papieża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Juliusza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II.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Fresk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znajduję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się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w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Pałacu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Apostolskim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w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części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apartamentów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nazywanych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Stanza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della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Segnatura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</a:t>
            </a:r>
            <a:endParaRPr lang="en-US" b="1" dirty="0">
              <a:solidFill>
                <a:srgbClr val="202122"/>
              </a:solidFill>
              <a:latin typeface="Arial"/>
              <a:cs typeface="Arial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9D1CC5E-DBAA-DBB9-81B6-10DBAA31826B}"/>
              </a:ext>
            </a:extLst>
          </p:cNvPr>
          <p:cNvSpPr/>
          <p:nvPr/>
        </p:nvSpPr>
        <p:spPr>
          <a:xfrm>
            <a:off x="3641123" y="325394"/>
            <a:ext cx="3490783" cy="3058296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09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E2C51-FC0E-D2D1-2E1E-D433BBB5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99" y="982361"/>
            <a:ext cx="3932237" cy="592016"/>
          </a:xfrm>
        </p:spPr>
        <p:txBody>
          <a:bodyPr/>
          <a:lstStyle/>
          <a:p>
            <a:r>
              <a:rPr lang="pl-PL" b="1" i="1" dirty="0">
                <a:latin typeface="Times New Roman"/>
                <a:cs typeface="Calibri Light"/>
              </a:rPr>
              <a:t>Wynalezienie druku.</a:t>
            </a:r>
            <a:endParaRPr lang="pl-PL" b="1" i="1">
              <a:latin typeface="Times New Roman"/>
              <a:cs typeface="Times New Roman"/>
            </a:endParaRPr>
          </a:p>
        </p:txBody>
      </p:sp>
      <p:pic>
        <p:nvPicPr>
          <p:cNvPr id="5" name="Obraz 5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742E12A1-11FD-8C45-36A0-CA6737458B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381" r="14381"/>
          <a:stretch/>
        </p:blipFill>
        <p:spPr>
          <a:xfrm>
            <a:off x="5288696" y="752964"/>
            <a:ext cx="6172200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BEF5CB-8171-517B-FECA-25A955E3F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9" y="1968209"/>
            <a:ext cx="3932237" cy="3811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i="1" dirty="0">
                <a:latin typeface="Sitka Text"/>
                <a:cs typeface="Calibri"/>
              </a:rPr>
              <a:t>W czasach renesansu w Europie wynaleziono druk. Około 1445 roku niemiecki rzemieślnik z Moguncji, Jan Gutenberg, opracował metodę druku za pomocą ruchomych czcionek. Dzięki temu stworzenie książki nie wymagało - w przeciwieństwie do ręcznego przepisywania ksiąg - wielomiesięcznej pracy kopisty. Dzięki wynalezieniu druku można było drukować wiele tekstów jednocześnie. Książki stały się również o wiele tańsze, przez co więcej ludzi mogło sobie sprawić egzemplarz jakiejś książki. Wynalezienie druku przyczyniło się także do rozpowszechnienia idei renesansu w XV-wiecznej Europie.</a:t>
            </a:r>
            <a:endParaRPr lang="pl-PL" i="1">
              <a:latin typeface="Sitka Text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DA6D1AA-E801-8773-6524-1551ED832CA7}"/>
              </a:ext>
            </a:extLst>
          </p:cNvPr>
          <p:cNvSpPr/>
          <p:nvPr/>
        </p:nvSpPr>
        <p:spPr>
          <a:xfrm>
            <a:off x="840259" y="1005015"/>
            <a:ext cx="3542269" cy="556055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F839675-1DD8-B35B-3606-DD7290986429}"/>
              </a:ext>
            </a:extLst>
          </p:cNvPr>
          <p:cNvSpPr/>
          <p:nvPr/>
        </p:nvSpPr>
        <p:spPr>
          <a:xfrm>
            <a:off x="674215" y="1878998"/>
            <a:ext cx="3871783" cy="348048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E9AA8FC-1175-807D-85C3-8E38392CBD7A}"/>
              </a:ext>
            </a:extLst>
          </p:cNvPr>
          <p:cNvSpPr/>
          <p:nvPr/>
        </p:nvSpPr>
        <p:spPr>
          <a:xfrm>
            <a:off x="5193441" y="642035"/>
            <a:ext cx="6363729" cy="508686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95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19DF0-504A-9E59-3C39-34A7D275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8" y="-172361"/>
            <a:ext cx="7433318" cy="1600200"/>
          </a:xfrm>
        </p:spPr>
        <p:txBody>
          <a:bodyPr/>
          <a:lstStyle/>
          <a:p>
            <a:r>
              <a:rPr lang="pl-PL" b="1" i="1" dirty="0">
                <a:latin typeface="Times New Roman"/>
                <a:cs typeface="Calibri Light"/>
              </a:rPr>
              <a:t>Narodziny nowej epoki miały wielu skutków, takich jak:</a:t>
            </a:r>
          </a:p>
        </p:txBody>
      </p:sp>
      <p:pic>
        <p:nvPicPr>
          <p:cNvPr id="5" name="Obraz 5" descr="Obraz zawierający tekst, podłoże, wewnątrz, grupa&#10;&#10;Opis wygenerowany automatycznie">
            <a:extLst>
              <a:ext uri="{FF2B5EF4-FFF2-40B4-BE49-F238E27FC236}">
                <a16:creationId xmlns:a16="http://schemas.microsoft.com/office/drawing/2014/main" id="{9539CE55-BF34-EF29-3728-4A9C4BF149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8810" b="18810"/>
          <a:stretch/>
        </p:blipFill>
        <p:spPr>
          <a:xfrm>
            <a:off x="5863127" y="1796317"/>
            <a:ext cx="5281247" cy="375993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51DE7E-1899-D43F-9C41-7F0C7E5CD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004" y="1645508"/>
            <a:ext cx="4096360" cy="39053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i="1" dirty="0">
                <a:latin typeface="Sitka Text"/>
                <a:cs typeface="Calibri"/>
              </a:rPr>
              <a:t>- stworzenie dzieł sztuki stanowiących trwały dorobek kultury europejskiej,</a:t>
            </a:r>
          </a:p>
          <a:p>
            <a:r>
              <a:rPr lang="pl-PL" i="1" dirty="0">
                <a:latin typeface="Sitka Text"/>
                <a:cs typeface="Calibri"/>
              </a:rPr>
              <a:t>- oddziaływanie kultur renesansowych Włoch na pozostałe kraje europejskie, </a:t>
            </a:r>
          </a:p>
          <a:p>
            <a:r>
              <a:rPr lang="pl-PL" i="1" dirty="0">
                <a:latin typeface="Sitka Text"/>
                <a:cs typeface="Calibri"/>
              </a:rPr>
              <a:t>- poglądy renesansowych humanistów, szybko rozpowszechniane dzięki wynalezieniu druku, jako podłoże dla renesansu w Europie,</a:t>
            </a:r>
          </a:p>
          <a:p>
            <a:r>
              <a:rPr lang="pl-PL" i="1" dirty="0">
                <a:latin typeface="Sitka Text"/>
                <a:cs typeface="Calibri"/>
              </a:rPr>
              <a:t>- humanizm, stawiający na wszechstronne wykształcenie, jako czynnik rozwoju nauki i szkolnictwa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EB6CE81-860F-38D2-0638-A53FC1EE787C}"/>
              </a:ext>
            </a:extLst>
          </p:cNvPr>
          <p:cNvSpPr/>
          <p:nvPr/>
        </p:nvSpPr>
        <p:spPr>
          <a:xfrm>
            <a:off x="515815" y="521677"/>
            <a:ext cx="6049107" cy="91440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DABA58D-361B-7795-A2F1-3663550FBB87}"/>
              </a:ext>
            </a:extLst>
          </p:cNvPr>
          <p:cNvSpPr/>
          <p:nvPr/>
        </p:nvSpPr>
        <p:spPr>
          <a:xfrm>
            <a:off x="775921" y="1590675"/>
            <a:ext cx="3739661" cy="2939956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675579C-B872-1F0F-9064-E0511757C358}"/>
              </a:ext>
            </a:extLst>
          </p:cNvPr>
          <p:cNvSpPr/>
          <p:nvPr/>
        </p:nvSpPr>
        <p:spPr>
          <a:xfrm>
            <a:off x="5760427" y="1710104"/>
            <a:ext cx="5474676" cy="392723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1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C8BBABC-B25D-3EA2-BE01-FBBC81EF499C}"/>
              </a:ext>
            </a:extLst>
          </p:cNvPr>
          <p:cNvSpPr txBox="1"/>
          <p:nvPr/>
        </p:nvSpPr>
        <p:spPr>
          <a:xfrm>
            <a:off x="1915297" y="494269"/>
            <a:ext cx="8006148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i="1" dirty="0">
                <a:latin typeface="Times New Roman"/>
                <a:cs typeface="Calibri"/>
              </a:rPr>
              <a:t>Dziękuję za obejrzenie prezentacji.</a:t>
            </a:r>
          </a:p>
          <a:p>
            <a:endParaRPr lang="pl-PL" sz="3600" b="1" i="1" dirty="0">
              <a:latin typeface="Times New Roman"/>
              <a:cs typeface="Calibri"/>
            </a:endParaRPr>
          </a:p>
          <a:p>
            <a:endParaRPr lang="pl-PL" sz="2800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sz="3600" i="1" dirty="0">
                <a:latin typeface="Sitka Text"/>
                <a:cs typeface="Calibri"/>
              </a:rPr>
              <a:t>Autorzy:</a:t>
            </a:r>
          </a:p>
          <a:p>
            <a:r>
              <a:rPr lang="pl-PL" sz="3600" i="1" dirty="0">
                <a:latin typeface="Sitka Text"/>
                <a:cs typeface="Calibri"/>
              </a:rPr>
              <a:t>Maja Dolecka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0BEB68D-8428-3A0F-E000-8385DC64F71D}"/>
              </a:ext>
            </a:extLst>
          </p:cNvPr>
          <p:cNvSpPr/>
          <p:nvPr/>
        </p:nvSpPr>
        <p:spPr>
          <a:xfrm>
            <a:off x="1920187" y="396187"/>
            <a:ext cx="6631458" cy="916459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90F3DDB-4B80-8742-FB8A-9F5E9564C678}"/>
              </a:ext>
            </a:extLst>
          </p:cNvPr>
          <p:cNvSpPr/>
          <p:nvPr/>
        </p:nvSpPr>
        <p:spPr>
          <a:xfrm>
            <a:off x="1918900" y="2371982"/>
            <a:ext cx="2934729" cy="1101809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5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AD065-FA8C-C0A1-CE47-CF30253B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435" y="518531"/>
            <a:ext cx="4978717" cy="889000"/>
          </a:xfrm>
        </p:spPr>
        <p:txBody>
          <a:bodyPr>
            <a:normAutofit/>
          </a:bodyPr>
          <a:lstStyle/>
          <a:p>
            <a:r>
              <a:rPr lang="pl-PL" b="1" i="1" dirty="0">
                <a:latin typeface="Times New Roman"/>
                <a:cs typeface="Calibri Light"/>
              </a:rPr>
              <a:t>Narodziny nowej epoki.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C9CBCA-54AB-59A0-44DE-92E49FCC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0604" y="1360201"/>
            <a:ext cx="5669597" cy="4675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latin typeface="Sitka Text"/>
                <a:cs typeface="Calibri"/>
              </a:rPr>
              <a:t>Pod koniec XIV wieku we Włoszech, zaczęły zmieniać się  zainteresowania uczonych i artystów. Dotychczas interesowali się oni głównie Bogiem i sprawami wiernych. Twórcy coraz częściej poruszali tematy związane z życiem ziemskim człowieka. Taką ideę nazywano humanizmem czyli poglądem, stawiającym człowieka w centrum zainteresowania artystów i myślicieli. Głównym mottem humanistów, czyli zwolenników humanizmu było: Człowiekiem jestem i nic, co ludzkie nie jest mi obce. Równie dobrze można powiedzieć, że po prostu akceptowali człowieka z jego wszystkimi wadami i zaletami</a:t>
            </a:r>
            <a:endParaRPr lang="pl-PL" b="1">
              <a:latin typeface="Sitka Text"/>
              <a:cs typeface="Times New Roman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83CD79D-F10C-074A-A954-BF51E7B8B38B}"/>
              </a:ext>
            </a:extLst>
          </p:cNvPr>
          <p:cNvSpPr/>
          <p:nvPr/>
        </p:nvSpPr>
        <p:spPr>
          <a:xfrm>
            <a:off x="5942451" y="844870"/>
            <a:ext cx="5660884" cy="3205701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4" descr="Obraz zawierający osoba, mężczyzna, pozujący&#10;&#10;Opis wygenerowany automatycznie">
            <a:extLst>
              <a:ext uri="{FF2B5EF4-FFF2-40B4-BE49-F238E27FC236}">
                <a16:creationId xmlns:a16="http://schemas.microsoft.com/office/drawing/2014/main" id="{59D05471-3A95-ADEB-61DA-CC5BB64191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1453" b="21453"/>
          <a:stretch/>
        </p:blipFill>
        <p:spPr>
          <a:xfrm>
            <a:off x="582574" y="643286"/>
            <a:ext cx="4629615" cy="5384722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1C40800-C5C1-77FF-B660-EF2F5444A19F}"/>
              </a:ext>
            </a:extLst>
          </p:cNvPr>
          <p:cNvSpPr/>
          <p:nvPr/>
        </p:nvSpPr>
        <p:spPr>
          <a:xfrm>
            <a:off x="518533" y="574288"/>
            <a:ext cx="4748558" cy="5519851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63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5679C-873A-2F17-F95D-A37FEE39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054" y="383710"/>
            <a:ext cx="10515600" cy="1325563"/>
          </a:xfrm>
        </p:spPr>
        <p:txBody>
          <a:bodyPr/>
          <a:lstStyle/>
          <a:p>
            <a:r>
              <a:rPr lang="pl-PL" b="1" i="1" dirty="0">
                <a:latin typeface="Times New Roman"/>
                <a:cs typeface="Calibri Light"/>
              </a:rPr>
              <a:t>Mistrzowie włoskiego odrodzenia.</a:t>
            </a:r>
            <a:endParaRPr lang="pl-PL" b="1" i="1">
              <a:latin typeface="Times New Roman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6D696B-5ACE-CA7C-5488-52C35537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273" y="1825625"/>
            <a:ext cx="91774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i="1" dirty="0">
                <a:latin typeface="Sitka Text"/>
                <a:cs typeface="Calibri"/>
              </a:rPr>
              <a:t>Do najbardziej utalentowanych twórców w epoce renesansu należą m.in. Leonardo da Vinci, Michał Anioł i </a:t>
            </a:r>
            <a:r>
              <a:rPr lang="pl-PL" i="1" dirty="0" err="1">
                <a:latin typeface="Sitka Text"/>
                <a:cs typeface="Calibri"/>
              </a:rPr>
              <a:t>Rafaello</a:t>
            </a:r>
            <a:r>
              <a:rPr lang="pl-PL" i="1" dirty="0">
                <a:latin typeface="Sitka Text"/>
                <a:cs typeface="Calibri"/>
              </a:rPr>
              <a:t> Santi.</a:t>
            </a:r>
          </a:p>
          <a:p>
            <a:r>
              <a:rPr lang="pl-PL" i="1" dirty="0">
                <a:latin typeface="Sitka Text"/>
                <a:cs typeface="Calibri"/>
              </a:rPr>
              <a:t>Twórcy w swoich pracach często nawiązywali do treści mitologicznych i biblijnych. Interesowali się różnymi sferami życia człowieka, fascynowała ich również budowa ludzkiego ciała dlatego dużą uwagę skupiali na zachowaniu odpowiednich proporcji.</a:t>
            </a:r>
          </a:p>
          <a:p>
            <a:r>
              <a:rPr lang="pl-PL" i="1" dirty="0">
                <a:latin typeface="Sitka Text"/>
                <a:cs typeface="Calibri"/>
              </a:rPr>
              <a:t>Artyści najczęściej wykonywali po kilka zawodów takich jak rzeźbiarz, malarz, poeta czy architekt.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85D4D6-B925-3227-5A17-70A3D26509B1}"/>
              </a:ext>
            </a:extLst>
          </p:cNvPr>
          <p:cNvSpPr/>
          <p:nvPr/>
        </p:nvSpPr>
        <p:spPr>
          <a:xfrm>
            <a:off x="1562797" y="1711480"/>
            <a:ext cx="8995316" cy="4228169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5838C5-3112-41E1-4261-A13E619E89F3}"/>
              </a:ext>
            </a:extLst>
          </p:cNvPr>
          <p:cNvSpPr/>
          <p:nvPr/>
        </p:nvSpPr>
        <p:spPr>
          <a:xfrm>
            <a:off x="2133135" y="590550"/>
            <a:ext cx="8047462" cy="910682"/>
          </a:xfrm>
          <a:prstGeom prst="rect">
            <a:avLst/>
          </a:prstGeom>
          <a:noFill/>
          <a:ln w="12700"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8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8EC65C-BE9E-931E-2F77-540952D5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554" y="348148"/>
            <a:ext cx="5489854" cy="596591"/>
          </a:xfrm>
        </p:spPr>
        <p:txBody>
          <a:bodyPr/>
          <a:lstStyle/>
          <a:p>
            <a:r>
              <a:rPr lang="pl-PL" b="1" i="1" dirty="0">
                <a:latin typeface="Times New Roman"/>
                <a:cs typeface="Calibri Light"/>
              </a:rPr>
              <a:t>Leonardo da Vinci (1452-1519)</a:t>
            </a:r>
            <a:endParaRPr lang="pl-PL" b="1" i="1" dirty="0">
              <a:latin typeface="Times New Roman"/>
              <a:cs typeface="Times New Roman"/>
            </a:endParaRPr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E4E37188-7EF7-6742-A5BD-A563932289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7526" b="7526"/>
          <a:stretch/>
        </p:blipFill>
        <p:spPr>
          <a:xfrm>
            <a:off x="878761" y="537549"/>
            <a:ext cx="4043083" cy="569165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B837C4-DBF9-7A4F-EEB4-C6D1B0688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8187" y="1157104"/>
            <a:ext cx="5259178" cy="4870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  </a:t>
            </a:r>
            <a:r>
              <a:rPr lang="pl-PL" i="1" dirty="0">
                <a:latin typeface="Times New Roman"/>
                <a:cs typeface="Calibri"/>
              </a:rPr>
              <a:t> </a:t>
            </a:r>
            <a:r>
              <a:rPr lang="pl-PL" i="1" dirty="0">
                <a:latin typeface="Sitka Text"/>
                <a:cs typeface="Calibri"/>
              </a:rPr>
              <a:t>Był włoskim malarzem, rzeźbiarzem, pisarzem, architektem, muzykiem, astronomem, geologiem, matematykiem, filozofem, prekursorem anatomii, wynalazcą itd. </a:t>
            </a:r>
          </a:p>
          <a:p>
            <a:r>
              <a:rPr lang="pl-PL" i="1" dirty="0">
                <a:latin typeface="Sitka Text"/>
                <a:cs typeface="Calibri"/>
              </a:rPr>
              <a:t>   Często jest opisywany jako archetyp ''człowieka renesansu''. Powszechnie uważa się go za jednego z największych malarzy wszechczasów i za najwszechstronniej utalentowaną osobę w historii. To właśnie talent malarski przysporzył Leonardowi największej popularności. </a:t>
            </a:r>
          </a:p>
          <a:p>
            <a:r>
              <a:rPr lang="pl-PL" i="1" dirty="0">
                <a:latin typeface="Sitka Text"/>
                <a:cs typeface="Calibri"/>
              </a:rPr>
              <a:t>   Dwie z jego prac, Mona Lisa i Ostatnia Wieczerza, zajmują czołowe miejsca na listach najsławniejszych, najczęściej imitowanych i wspominanych portretów i dzieł malarskich. Równie wielkie znaczenie w historii sztuki ma szkic malarza Człowiek </a:t>
            </a:r>
            <a:r>
              <a:rPr lang="pl-PL" i="1" dirty="0" err="1">
                <a:latin typeface="Sitka Text"/>
                <a:cs typeface="Calibri"/>
              </a:rPr>
              <a:t>witruwiański</a:t>
            </a:r>
            <a:r>
              <a:rPr lang="pl-PL" i="1" dirty="0">
                <a:latin typeface="Sitka Text"/>
                <a:cs typeface="Calibri"/>
              </a:rPr>
              <a:t>. </a:t>
            </a:r>
          </a:p>
          <a:p>
            <a:r>
              <a:rPr lang="pl-PL" i="1" dirty="0">
                <a:latin typeface="Sitka Text"/>
                <a:cs typeface="Calibri"/>
              </a:rPr>
              <a:t>    W Polsce szczególnie znany jest obraz Dama z gronostajem, który znajduję się w zbiorach Muzeum Narodowego w Krakowie. Do czasów dzisiejszych przetrwało najprawdopodobniej 15 jego obrazów.</a:t>
            </a:r>
            <a:endParaRPr lang="pl-PL" i="1">
              <a:latin typeface="Sitka Text"/>
              <a:cs typeface="Times New Roman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311792C-3E79-43C1-1812-CA90A5DF5BD8}"/>
              </a:ext>
            </a:extLst>
          </p:cNvPr>
          <p:cNvSpPr/>
          <p:nvPr/>
        </p:nvSpPr>
        <p:spPr>
          <a:xfrm>
            <a:off x="797313" y="453483"/>
            <a:ext cx="4200291" cy="5863682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EFC1672-EF0D-F027-C766-9D56DFB11565}"/>
              </a:ext>
            </a:extLst>
          </p:cNvPr>
          <p:cNvSpPr/>
          <p:nvPr/>
        </p:nvSpPr>
        <p:spPr>
          <a:xfrm>
            <a:off x="5447139" y="419796"/>
            <a:ext cx="5445511" cy="45534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296F36F-FAA9-7547-65C4-044AF36FC235}"/>
              </a:ext>
            </a:extLst>
          </p:cNvPr>
          <p:cNvSpPr/>
          <p:nvPr/>
        </p:nvSpPr>
        <p:spPr>
          <a:xfrm>
            <a:off x="5450623" y="1157404"/>
            <a:ext cx="5408340" cy="473462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6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AAEB7-DC8C-65C1-0998-8A7CA137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121" y="-3155"/>
            <a:ext cx="5686168" cy="3724832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 </a:t>
            </a:r>
            <a:r>
              <a:rPr lang="pl-PL" sz="3000" i="1" dirty="0">
                <a:latin typeface="Calibri"/>
                <a:ea typeface="Cambria"/>
                <a:cs typeface="Calibri Light"/>
              </a:rPr>
              <a:t>   </a:t>
            </a:r>
            <a:r>
              <a:rPr lang="pl-PL" sz="2000" i="1" dirty="0">
                <a:latin typeface="Times New Roman"/>
                <a:ea typeface="Cambria"/>
                <a:cs typeface="Calibri Light"/>
              </a:rPr>
              <a:t>Mona Lisa jest obrazem olejnym namalowanym na topolowej desce przez Leonarda da Vinci. </a:t>
            </a:r>
            <a:br>
              <a:rPr lang="pl-PL" sz="2000" i="1" dirty="0">
                <a:latin typeface="Times New Roman"/>
                <a:ea typeface="Cambria"/>
                <a:cs typeface="Calibri Light"/>
              </a:rPr>
            </a:br>
            <a:r>
              <a:rPr lang="pl-PL" sz="2000" i="1" dirty="0">
                <a:latin typeface="Times New Roman"/>
                <a:ea typeface="Cambria"/>
                <a:cs typeface="Calibri Light"/>
              </a:rPr>
              <a:t>     Obraz powstał w latach, obecnie znajduję się w paryskim Luwrze, pozostając własnością rządu Francji. Dzieło trafiło na stałą ekspozycję do Luwru w 1797 roku.</a:t>
            </a:r>
            <a:endParaRPr lang="pl-PL" sz="2000" i="1">
              <a:solidFill>
                <a:srgbClr val="000000"/>
              </a:solidFill>
              <a:latin typeface="Times New Roman"/>
              <a:ea typeface="Cambria"/>
              <a:cs typeface="Calibri Light"/>
            </a:endParaRPr>
          </a:p>
        </p:txBody>
      </p:sp>
      <p:pic>
        <p:nvPicPr>
          <p:cNvPr id="5" name="Obraz 5" descr="Obraz zawierający tekst, osoba, kobieta, wewnątrz&#10;&#10;Opis wygenerowany automatycznie">
            <a:extLst>
              <a:ext uri="{FF2B5EF4-FFF2-40B4-BE49-F238E27FC236}">
                <a16:creationId xmlns:a16="http://schemas.microsoft.com/office/drawing/2014/main" id="{01AC8414-FEF5-9B02-4D85-7B7760E6D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1197" y="167156"/>
            <a:ext cx="3831542" cy="5404690"/>
          </a:xfr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FF99CA4-A500-5336-0BB3-1ED771584687}"/>
              </a:ext>
            </a:extLst>
          </p:cNvPr>
          <p:cNvSpPr/>
          <p:nvPr/>
        </p:nvSpPr>
        <p:spPr>
          <a:xfrm>
            <a:off x="5114680" y="947473"/>
            <a:ext cx="5495327" cy="201493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EDB550B-CFE3-A9ED-568A-B5E9415CAED0}"/>
              </a:ext>
            </a:extLst>
          </p:cNvPr>
          <p:cNvSpPr/>
          <p:nvPr/>
        </p:nvSpPr>
        <p:spPr>
          <a:xfrm>
            <a:off x="579344" y="119903"/>
            <a:ext cx="3944470" cy="551329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3760A5-9178-718A-02CE-B40C381C2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0092" y="2567029"/>
            <a:ext cx="156519" cy="67663"/>
          </a:xfrm>
        </p:spPr>
        <p:txBody>
          <a:bodyPr>
            <a:normAutofit fontScale="25000" lnSpcReduction="20000"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8915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737C2-702A-0C46-6A54-4F566499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779" y="3808970"/>
            <a:ext cx="3932237" cy="738440"/>
          </a:xfrm>
        </p:spPr>
        <p:txBody>
          <a:bodyPr>
            <a:normAutofit/>
          </a:bodyPr>
          <a:lstStyle/>
          <a:p>
            <a:endParaRPr lang="pl-PL" sz="2000" i="1" dirty="0">
              <a:latin typeface="Times New Roman"/>
              <a:ea typeface="+mj-lt"/>
              <a:cs typeface="+mj-lt"/>
            </a:endParaRPr>
          </a:p>
        </p:txBody>
      </p:sp>
      <p:pic>
        <p:nvPicPr>
          <p:cNvPr id="5" name="Obraz 5" descr="Obraz zawierający tekst, budynek&#10;&#10;Opis wygenerowany automatycznie">
            <a:extLst>
              <a:ext uri="{FF2B5EF4-FFF2-40B4-BE49-F238E27FC236}">
                <a16:creationId xmlns:a16="http://schemas.microsoft.com/office/drawing/2014/main" id="{1D0314F0-72A4-E435-4772-1F49C40E40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0967" r="10967"/>
          <a:stretch/>
        </p:blipFill>
        <p:spPr>
          <a:xfrm>
            <a:off x="1095573" y="247701"/>
            <a:ext cx="10006125" cy="421308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D0445-F5EC-85D0-4D3C-95C5D9ABA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2502105" y="321256"/>
            <a:ext cx="75774" cy="82046"/>
          </a:xfrm>
        </p:spPr>
        <p:txBody>
          <a:bodyPr>
            <a:normAutofit fontScale="25000" lnSpcReduction="20000"/>
          </a:bodyPr>
          <a:lstStyle/>
          <a:p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CD3E1C0-6EB1-79E3-6317-B9590C5C267B}"/>
              </a:ext>
            </a:extLst>
          </p:cNvPr>
          <p:cNvSpPr/>
          <p:nvPr/>
        </p:nvSpPr>
        <p:spPr>
          <a:xfrm>
            <a:off x="1030985" y="178734"/>
            <a:ext cx="10106192" cy="4328801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57D29F7-5433-5AA7-27DC-7C841E02F1CA}"/>
              </a:ext>
            </a:extLst>
          </p:cNvPr>
          <p:cNvSpPr/>
          <p:nvPr/>
        </p:nvSpPr>
        <p:spPr>
          <a:xfrm>
            <a:off x="35783" y="4659270"/>
            <a:ext cx="12099320" cy="22036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6CBBB6D-01D4-B1DA-1CC7-D92C3AE4BDDC}"/>
              </a:ext>
            </a:extLst>
          </p:cNvPr>
          <p:cNvSpPr txBox="1"/>
          <p:nvPr/>
        </p:nvSpPr>
        <p:spPr>
          <a:xfrm>
            <a:off x="36037" y="4407244"/>
            <a:ext cx="12189426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  <a:p>
            <a:r>
              <a:rPr lang="pl-PL" sz="2000" i="1" dirty="0">
                <a:latin typeface="Times New Roman"/>
                <a:ea typeface="+mn-lt"/>
                <a:cs typeface="+mn-lt"/>
              </a:rPr>
              <a:t>Malowidło powstało na zamówienie księcia Mediolanu Ludwika Sforzy. Leonardo malował fresk między 1494 a 1498 rokiem. Posłużył się on nietypową techniką, która okazała się nietrwała – mimo wielu renowacji fresk jest nadal w złym stanie (w maju 1999 zakończono wielką konserwację malowidła pod kierownictwem Pinin </a:t>
            </a:r>
            <a:r>
              <a:rPr lang="pl-PL" sz="2000" i="1" dirty="0" err="1">
                <a:latin typeface="Times New Roman"/>
                <a:ea typeface="+mn-lt"/>
                <a:cs typeface="+mn-lt"/>
              </a:rPr>
              <a:t>Brambilli</a:t>
            </a:r>
            <a:r>
              <a:rPr lang="pl-PL" sz="2000" i="1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i="1" dirty="0" err="1">
                <a:latin typeface="Times New Roman"/>
                <a:ea typeface="+mn-lt"/>
                <a:cs typeface="+mn-lt"/>
              </a:rPr>
              <a:t>Barcilon</a:t>
            </a:r>
            <a:r>
              <a:rPr lang="pl-PL" sz="2000" i="1" dirty="0">
                <a:latin typeface="Times New Roman"/>
                <a:ea typeface="+mn-lt"/>
                <a:cs typeface="+mn-lt"/>
              </a:rPr>
              <a:t>; prace konserwacyjne trwały 21 lat – siedmiokrotnie dłużej niż malowanie dzieła). Dodatkowo w 1652 w ścianie, na której znajduje się malowidło, wykuto prowadzący do klasztornej kuchni otwór drzwiowy, który pozbawił je centralnego fragmentu obejmującego część stołu oraz stopy Chrystusa – przejście wkrótce zamurowano, lecz fragment dzieła został bezpowrotnie zniszczony.</a:t>
            </a:r>
            <a:endParaRPr lang="pl-PL" sz="2000" i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7520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926F5-BDBB-4644-C160-8D40FC07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381" y="575543"/>
            <a:ext cx="4638480" cy="576093"/>
          </a:xfrm>
        </p:spPr>
        <p:txBody>
          <a:bodyPr/>
          <a:lstStyle/>
          <a:p>
            <a:r>
              <a:rPr lang="pl-PL" b="1" i="1" dirty="0">
                <a:latin typeface="Times New Roman"/>
                <a:ea typeface="+mj-lt"/>
                <a:cs typeface="+mj-lt"/>
              </a:rPr>
              <a:t>Michał Anioł (1475-1564)</a:t>
            </a:r>
            <a:endParaRPr lang="pl-PL" b="1" i="1">
              <a:latin typeface="Times New Roman"/>
              <a:cs typeface="Times New Roman"/>
            </a:endParaRPr>
          </a:p>
        </p:txBody>
      </p:sp>
      <p:pic>
        <p:nvPicPr>
          <p:cNvPr id="5" name="Obraz 5" descr="Obraz zawierający mężczyzna, osoba, wewnątrz&#10;&#10;Opis wygenerowany automatycznie">
            <a:extLst>
              <a:ext uri="{FF2B5EF4-FFF2-40B4-BE49-F238E27FC236}">
                <a16:creationId xmlns:a16="http://schemas.microsoft.com/office/drawing/2014/main" id="{94346935-9A6D-1A58-F577-44FB739A51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5948" b="15948"/>
          <a:stretch/>
        </p:blipFill>
        <p:spPr>
          <a:xfrm>
            <a:off x="252600" y="449543"/>
            <a:ext cx="4435289" cy="600541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118779-20D9-5112-C9B3-4358CE43A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4898" y="1713652"/>
            <a:ext cx="4423582" cy="50575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    </a:t>
            </a:r>
            <a:r>
              <a:rPr lang="pl-PL" i="1" dirty="0">
                <a:latin typeface="Sitka Text"/>
                <a:cs typeface="Calibri"/>
              </a:rPr>
              <a:t>Tak jak Leonardo da Vinci pochodził z Włoch, był rzeźbiarzem, malarzem, poetą i architektem. Jest zaliczany do największych artystów epoki renesansu.</a:t>
            </a:r>
          </a:p>
          <a:p>
            <a:r>
              <a:rPr lang="pl-PL" i="1" dirty="0">
                <a:latin typeface="Sitka Text"/>
                <a:cs typeface="Calibri"/>
              </a:rPr>
              <a:t>     Wśród rzeźb artysty najbardziej znane są Pieta i Dawid a z dzieł architektonicznych projekt kopuły św. Piotra. </a:t>
            </a:r>
          </a:p>
          <a:p>
            <a:r>
              <a:rPr lang="pl-PL" i="1" dirty="0">
                <a:latin typeface="Sitka Text"/>
                <a:cs typeface="Calibri"/>
              </a:rPr>
              <a:t>      Jego działalność jest związana z Bolonią (1494- 1495), Florencją (1501 - 1505, 1517 - 1534) a przede wszystkim z Rzymem (1496 - 1501, 1505 - 1517, 1534 – 1564), gdzie twórczość artysty objęta została mecenasem papieskim. </a:t>
            </a:r>
          </a:p>
          <a:p>
            <a:endParaRPr lang="pl-PL" i="1" dirty="0">
              <a:latin typeface="Sitka Text"/>
              <a:cs typeface="Calibri"/>
            </a:endParaRPr>
          </a:p>
          <a:p>
            <a:r>
              <a:rPr lang="pl-PL" i="1" dirty="0">
                <a:latin typeface="Sitka Text"/>
                <a:cs typeface="Calibri"/>
              </a:rPr>
              <a:t>      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2D4F6E-A62F-5847-D377-D716D8FB708D}"/>
              </a:ext>
            </a:extLst>
          </p:cNvPr>
          <p:cNvSpPr/>
          <p:nvPr/>
        </p:nvSpPr>
        <p:spPr>
          <a:xfrm>
            <a:off x="212123" y="407772"/>
            <a:ext cx="4510215" cy="6106296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B30B5-FEF7-C1BB-ED1D-9A366E6654A3}"/>
              </a:ext>
            </a:extLst>
          </p:cNvPr>
          <p:cNvSpPr/>
          <p:nvPr/>
        </p:nvSpPr>
        <p:spPr>
          <a:xfrm>
            <a:off x="5430279" y="539062"/>
            <a:ext cx="4623486" cy="64873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921DB4A-147E-087E-4210-F4215F410D04}"/>
              </a:ext>
            </a:extLst>
          </p:cNvPr>
          <p:cNvSpPr/>
          <p:nvPr/>
        </p:nvSpPr>
        <p:spPr>
          <a:xfrm>
            <a:off x="5624640" y="1711667"/>
            <a:ext cx="4355755" cy="313037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7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B770B-7CC3-4EFD-8719-CC1ABED9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281" y="3742639"/>
            <a:ext cx="3884141" cy="2283211"/>
          </a:xfrm>
        </p:spPr>
        <p:txBody>
          <a:bodyPr>
            <a:normAutofit/>
          </a:bodyPr>
          <a:lstStyle/>
          <a:p>
            <a:r>
              <a:rPr lang="pl-PL" sz="2000" i="1" dirty="0">
                <a:latin typeface="Calibri"/>
                <a:cs typeface="Calibri Light"/>
              </a:rPr>
              <a:t>Pieta</a:t>
            </a:r>
            <a:r>
              <a:rPr lang="pl-PL" sz="2000" i="1" dirty="0">
                <a:latin typeface="Times New Roman"/>
                <a:cs typeface="Calibri Light"/>
              </a:rPr>
              <a:t> - powstała w latach 1498-1499, została wykonana w marmurze, który artysta wybrał osobiście, udając się w tym celu do Carrary.</a:t>
            </a:r>
          </a:p>
        </p:txBody>
      </p:sp>
      <p:pic>
        <p:nvPicPr>
          <p:cNvPr id="5" name="Obraz 5" descr="Obraz zawierający zewnętrzne, budynek, kopuła&#10;&#10;Opis wygenerowany automatycznie">
            <a:extLst>
              <a:ext uri="{FF2B5EF4-FFF2-40B4-BE49-F238E27FC236}">
                <a16:creationId xmlns:a16="http://schemas.microsoft.com/office/drawing/2014/main" id="{01B920F3-A7EF-FCF0-0E00-4D3B95B02D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46308" y="2705965"/>
            <a:ext cx="4038600" cy="3087306"/>
          </a:xfrm>
        </p:spPr>
      </p:pic>
      <p:pic>
        <p:nvPicPr>
          <p:cNvPr id="6" name="Obraz 6" descr="Obraz zawierający budynek, rzeźba, stare, posąg&#10;&#10;Opis wygenerowany automatycznie">
            <a:extLst>
              <a:ext uri="{FF2B5EF4-FFF2-40B4-BE49-F238E27FC236}">
                <a16:creationId xmlns:a16="http://schemas.microsoft.com/office/drawing/2014/main" id="{D5BDC0DA-9818-35D3-D072-614D1CDC3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783802" y="373705"/>
            <a:ext cx="4006557" cy="3373096"/>
          </a:xfr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8ACAB3E-D722-02DC-E8A3-C28CBCBC8DAF}"/>
              </a:ext>
            </a:extLst>
          </p:cNvPr>
          <p:cNvSpPr/>
          <p:nvPr/>
        </p:nvSpPr>
        <p:spPr>
          <a:xfrm>
            <a:off x="7965987" y="2642284"/>
            <a:ext cx="4221892" cy="323335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00AE207-0795-D82E-88CA-3C944434AE4D}"/>
              </a:ext>
            </a:extLst>
          </p:cNvPr>
          <p:cNvSpPr/>
          <p:nvPr/>
        </p:nvSpPr>
        <p:spPr>
          <a:xfrm>
            <a:off x="3732511" y="334403"/>
            <a:ext cx="4118919" cy="3418705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C9CDD80-1C68-2FBB-8149-82DA108699B1}"/>
              </a:ext>
            </a:extLst>
          </p:cNvPr>
          <p:cNvSpPr/>
          <p:nvPr/>
        </p:nvSpPr>
        <p:spPr>
          <a:xfrm>
            <a:off x="8004601" y="6109899"/>
            <a:ext cx="3974758" cy="391299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A35333D-9EBD-D63F-A5E7-D59FE8F448A8}"/>
              </a:ext>
            </a:extLst>
          </p:cNvPr>
          <p:cNvSpPr/>
          <p:nvPr/>
        </p:nvSpPr>
        <p:spPr>
          <a:xfrm>
            <a:off x="3956480" y="4049154"/>
            <a:ext cx="3799700" cy="161667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DD3F5E-7F8E-9588-F6E6-713708018296}"/>
              </a:ext>
            </a:extLst>
          </p:cNvPr>
          <p:cNvSpPr txBox="1"/>
          <p:nvPr/>
        </p:nvSpPr>
        <p:spPr>
          <a:xfrm>
            <a:off x="8039615" y="6111446"/>
            <a:ext cx="406305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i="1" dirty="0">
                <a:latin typeface="Times New Roman"/>
                <a:cs typeface="Calibri"/>
              </a:rPr>
              <a:t>Kopuła bazyliki św. Piotra</a:t>
            </a:r>
          </a:p>
        </p:txBody>
      </p:sp>
      <p:pic>
        <p:nvPicPr>
          <p:cNvPr id="4" name="Obraz 10" descr="Obraz zawierający ściana, osoba&#10;&#10;Opis wygenerowany automatycznie">
            <a:extLst>
              <a:ext uri="{FF2B5EF4-FFF2-40B4-BE49-F238E27FC236}">
                <a16:creationId xmlns:a16="http://schemas.microsoft.com/office/drawing/2014/main" id="{C52A9755-5B61-8756-FA1F-FBA5FF8DB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84" y="238897"/>
            <a:ext cx="2743200" cy="41148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9A7D7E2-EA77-15F6-A8D3-BDA092E763C6}"/>
              </a:ext>
            </a:extLst>
          </p:cNvPr>
          <p:cNvSpPr txBox="1"/>
          <p:nvPr/>
        </p:nvSpPr>
        <p:spPr>
          <a:xfrm>
            <a:off x="12135365" y="3315730"/>
            <a:ext cx="2602641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900" i="1" dirty="0">
                <a:cs typeface="Calibri"/>
              </a:rPr>
              <a:t>        </a:t>
            </a:r>
            <a:endParaRPr lang="pl-PL" sz="2900" i="1">
              <a:cs typeface="Calibri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D6138AB-DAEF-C6AF-9F5B-ED0D82FE6BCB}"/>
              </a:ext>
            </a:extLst>
          </p:cNvPr>
          <p:cNvSpPr/>
          <p:nvPr/>
        </p:nvSpPr>
        <p:spPr>
          <a:xfrm>
            <a:off x="168360" y="199251"/>
            <a:ext cx="2821458" cy="4201296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12C08DE-07B1-68A0-CE26-B2302DDE0C21}"/>
              </a:ext>
            </a:extLst>
          </p:cNvPr>
          <p:cNvSpPr txBox="1"/>
          <p:nvPr/>
        </p:nvSpPr>
        <p:spPr>
          <a:xfrm>
            <a:off x="214184" y="4405184"/>
            <a:ext cx="2743200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202122"/>
                </a:solidFill>
                <a:latin typeface="Times New Roman"/>
                <a:cs typeface="Arial"/>
              </a:rPr>
              <a:t> </a:t>
            </a:r>
            <a:r>
              <a:rPr lang="en-US" sz="1900" b="1" i="1" dirty="0">
                <a:solidFill>
                  <a:srgbClr val="202122"/>
                </a:solidFill>
                <a:latin typeface="Times New Roman"/>
                <a:cs typeface="Arial"/>
              </a:rPr>
              <a:t>Dawid</a:t>
            </a:r>
            <a:r>
              <a:rPr lang="en-US" sz="1900" i="1" dirty="0">
                <a:solidFill>
                  <a:srgbClr val="202122"/>
                </a:solidFill>
                <a:latin typeface="Times New Roman"/>
                <a:cs typeface="Arial"/>
              </a:rPr>
              <a:t> - </a:t>
            </a:r>
            <a:r>
              <a:rPr lang="en-US" sz="1900" i="1" dirty="0" err="1">
                <a:latin typeface="Times New Roman"/>
                <a:cs typeface="Arial"/>
              </a:rPr>
              <a:t>rzeźba</a:t>
            </a:r>
            <a:r>
              <a:rPr lang="en-US" sz="1900" i="1" dirty="0">
                <a:latin typeface="Times New Roman"/>
                <a:cs typeface="Arial"/>
              </a:rPr>
              <a:t> </a:t>
            </a:r>
            <a:r>
              <a:rPr lang="en-US" sz="1900" i="1" dirty="0" err="1">
                <a:latin typeface="Times New Roman"/>
                <a:cs typeface="Arial"/>
              </a:rPr>
              <a:t>Michała</a:t>
            </a:r>
            <a:r>
              <a:rPr lang="en-US" sz="1900" i="1" dirty="0">
                <a:latin typeface="Times New Roman"/>
                <a:cs typeface="Arial"/>
              </a:rPr>
              <a:t> </a:t>
            </a:r>
            <a:r>
              <a:rPr lang="en-US" sz="1900" i="1" dirty="0" err="1">
                <a:latin typeface="Times New Roman"/>
                <a:cs typeface="Arial"/>
              </a:rPr>
              <a:t>Anioła</a:t>
            </a:r>
            <a:r>
              <a:rPr lang="en-US" sz="1900" i="1" dirty="0">
                <a:latin typeface="Times New Roman"/>
                <a:cs typeface="Arial"/>
              </a:rPr>
              <a:t> </a:t>
            </a:r>
            <a:r>
              <a:rPr lang="en-US" sz="1900" i="1" dirty="0" err="1">
                <a:latin typeface="Times New Roman"/>
                <a:cs typeface="Arial"/>
              </a:rPr>
              <a:t>przedstawiająca</a:t>
            </a:r>
            <a:r>
              <a:rPr lang="en-US" sz="1900" i="1" dirty="0">
                <a:latin typeface="Times New Roman"/>
                <a:cs typeface="Arial"/>
              </a:rPr>
              <a:t> </a:t>
            </a:r>
            <a:r>
              <a:rPr lang="en-US" sz="1900" i="1" dirty="0" err="1">
                <a:latin typeface="Times New Roman"/>
                <a:cs typeface="Arial"/>
              </a:rPr>
              <a:t>biblijnego</a:t>
            </a:r>
            <a:r>
              <a:rPr lang="en-US" sz="1900" i="1" dirty="0">
                <a:latin typeface="Times New Roman"/>
                <a:cs typeface="Arial"/>
              </a:rPr>
              <a:t> </a:t>
            </a:r>
            <a:r>
              <a:rPr lang="en-US" sz="1900" i="1" dirty="0" err="1">
                <a:latin typeface="Times New Roman"/>
                <a:cs typeface="Arial"/>
              </a:rPr>
              <a:t>Dawida</a:t>
            </a:r>
            <a:r>
              <a:rPr lang="en-US" sz="1900" i="1" dirty="0">
                <a:latin typeface="Times New Roman"/>
                <a:cs typeface="Arial"/>
              </a:rPr>
              <a:t> </a:t>
            </a:r>
            <a:r>
              <a:rPr lang="en-US" sz="1900" i="1" dirty="0" err="1">
                <a:latin typeface="Times New Roman"/>
                <a:cs typeface="Arial"/>
              </a:rPr>
              <a:t>bezpośrednio</a:t>
            </a:r>
            <a:r>
              <a:rPr lang="en-US" sz="1900" i="1" dirty="0">
                <a:latin typeface="Times New Roman"/>
                <a:cs typeface="Arial"/>
              </a:rPr>
              <a:t> </a:t>
            </a:r>
            <a:r>
              <a:rPr lang="en-US" sz="1900" i="1" dirty="0" err="1">
                <a:latin typeface="Times New Roman"/>
                <a:cs typeface="Arial"/>
              </a:rPr>
              <a:t>przed</a:t>
            </a:r>
            <a:r>
              <a:rPr lang="en-US" sz="1900" i="1" dirty="0">
                <a:latin typeface="Times New Roman"/>
                <a:cs typeface="Arial"/>
              </a:rPr>
              <a:t> </a:t>
            </a:r>
            <a:r>
              <a:rPr lang="en-US" sz="1900" i="1" dirty="0" err="1">
                <a:latin typeface="Times New Roman"/>
                <a:cs typeface="Arial"/>
              </a:rPr>
              <a:t>walką</a:t>
            </a:r>
            <a:r>
              <a:rPr lang="en-US" sz="1900" i="1" dirty="0">
                <a:latin typeface="Times New Roman"/>
                <a:cs typeface="Arial"/>
              </a:rPr>
              <a:t> z </a:t>
            </a:r>
            <a:r>
              <a:rPr lang="en-US" sz="1900" i="1" dirty="0" err="1">
                <a:latin typeface="Times New Roman"/>
                <a:cs typeface="Arial"/>
              </a:rPr>
              <a:t>Goliatem</a:t>
            </a:r>
            <a:r>
              <a:rPr lang="en-US" sz="1900" i="1" dirty="0">
                <a:latin typeface="Times New Roman"/>
                <a:cs typeface="Arial"/>
              </a:rPr>
              <a:t>. </a:t>
            </a:r>
            <a:r>
              <a:rPr lang="en-US" sz="1900" i="1" dirty="0" err="1">
                <a:latin typeface="Times New Roman"/>
                <a:cs typeface="Arial"/>
              </a:rPr>
              <a:t>Uchodzi</a:t>
            </a:r>
            <a:r>
              <a:rPr lang="en-US" sz="1900" i="1" dirty="0">
                <a:latin typeface="Times New Roman"/>
                <a:cs typeface="Arial"/>
              </a:rPr>
              <a:t> za </a:t>
            </a:r>
            <a:r>
              <a:rPr lang="en-US" sz="1900" i="1" dirty="0" err="1">
                <a:latin typeface="Times New Roman"/>
                <a:cs typeface="Arial"/>
              </a:rPr>
              <a:t>jedno</a:t>
            </a:r>
            <a:r>
              <a:rPr lang="en-US" sz="1900" i="1" dirty="0">
                <a:latin typeface="Times New Roman"/>
                <a:cs typeface="Arial"/>
              </a:rPr>
              <a:t> z </a:t>
            </a:r>
            <a:r>
              <a:rPr lang="en-US" sz="1900" i="1" dirty="0" err="1">
                <a:latin typeface="Times New Roman"/>
                <a:cs typeface="Arial"/>
              </a:rPr>
              <a:t>najważniejszych</a:t>
            </a:r>
            <a:r>
              <a:rPr lang="en-US" sz="1900" i="1" dirty="0">
                <a:latin typeface="Times New Roman"/>
                <a:cs typeface="Arial"/>
              </a:rPr>
              <a:t> </a:t>
            </a:r>
            <a:r>
              <a:rPr lang="en-US" sz="1900" i="1" dirty="0" err="1">
                <a:latin typeface="Times New Roman"/>
                <a:cs typeface="Arial"/>
              </a:rPr>
              <a:t>dzieł</a:t>
            </a:r>
            <a:r>
              <a:rPr lang="en-US" sz="1900" i="1" dirty="0">
                <a:latin typeface="Times New Roman"/>
                <a:cs typeface="Arial"/>
              </a:rPr>
              <a:t> </a:t>
            </a:r>
            <a:r>
              <a:rPr lang="en-US" sz="1900" i="1" dirty="0" err="1">
                <a:latin typeface="Times New Roman"/>
                <a:cs typeface="Arial"/>
              </a:rPr>
              <a:t>renesansowej</a:t>
            </a:r>
            <a:r>
              <a:rPr lang="en-US" sz="1900" i="1" dirty="0">
                <a:latin typeface="Times New Roman"/>
                <a:cs typeface="Arial"/>
              </a:rPr>
              <a:t> </a:t>
            </a:r>
            <a:r>
              <a:rPr lang="en-US" sz="1900" i="1" dirty="0" err="1">
                <a:latin typeface="Times New Roman"/>
                <a:cs typeface="Arial"/>
              </a:rPr>
              <a:t>rzeźby</a:t>
            </a:r>
            <a:endParaRPr lang="en-US" sz="1900" i="1" dirty="0">
              <a:latin typeface="Times New Roman"/>
              <a:cs typeface="Arial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1A51F7B-5828-3E5D-EB1C-26785B492507}"/>
              </a:ext>
            </a:extLst>
          </p:cNvPr>
          <p:cNvSpPr/>
          <p:nvPr/>
        </p:nvSpPr>
        <p:spPr>
          <a:xfrm>
            <a:off x="210837" y="4401838"/>
            <a:ext cx="2646404" cy="23889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412949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rzeźba&#10;&#10;Opis wygenerowany automatycznie">
            <a:extLst>
              <a:ext uri="{FF2B5EF4-FFF2-40B4-BE49-F238E27FC236}">
                <a16:creationId xmlns:a16="http://schemas.microsoft.com/office/drawing/2014/main" id="{500E7760-B49A-A697-7FA7-D174C65A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5" y="1072155"/>
            <a:ext cx="8015415" cy="42091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176D37C-136C-D112-0736-0E74D671BC7C}"/>
              </a:ext>
            </a:extLst>
          </p:cNvPr>
          <p:cNvSpPr txBox="1"/>
          <p:nvPr/>
        </p:nvSpPr>
        <p:spPr>
          <a:xfrm>
            <a:off x="9146574" y="414466"/>
            <a:ext cx="5072190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2900" i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EB36D4-C1C7-4D5E-825C-D310943B560B}"/>
              </a:ext>
            </a:extLst>
          </p:cNvPr>
          <p:cNvSpPr/>
          <p:nvPr/>
        </p:nvSpPr>
        <p:spPr>
          <a:xfrm>
            <a:off x="612431" y="1034620"/>
            <a:ext cx="8124567" cy="4293972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FB53996-6D28-D266-401F-BD5249538E81}"/>
              </a:ext>
            </a:extLst>
          </p:cNvPr>
          <p:cNvSpPr/>
          <p:nvPr/>
        </p:nvSpPr>
        <p:spPr>
          <a:xfrm>
            <a:off x="9147603" y="374306"/>
            <a:ext cx="2934729" cy="216243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651A3F-A55D-2BF6-D0DE-1EB6E44115CA}"/>
              </a:ext>
            </a:extLst>
          </p:cNvPr>
          <p:cNvSpPr txBox="1"/>
          <p:nvPr/>
        </p:nvSpPr>
        <p:spPr>
          <a:xfrm>
            <a:off x="9198061" y="527736"/>
            <a:ext cx="293472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i="1" dirty="0">
                <a:solidFill>
                  <a:srgbClr val="202122"/>
                </a:solidFill>
                <a:latin typeface="Times New Roman"/>
                <a:ea typeface="Arial"/>
                <a:cs typeface="Arial"/>
              </a:rPr>
              <a:t>Stworzenie Adama</a:t>
            </a:r>
            <a:r>
              <a:rPr lang="pl-PL" sz="2000" i="1" dirty="0">
                <a:solidFill>
                  <a:srgbClr val="202122"/>
                </a:solidFill>
                <a:latin typeface="Times New Roman"/>
                <a:ea typeface="Arial"/>
                <a:cs typeface="Arial"/>
              </a:rPr>
              <a:t> – fresk autorstwa Michała Anioła, ukończony około 1511 roku, znajdujący się w </a:t>
            </a:r>
            <a:r>
              <a:rPr lang="pl-PL" sz="2000" i="1" dirty="0">
                <a:solidFill>
                  <a:srgbClr val="0645AD"/>
                </a:solidFill>
                <a:latin typeface="Times New Roman"/>
                <a:ea typeface="Arial"/>
                <a:cs typeface="Arial"/>
              </a:rPr>
              <a:t> </a:t>
            </a:r>
            <a:r>
              <a:rPr lang="pl-PL" sz="2000" i="1" dirty="0">
                <a:latin typeface="Times New Roman"/>
                <a:ea typeface="Arial"/>
                <a:cs typeface="Arial"/>
              </a:rPr>
              <a:t>Kaplicy Sykstyńskiej w Watykanie.</a:t>
            </a:r>
            <a:endParaRPr lang="pl-PL" sz="2000" i="1" dirty="0">
              <a:solidFill>
                <a:srgbClr val="202122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8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Renesans</vt:lpstr>
      <vt:lpstr>Narodziny nowej epoki.</vt:lpstr>
      <vt:lpstr>Mistrzowie włoskiego odrodzenia.</vt:lpstr>
      <vt:lpstr>Leonardo da Vinci (1452-1519)</vt:lpstr>
      <vt:lpstr>    Mona Lisa jest obrazem olejnym namalowanym na topolowej desce przez Leonarda da Vinci.       Obraz powstał w latach, obecnie znajduję się w paryskim Luwrze, pozostając własnością rządu Francji. Dzieło trafiło na stałą ekspozycję do Luwru w 1797 roku.</vt:lpstr>
      <vt:lpstr>Prezentacja programu PowerPoint</vt:lpstr>
      <vt:lpstr>Michał Anioł (1475-1564)</vt:lpstr>
      <vt:lpstr>Pieta - powstała w latach 1498-1499, została wykonana w marmurze, który artysta wybrał osobiście, udając się w tym celu do Carrary.</vt:lpstr>
      <vt:lpstr>Prezentacja programu PowerPoint</vt:lpstr>
      <vt:lpstr>Rafael Santi (1483-1520)</vt:lpstr>
      <vt:lpstr>Prezentacja programu PowerPoint</vt:lpstr>
      <vt:lpstr>Wynalezienie druku.</vt:lpstr>
      <vt:lpstr>Narodziny nowej epoki miały wielu skutków, takich jak: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1528</cp:revision>
  <dcterms:created xsi:type="dcterms:W3CDTF">2022-09-30T17:17:39Z</dcterms:created>
  <dcterms:modified xsi:type="dcterms:W3CDTF">2022-10-09T11:48:18Z</dcterms:modified>
</cp:coreProperties>
</file>